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62" r:id="rId3"/>
    <p:sldId id="263" r:id="rId4"/>
    <p:sldId id="258" r:id="rId5"/>
    <p:sldId id="267" r:id="rId6"/>
    <p:sldId id="268" r:id="rId7"/>
    <p:sldId id="269" r:id="rId8"/>
    <p:sldId id="272" r:id="rId9"/>
    <p:sldId id="274" r:id="rId10"/>
    <p:sldId id="275" r:id="rId11"/>
    <p:sldId id="259" r:id="rId12"/>
    <p:sldId id="26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93" r:id="rId22"/>
    <p:sldId id="292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FF"/>
    <a:srgbClr val="008000"/>
    <a:srgbClr val="00518E"/>
    <a:srgbClr val="EF3907"/>
    <a:srgbClr val="CCECFF"/>
    <a:srgbClr val="CCFF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7" autoAdjust="0"/>
  </p:normalViewPr>
  <p:slideViewPr>
    <p:cSldViewPr>
      <p:cViewPr varScale="1">
        <p:scale>
          <a:sx n="73" d="100"/>
          <a:sy n="73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18" Type="http://schemas.openxmlformats.org/officeDocument/2006/relationships/image" Target="../media/image101.wmf"/><Relationship Id="rId3" Type="http://schemas.openxmlformats.org/officeDocument/2006/relationships/image" Target="../media/image14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100.wmf"/><Relationship Id="rId2" Type="http://schemas.openxmlformats.org/officeDocument/2006/relationships/image" Target="../media/image86.wmf"/><Relationship Id="rId16" Type="http://schemas.openxmlformats.org/officeDocument/2006/relationships/image" Target="../media/image99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1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wmf"/><Relationship Id="rId2" Type="http://schemas.openxmlformats.org/officeDocument/2006/relationships/image" Target="../media/image35.wmf"/><Relationship Id="rId16" Type="http://schemas.openxmlformats.org/officeDocument/2006/relationships/image" Target="../media/image49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9F9EE-8BB1-4CAF-8D80-CF42DB92F3DB}" type="datetimeFigureOut">
              <a:rPr lang="ru-RU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58F0A6-25F5-4C06-AD9B-D8F79185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71CBA-675A-4D45-813A-FCFD6CF144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62C10-9C09-4DEE-9314-F2B8AD13F0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84213"/>
            <a:ext cx="4575175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I.Savin, JINR-COMPASS group seminar</a:t>
            </a: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3C23-CFD1-467E-B1B7-05F8958C394F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D83D-8D5F-42F7-BA5D-2D6AB047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C7CC-2CE7-4111-AEDA-120B488AAB6A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4E25-63FB-4273-B997-3310E92B0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C6D1-840A-4735-9740-5D095860ED52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5A44-F7CD-4849-9C56-2F547A694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9460-523F-44AF-8ACC-EB29B7A36534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B39D-6A03-4CBF-9894-8FC7DFA83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591D-1F97-48D7-BF5B-3AAB5B22B37C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D0C4-2F75-4940-AB70-D6EAF3FAA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EB76-FC31-49EC-85F7-07D99FD286B2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90EA-A683-4E9E-9E15-65DE9D0F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C2CD-7282-4B22-A0DB-B1B0EEC3A100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7CEE-176C-4D74-9FFB-587BAC22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4198-F47E-436A-A371-4914968F12CA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1306-D825-4EA9-92AA-A4702E870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A6AC-4052-4633-B524-454AB395BBB9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8537-0768-4150-830B-0EA9B384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628C-C654-4C59-B746-101E1F9B31D7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485F-5750-484D-9E86-7AE33AB69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C0B-F267-4F11-9DCB-41D8369ED443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B765-1453-4591-A8FF-5A492E60E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CB419-95BD-4A20-BE92-2C7446A922A2}" type="datetime1">
              <a:rPr lang="ru-RU" smtClean="0"/>
              <a:pPr>
                <a:defRPr/>
              </a:pPr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BC2D9-B233-4F38-A970-94991B4EA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theor.jinr.ru/~spin/2009/images/dspin09_titl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1.gif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80.bin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4.bin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91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90.bin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76.bin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gif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png"/><Relationship Id="rId5" Type="http://schemas.openxmlformats.org/officeDocument/2006/relationships/image" Target="../media/image4.png"/><Relationship Id="rId10" Type="http://schemas.openxmlformats.org/officeDocument/2006/relationships/image" Target="../media/image106.pn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9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0"/>
            <a:ext cx="785786" cy="7857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4343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00125" y="-53975"/>
            <a:ext cx="734377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Committee for Spin Physics Symposia </a:t>
            </a:r>
            <a:r>
              <a:rPr lang="en-US" sz="14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spc="300" dirty="0">
                <a:solidFill>
                  <a:srgbClr val="00518E"/>
                </a:solidFill>
                <a:latin typeface="+mn-lt"/>
              </a:rPr>
              <a:t>XIII  WORKSHOP ON HIGH ENERGY SPIN PHYSICS </a:t>
            </a:r>
            <a:endParaRPr lang="ru-RU" sz="1600" spc="300" dirty="0">
              <a:solidFill>
                <a:srgbClr val="00518E"/>
              </a:solidFill>
              <a:latin typeface="+mn-lt"/>
            </a:endParaRPr>
          </a:p>
        </p:txBody>
      </p:sp>
      <p:pic>
        <p:nvPicPr>
          <p:cNvPr id="14345" name="Picture 12" descr="DSPIN-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28625"/>
            <a:ext cx="2571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16"/>
          <p:cNvSpPr>
            <a:spLocks noChangeArrowheads="1"/>
          </p:cNvSpPr>
          <p:nvPr/>
        </p:nvSpPr>
        <p:spPr bwMode="auto">
          <a:xfrm>
            <a:off x="2714625" y="857250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2A166C"/>
                </a:solidFill>
                <a:latin typeface="Times New Roman" pitchFamily="18" charset="0"/>
                <a:cs typeface="Times New Roman" pitchFamily="18" charset="0"/>
              </a:rPr>
              <a:t>Dubna, Russia 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September 1 - 5, 2009</a:t>
            </a:r>
            <a:r>
              <a:rPr lang="ru-RU" sz="1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7" name="Picture 4" descr="compass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1142984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5896" y="1234521"/>
            <a:ext cx="8501122" cy="129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AZIMUTHAL ASYMMETRIES IN SEMI-INCLUSIVE PRODUCTION OF HADRONS ON THE LONGITUDINALLY POLARIZED DEUTERIUM TARGET</a:t>
            </a:r>
          </a:p>
          <a:p>
            <a:pPr algn="ctr">
              <a:defRPr/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713" y="2420938"/>
            <a:ext cx="67151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I.Savin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JINR,Dubna,on behalf of  the COMPASS Collaboration </a:t>
            </a:r>
            <a:endParaRPr lang="ru-RU" sz="1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>
              <a:solidFill>
                <a:srgbClr val="89898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728" y="3071810"/>
            <a:ext cx="6929486" cy="35548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OUTLINE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Introduction: theoretical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summary &amp; motivations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analysis: single &amp; double ratios.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selection.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 and prospects.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 up slides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Supported by the RFFI-CERN grant  08-02-91013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D:\Document\SAVIN\Spin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62000" y="152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MDR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(3)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23850" y="914400"/>
            <a:ext cx="203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</a:rPr>
              <a:t>Summary:</a:t>
            </a:r>
            <a:endParaRPr lang="ru-RU" sz="2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gravers MT" pitchFamily="18" charset="0"/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81000" y="1524000"/>
            <a:ext cx="85344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–"/>
            </a:pPr>
            <a:r>
              <a:rPr lang="ru-RU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the MDR method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has been tested using a part of data,</a:t>
            </a:r>
            <a:endParaRPr lang="ru-RU" sz="2400" dirty="0">
              <a:solidFill>
                <a:srgbClr val="0000FF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spcAft>
                <a:spcPct val="50000"/>
              </a:spcAft>
              <a:buFont typeface="Calibri" pitchFamily="34" charset="0"/>
              <a:buChar char="–"/>
            </a:pPr>
            <a:r>
              <a:rPr lang="ru-RU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possible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-dependent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false asymmetries, connected with the target solenoid  magnetic field, are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canceled, 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buFontTx/>
              <a:buChar char="–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the MDR method can be used for studies of small modulations of 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- asymmetries, of order 0.2% or smaller,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–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 the analysis of the full set of COMPASS L-data is in progress, first the data of 2002-2004 from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deuterium, presented in this talk.</a:t>
            </a:r>
            <a:endParaRPr lang="en-US" sz="2400" dirty="0">
              <a:solidFill>
                <a:srgbClr val="A5002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–"/>
            </a:pPr>
            <a:endParaRPr lang="ru-RU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21537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7351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4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25" y="214313"/>
            <a:ext cx="6143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SELECTION (1)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356" name="TextBox 12"/>
          <p:cNvSpPr txBox="1">
            <a:spLocks noChangeArrowheads="1"/>
          </p:cNvSpPr>
          <p:nvPr/>
        </p:nvSpPr>
        <p:spPr bwMode="auto">
          <a:xfrm>
            <a:off x="357188" y="1125538"/>
            <a:ext cx="8358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AIM: TO HAVE A CLEAN SAMPLE OF IDENTITYED HADRONS</a:t>
            </a:r>
          </a:p>
          <a:p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(1) Selection of “GOOD EVENTS” out of preselected  sample of events with </a:t>
            </a:r>
            <a:r>
              <a:rPr lang="en-US" sz="2400" b="1" i="1" dirty="0">
                <a:solidFill>
                  <a:srgbClr val="0070C0"/>
                </a:solidFill>
                <a:latin typeface="Calibri" pitchFamily="34" charset="0"/>
              </a:rPr>
              <a:t>Q²&gt;1 GeV²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and </a:t>
            </a:r>
            <a:r>
              <a:rPr lang="en-US" sz="2400" b="1" i="1" dirty="0">
                <a:solidFill>
                  <a:srgbClr val="0070C0"/>
                </a:solidFill>
                <a:latin typeface="Calibri" pitchFamily="34" charset="0"/>
              </a:rPr>
              <a:t>y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&gt;0.1 (=167.5 </a:t>
            </a:r>
            <a:r>
              <a:rPr lang="en-US" sz="2400" b="1" i="1" dirty="0" smtClean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from 2002, 2003, 2004 data taking)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0342" y="3287708"/>
            <a:ext cx="5929354" cy="29854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EXCLUDED EVENTS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+mn-lt"/>
              </a:rPr>
              <a:t>originated from bad spills,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+mn-lt"/>
              </a:rPr>
              <a:t> with a number of </a:t>
            </a:r>
            <a:r>
              <a:rPr lang="en-US" sz="2000" b="1" spc="50" dirty="0" err="1">
                <a:ln w="11430"/>
                <a:solidFill>
                  <a:srgbClr val="008000"/>
                </a:solidFill>
                <a:latin typeface="+mn-lt"/>
              </a:rPr>
              <a:t>rec.prim.vertex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+mn-lt"/>
              </a:rPr>
              <a:t> &gt;1,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+mn-lt"/>
              </a:rPr>
              <a:t> 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+mn-lt"/>
                <a:sym typeface="Symbol"/>
              </a:rPr>
              <a:t>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²/NDF&gt;2,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</a:t>
            </a:r>
            <a:r>
              <a:rPr lang="en-US" sz="2000" b="1" i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Z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vertex outside the </a:t>
            </a:r>
            <a:r>
              <a:rPr lang="en-US" sz="2000" b="1" spc="50" dirty="0" err="1">
                <a:ln w="11430"/>
                <a:solidFill>
                  <a:srgbClr val="008000"/>
                </a:solidFill>
                <a:latin typeface="Calibri"/>
                <a:sym typeface="Symbol"/>
              </a:rPr>
              <a:t>fiducial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volume U or D- cell,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</a:t>
            </a:r>
            <a:r>
              <a:rPr lang="en-US" sz="2000" b="1" spc="50" dirty="0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140 </a:t>
            </a:r>
            <a:r>
              <a:rPr lang="en-US" sz="2000" b="1" spc="50" dirty="0" err="1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GeV</a:t>
            </a:r>
            <a:r>
              <a:rPr lang="en-US" sz="2000" b="1" spc="50" dirty="0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 &gt;E(</a:t>
            </a:r>
            <a:r>
              <a:rPr lang="en-US" sz="2000" b="1" spc="50" dirty="0" err="1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muon</a:t>
            </a:r>
            <a:r>
              <a:rPr lang="en-US" sz="2000" b="1" spc="50" dirty="0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)&gt; 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180 </a:t>
            </a:r>
            <a:r>
              <a:rPr lang="en-US" sz="2000" b="1" spc="50" dirty="0" err="1">
                <a:ln w="11430"/>
                <a:solidFill>
                  <a:srgbClr val="008000"/>
                </a:solidFill>
                <a:latin typeface="Calibri"/>
                <a:sym typeface="Symbol"/>
              </a:rPr>
              <a:t>GeV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</a:t>
            </a:r>
            <a:r>
              <a:rPr lang="en-US" sz="2000" b="1" spc="50" dirty="0" smtClean="0">
                <a:ln w="11430"/>
                <a:solidFill>
                  <a:srgbClr val="008000"/>
                </a:solidFill>
                <a:latin typeface="Calibri"/>
                <a:sym typeface="Symbol"/>
              </a:rPr>
              <a:t>invariant mass W &lt; 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5 </a:t>
            </a:r>
            <a:r>
              <a:rPr lang="en-US" sz="2000" b="1" spc="50" dirty="0" err="1">
                <a:ln w="11430"/>
                <a:solidFill>
                  <a:srgbClr val="008000"/>
                </a:solidFill>
                <a:latin typeface="Calibri"/>
                <a:sym typeface="Symbol"/>
              </a:rPr>
              <a:t>GeV</a:t>
            </a: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pc="50" dirty="0">
                <a:ln w="11430"/>
                <a:solidFill>
                  <a:srgbClr val="008000"/>
                </a:solidFill>
                <a:latin typeface="Calibri"/>
                <a:sym typeface="Symbol"/>
              </a:rPr>
              <a:t> y &gt; 0.9.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5" y="5799138"/>
            <a:ext cx="2428875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58% of initial sample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0971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25" y="214313"/>
            <a:ext cx="6143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SELECTION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095" y="1138221"/>
            <a:ext cx="8643998" cy="1754325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>
                <a:lumMod val="8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(2) Selection of “GOOD TRACKS” from “GOOD EVENTS”. 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      Total number of tracks from “GOOD EVENTS” = 290 </a:t>
            </a:r>
            <a:r>
              <a:rPr lang="en-US" dirty="0" smtClean="0">
                <a:latin typeface="Calibri" pitchFamily="34" charset="0"/>
              </a:rPr>
              <a:t>M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	Excluded tracks: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identified as </a:t>
            </a:r>
            <a:r>
              <a:rPr lang="en-US" dirty="0" err="1">
                <a:latin typeface="Calibri" pitchFamily="34" charset="0"/>
              </a:rPr>
              <a:t>muons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with z-variable  &gt;1,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with </a:t>
            </a:r>
            <a:r>
              <a:rPr lang="en-US" dirty="0" smtClean="0">
                <a:latin typeface="Calibri" pitchFamily="34" charset="0"/>
              </a:rPr>
              <a:t>       &lt;</a:t>
            </a:r>
            <a:r>
              <a:rPr lang="en-US" dirty="0">
                <a:latin typeface="Calibri" pitchFamily="34" charset="0"/>
              </a:rPr>
              <a:t>0.1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-----------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>
                <a:latin typeface="Calibri" pitchFamily="34" charset="0"/>
              </a:rPr>
              <a:t> “GOOD TRACKS” = 157 </a:t>
            </a:r>
            <a:r>
              <a:rPr lang="en-US" dirty="0" smtClean="0">
                <a:latin typeface="Calibri" pitchFamily="34" charset="0"/>
              </a:rPr>
              <a:t>M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257547"/>
            <a:ext cx="8501122" cy="2031325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(3) Selection of “GOOD HADRONS” from “GOOD TRACKS”.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	Each track should: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hit one of the </a:t>
            </a:r>
            <a:r>
              <a:rPr lang="en-US" dirty="0" err="1">
                <a:latin typeface="Calibri" pitchFamily="34" charset="0"/>
              </a:rPr>
              <a:t>hadron</a:t>
            </a:r>
            <a:r>
              <a:rPr lang="en-US" dirty="0">
                <a:latin typeface="Calibri" pitchFamily="34" charset="0"/>
              </a:rPr>
              <a:t> calorimeters HCAL1 or HCAL2,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have an associated energy cluster E</a:t>
            </a:r>
            <a:r>
              <a:rPr lang="en-US" baseline="-25000" dirty="0">
                <a:latin typeface="Calibri" pitchFamily="34" charset="0"/>
              </a:rPr>
              <a:t>hcal1</a:t>
            </a:r>
            <a:r>
              <a:rPr lang="en-US" dirty="0">
                <a:latin typeface="Calibri" pitchFamily="34" charset="0"/>
              </a:rPr>
              <a:t>&gt;5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 or E</a:t>
            </a:r>
            <a:r>
              <a:rPr lang="en-US" baseline="-25000" dirty="0">
                <a:latin typeface="Calibri" pitchFamily="34" charset="0"/>
              </a:rPr>
              <a:t>hcal2</a:t>
            </a:r>
            <a:r>
              <a:rPr lang="en-US" dirty="0">
                <a:latin typeface="Calibri" pitchFamily="34" charset="0"/>
              </a:rPr>
              <a:t> &gt; 7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,	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energy cluster coordinates compatible with the track coordinates,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 energy cluster compatible with the momentum of the track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>
                <a:latin typeface="Calibri" pitchFamily="34" charset="0"/>
              </a:rPr>
              <a:t>   “GOOD    HADRONS” = 53 </a:t>
            </a:r>
            <a:r>
              <a:rPr lang="en-US" dirty="0" smtClean="0">
                <a:latin typeface="Calibri" pitchFamily="34" charset="0"/>
              </a:rPr>
              <a:t>M </a:t>
            </a:r>
            <a:r>
              <a:rPr lang="en-US" dirty="0">
                <a:latin typeface="Calibri" pitchFamily="34" charset="0"/>
              </a:rPr>
              <a:t>(25 </a:t>
            </a:r>
            <a:r>
              <a:rPr lang="en-US" dirty="0" smtClean="0">
                <a:latin typeface="Calibri" pitchFamily="34" charset="0"/>
              </a:rPr>
              <a:t>M </a:t>
            </a:r>
            <a:r>
              <a:rPr lang="en-US" dirty="0">
                <a:latin typeface="Calibri" pitchFamily="34" charset="0"/>
              </a:rPr>
              <a:t>h</a:t>
            </a:r>
            <a:r>
              <a:rPr lang="en-US" baseline="30000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 + 28 </a:t>
            </a:r>
            <a:r>
              <a:rPr lang="en-US" dirty="0" smtClean="0">
                <a:latin typeface="Calibri" pitchFamily="34" charset="0"/>
              </a:rPr>
              <a:t>M </a:t>
            </a:r>
            <a:r>
              <a:rPr lang="en-US" dirty="0">
                <a:latin typeface="Calibri" pitchFamily="34" charset="0"/>
              </a:rPr>
              <a:t>h</a:t>
            </a:r>
            <a:r>
              <a:rPr lang="en-US" baseline="30000" dirty="0">
                <a:latin typeface="Calibri" pitchFamily="34" charset="0"/>
              </a:rPr>
              <a:t>+</a:t>
            </a:r>
            <a:r>
              <a:rPr lang="en-US" dirty="0">
                <a:latin typeface="Calibri" pitchFamily="34" charset="0"/>
              </a:rPr>
              <a:t>)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089400" y="2438400"/>
          <a:ext cx="914400" cy="198438"/>
        </p:xfrm>
        <a:graphic>
          <a:graphicData uri="http://schemas.openxmlformats.org/presentationml/2006/ole">
            <p:oleObj spid="_x0000_s40964" name="Equation" r:id="rId6" imgW="914400" imgH="198720" progId="">
              <p:embed/>
            </p:oleObj>
          </a:graphicData>
        </a:graphic>
      </p:graphicFrame>
      <p:sp useBgFill="1">
        <p:nvSpPr>
          <p:cNvPr id="26" name="TextBox 25"/>
          <p:cNvSpPr txBox="1"/>
          <p:nvPr/>
        </p:nvSpPr>
        <p:spPr>
          <a:xfrm>
            <a:off x="428596" y="5617963"/>
            <a:ext cx="8358246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3">
                <a:lumMod val="20000"/>
                <a:lumOff val="80000"/>
              </a:schemeClr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(4) Each “GOOD HADRON” enters in considerations of asymmetries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011346" y="2500306"/>
          <a:ext cx="274638" cy="326133"/>
        </p:xfrm>
        <a:graphic>
          <a:graphicData uri="http://schemas.openxmlformats.org/presentationml/2006/ole">
            <p:oleObj spid="_x0000_s40965" name="Equation" r:id="rId7" imgW="20304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1447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14290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(1)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53" name="TextBox 13"/>
          <p:cNvSpPr txBox="1">
            <a:spLocks noChangeArrowheads="1"/>
          </p:cNvSpPr>
          <p:nvPr/>
        </p:nvSpPr>
        <p:spPr bwMode="auto">
          <a:xfrm>
            <a:off x="285750" y="1000125"/>
            <a:ext cx="864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The weighted sum of </a:t>
            </a:r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</a:rPr>
              <a:t>azimuthal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 asymmetries (AA)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lang="en-US" b="1" baseline="-25000" dirty="0">
                <a:solidFill>
                  <a:srgbClr val="008000"/>
                </a:solidFill>
                <a:latin typeface="Calibri" pitchFamily="34" charset="0"/>
              </a:rPr>
              <a:t>+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) and a</a:t>
            </a:r>
            <a:r>
              <a:rPr lang="en-US" b="1" baseline="-25000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() for h</a:t>
            </a:r>
            <a:r>
              <a:rPr lang="en-US" b="1" baseline="30000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(left) and h</a:t>
            </a:r>
            <a:r>
              <a:rPr lang="en-US" b="1" baseline="30000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(right) averaged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over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all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kinematical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variables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 :</a:t>
            </a:r>
            <a:endParaRPr lang="ru-RU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1454" name="TextBox 14"/>
          <p:cNvSpPr txBox="1">
            <a:spLocks noChangeArrowheads="1"/>
          </p:cNvSpPr>
          <p:nvPr/>
        </p:nvSpPr>
        <p:spPr bwMode="auto">
          <a:xfrm>
            <a:off x="214282" y="4000504"/>
            <a:ext cx="8715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where solid lines are fit functions   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</a:rPr>
              <a:t>+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+a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</a:rPr>
              <a:t>-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=a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</a:rPr>
              <a:t>0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+a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</a:rPr>
              <a:t>1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sin(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)+a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sin(2)+a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sin(3)+a</a:t>
            </a:r>
            <a:r>
              <a:rPr lang="en-US" i="1" baseline="-250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cos().</a:t>
            </a:r>
          </a:p>
          <a:p>
            <a:endParaRPr lang="en-US" i="1" dirty="0">
              <a:solidFill>
                <a:srgbClr val="CC0000"/>
              </a:solidFill>
              <a:latin typeface="Calibri" pitchFamily="34" charset="0"/>
              <a:sym typeface="Symbol" pitchFamily="18" charset="2"/>
            </a:endParaRPr>
          </a:p>
          <a:p>
            <a:pPr lvl="1">
              <a:buFont typeface="Calibri" pitchFamily="34" charset="0"/>
              <a:buChar char="—"/>
            </a:pP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Within a stat. precision of about 0.15%, parameters a</a:t>
            </a:r>
            <a:r>
              <a:rPr lang="en-US" b="1" i="1" baseline="-25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-a</a:t>
            </a:r>
            <a:r>
              <a:rPr lang="en-US" b="1" i="1" baseline="-25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 are compatible with   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zero;  fits by constants:  </a:t>
            </a:r>
            <a:r>
              <a:rPr lang="en-US" b="1" i="1" dirty="0" err="1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Chsq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/DF=4.8/9(h</a:t>
            </a:r>
            <a:r>
              <a:rPr lang="en-US" b="1" i="1" baseline="30000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)  and 8.0/9(h</a:t>
            </a:r>
            <a:r>
              <a:rPr lang="en-US" b="1" i="1" baseline="30000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),</a:t>
            </a:r>
            <a:endParaRPr lang="en-US" b="1" i="1" dirty="0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  <a:p>
            <a:pPr lvl="1">
              <a:buFont typeface="Calibri" pitchFamily="34" charset="0"/>
              <a:buChar char="—"/>
            </a:pP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parameters a</a:t>
            </a:r>
            <a:r>
              <a:rPr lang="en-US" b="1" i="1" baseline="-25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 are different from zero and about equal for h</a:t>
            </a:r>
            <a:r>
              <a:rPr lang="en-US" b="1" i="1" baseline="30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 and h</a:t>
            </a:r>
            <a:r>
              <a:rPr lang="en-US" b="1" i="1" baseline="30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.</a:t>
            </a:r>
          </a:p>
          <a:p>
            <a:pPr lvl="1"/>
            <a:endParaRPr lang="en-US" b="1" i="1" dirty="0" smtClean="0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  <a:p>
            <a:pPr lvl="1"/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REMIND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: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i="1" baseline="-25000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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d</a:t>
            </a:r>
            <a:r>
              <a:rPr lang="en-US" i="1" baseline="-25000" dirty="0" err="1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LL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xg</a:t>
            </a:r>
            <a:r>
              <a:rPr lang="en-US" i="1" baseline="-25000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1L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(x) D</a:t>
            </a:r>
            <a:r>
              <a:rPr lang="en-US" i="1" baseline="-25000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(z)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, where g</a:t>
            </a:r>
            <a:r>
              <a:rPr lang="en-US" b="1" i="1" baseline="-25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1L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 is a </a:t>
            </a:r>
            <a:r>
              <a:rPr lang="en-US" b="1" i="1" dirty="0" err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helicity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 PDF of L-polarized quarks in L-polarized target</a:t>
            </a:r>
            <a:endParaRPr lang="ru-RU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643050"/>
            <a:ext cx="4857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643174" y="2000240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en-US" sz="1400" baseline="30000" dirty="0" smtClean="0">
                <a:solidFill>
                  <a:srgbClr val="FF0000"/>
                </a:solidFill>
              </a:rPr>
              <a:t>-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192880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en-US" sz="1400" baseline="30000" dirty="0" smtClean="0">
                <a:solidFill>
                  <a:srgbClr val="FF0000"/>
                </a:solidFill>
              </a:rPr>
              <a:t>+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292893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Preliminary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 COMPASS 2002-2004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285749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Preliminary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COMPASS 2002-2004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8139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071546"/>
            <a:ext cx="850112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</a:t>
            </a:r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Dependence of the AA parameter a</a:t>
            </a:r>
            <a:r>
              <a:rPr lang="en-US" baseline="-25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0</a:t>
            </a:r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 for h</a:t>
            </a:r>
            <a:r>
              <a:rPr lang="en-US" baseline="30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+</a:t>
            </a:r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 and h</a:t>
            </a:r>
            <a:r>
              <a:rPr lang="en-US" baseline="30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-</a:t>
            </a:r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 on kinematical </a:t>
            </a:r>
            <a:r>
              <a:rPr lang="en-US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variables: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8145" name="TextBox 14"/>
          <p:cNvSpPr txBox="1">
            <a:spLocks noChangeArrowheads="1"/>
          </p:cNvSpPr>
          <p:nvPr/>
        </p:nvSpPr>
        <p:spPr bwMode="auto">
          <a:xfrm>
            <a:off x="285750" y="4094163"/>
            <a:ext cx="864393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alibri" pitchFamily="34" charset="0"/>
              <a:buChar char="—"/>
            </a:pPr>
            <a:r>
              <a:rPr lang="en-US" dirty="0">
                <a:latin typeface="Calibri" pitchFamily="34" charset="0"/>
              </a:rPr>
              <a:t>                                             </a:t>
            </a:r>
            <a:r>
              <a:rPr lang="en-US" sz="2000" dirty="0">
                <a:solidFill>
                  <a:srgbClr val="10253F"/>
                </a:solidFill>
                <a:latin typeface="Calibri" pitchFamily="34" charset="0"/>
              </a:rPr>
              <a:t>(</a:t>
            </a:r>
            <a:r>
              <a:rPr lang="en-US" sz="2000" i="1" dirty="0" smtClean="0">
                <a:solidFill>
                  <a:srgbClr val="10253F"/>
                </a:solidFill>
                <a:latin typeface="Calibri" pitchFamily="34" charset="0"/>
              </a:rPr>
              <a:t>D</a:t>
            </a:r>
            <a:r>
              <a:rPr lang="en-US" sz="2000" i="1" baseline="-25000" dirty="0" smtClean="0">
                <a:solidFill>
                  <a:srgbClr val="10253F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10253F"/>
                </a:solidFill>
                <a:latin typeface="Calibri" pitchFamily="34" charset="0"/>
              </a:rPr>
              <a:t>is a virtual photon depolarization factor) is  in   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        </a:t>
            </a:r>
          </a:p>
          <a:p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       agreement with COMPASS published data (PLB660(2008)458), </a:t>
            </a:r>
            <a:endParaRPr lang="en-US" sz="2000" dirty="0">
              <a:solidFill>
                <a:srgbClr val="10253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Calibri" pitchFamily="34" charset="0"/>
              <a:buChar char="—"/>
            </a:pPr>
            <a:r>
              <a:rPr lang="en-US" sz="2000" dirty="0">
                <a:solidFill>
                  <a:srgbClr val="10253F"/>
                </a:solidFill>
                <a:latin typeface="Calibri" pitchFamily="34" charset="0"/>
              </a:rPr>
              <a:t> </a:t>
            </a:r>
            <a:r>
              <a:rPr lang="en-US" sz="2000" i="1" dirty="0" smtClean="0">
                <a:solidFill>
                  <a:srgbClr val="10253F"/>
                </a:solidFill>
                <a:latin typeface="Calibri" pitchFamily="34" charset="0"/>
              </a:rPr>
              <a:t>a</a:t>
            </a:r>
            <a:r>
              <a:rPr lang="en-US" sz="2000" i="1" baseline="-25000" dirty="0" smtClean="0">
                <a:solidFill>
                  <a:srgbClr val="10253F"/>
                </a:solidFill>
                <a:latin typeface="Calibri" pitchFamily="34" charset="0"/>
              </a:rPr>
              <a:t>0</a:t>
            </a:r>
            <a:r>
              <a:rPr lang="en-US" sz="2000" i="1" dirty="0" smtClean="0">
                <a:solidFill>
                  <a:srgbClr val="10253F"/>
                </a:solidFill>
                <a:latin typeface="Calibri" pitchFamily="34" charset="0"/>
              </a:rPr>
              <a:t>(z,       )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 for h</a:t>
            </a:r>
            <a:r>
              <a:rPr lang="en-US" sz="2000" baseline="30000" dirty="0" smtClean="0">
                <a:solidFill>
                  <a:srgbClr val="10253F"/>
                </a:solidFill>
                <a:latin typeface="Calibri" pitchFamily="34" charset="0"/>
              </a:rPr>
              <a:t>-  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 and for h</a:t>
            </a:r>
            <a:r>
              <a:rPr lang="en-US" sz="2000" baseline="30000" dirty="0" smtClean="0">
                <a:solidFill>
                  <a:srgbClr val="10253F"/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</a:rPr>
              <a:t>: 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  <a:sym typeface="Symbol" pitchFamily="18" charset="2"/>
              </a:rPr>
              <a:t> small </a:t>
            </a:r>
            <a:r>
              <a:rPr lang="en-US" sz="2000" dirty="0">
                <a:solidFill>
                  <a:srgbClr val="10253F"/>
                </a:solidFill>
                <a:latin typeface="Calibri" pitchFamily="34" charset="0"/>
                <a:sym typeface="Symbol" pitchFamily="18" charset="2"/>
              </a:rPr>
              <a:t>and </a:t>
            </a: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  <a:sym typeface="Symbol" pitchFamily="18" charset="2"/>
              </a:rPr>
              <a:t>flat. </a:t>
            </a:r>
          </a:p>
          <a:p>
            <a:endParaRPr lang="en-US" sz="2000" dirty="0" smtClean="0">
              <a:solidFill>
                <a:srgbClr val="10253F"/>
              </a:solidFill>
              <a:latin typeface="Calibri" pitchFamily="34" charset="0"/>
              <a:sym typeface="Symbol" pitchFamily="18" charset="2"/>
            </a:endParaRPr>
          </a:p>
          <a:p>
            <a:pPr>
              <a:buFont typeface="Calibri" pitchFamily="34" charset="0"/>
              <a:buChar char="—"/>
            </a:pPr>
            <a:r>
              <a:rPr lang="en-US" sz="2000" dirty="0" smtClean="0">
                <a:solidFill>
                  <a:srgbClr val="10253F"/>
                </a:solidFill>
                <a:latin typeface="Calibri" pitchFamily="34" charset="0"/>
                <a:sym typeface="Symbol" pitchFamily="18" charset="2"/>
              </a:rPr>
              <a:t>Statistical errors are shown, systematic ones are estimated to be smaller.</a:t>
            </a:r>
            <a:endParaRPr lang="ru-RU" sz="2000" dirty="0">
              <a:solidFill>
                <a:srgbClr val="10253F"/>
              </a:solidFill>
              <a:latin typeface="Calibri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14375" y="4143375"/>
          <a:ext cx="2105025" cy="357188"/>
        </p:xfrm>
        <a:graphic>
          <a:graphicData uri="http://schemas.openxmlformats.org/presentationml/2006/ole">
            <p:oleObj spid="_x0000_s48131" name="Equation" r:id="rId6" imgW="1422360" imgH="24120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81128" y="214290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(2)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343" y="1643050"/>
            <a:ext cx="79367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85852" y="200024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COMPASS 2002-2004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200024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COMPASS 2002-2004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40" y="200024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gency FB" pitchFamily="34" charset="0"/>
              </a:rPr>
              <a:t>COMPASS 2002-2004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42976" y="4719348"/>
          <a:ext cx="357190" cy="424164"/>
        </p:xfrm>
        <a:graphic>
          <a:graphicData uri="http://schemas.openxmlformats.org/presentationml/2006/ole">
            <p:oleObj spid="_x0000_s48135" name="Equation" r:id="rId8" imgW="20304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9164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(3)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1000108"/>
            <a:ext cx="82153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Dependence of the AA parameter a</a:t>
            </a:r>
            <a:r>
              <a:rPr lang="en-US" baseline="-250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1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 for h</a:t>
            </a:r>
            <a:r>
              <a:rPr lang="en-US" baseline="300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+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 and  h</a:t>
            </a:r>
            <a:r>
              <a:rPr lang="en-US" baseline="300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- 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 on kinematic </a:t>
            </a:r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</a:rPr>
              <a:t>variables: 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3571876"/>
            <a:ext cx="7358114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i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a</a:t>
            </a:r>
            <a:r>
              <a:rPr lang="en-US" i="1" baseline="-250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1</a:t>
            </a:r>
            <a:r>
              <a:rPr lang="en-US" i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(x)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are less pronounced than the HERMES ones,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            is 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flat and do not </a:t>
            </a: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confirm 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the HERMES </a:t>
            </a: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trends.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</a:t>
            </a: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 REMIND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: </a:t>
            </a: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                                                                   ,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                       where </a:t>
            </a:r>
            <a:r>
              <a:rPr lang="en-US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h</a:t>
            </a:r>
            <a:r>
              <a:rPr lang="en-US" i="1" baseline="-250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L</a:t>
            </a:r>
            <a:r>
              <a:rPr lang="en-US" i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(x)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and        are pure twis-3 PDF.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NOTE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: HERMES data are for identified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  <a:sym typeface="Symbol"/>
              </a:rPr>
              <a:t></a:t>
            </a:r>
            <a:r>
              <a:rPr lang="en-US" baseline="300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  <a:sym typeface="Symbol"/>
              </a:rPr>
              <a:t>+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  <a:sym typeface="Symbol"/>
              </a:rPr>
              <a:t> and </a:t>
            </a:r>
            <a:r>
              <a:rPr lang="en-US" baseline="300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  <a:sym typeface="Symbol"/>
              </a:rPr>
              <a:t>-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 and smaller &lt;Q</a:t>
            </a:r>
            <a:r>
              <a:rPr lang="en-US" baseline="300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2</a:t>
            </a: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+mn-lt"/>
              </a:rPr>
              <a:t>&gt;.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latin typeface="+mn-lt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214563" y="4429132"/>
          <a:ext cx="4286250" cy="573088"/>
        </p:xfrm>
        <a:graphic>
          <a:graphicData uri="http://schemas.openxmlformats.org/presentationml/2006/ole">
            <p:oleObj spid="_x0000_s49156" name="Equation" r:id="rId6" imgW="3136680" imgH="419040" progId="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786182" y="4929198"/>
          <a:ext cx="287338" cy="320675"/>
        </p:xfrm>
        <a:graphic>
          <a:graphicData uri="http://schemas.openxmlformats.org/presentationml/2006/ole">
            <p:oleObj spid="_x0000_s49157" name="Equation" r:id="rId7" imgW="215640" imgH="24120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214414" y="4071942"/>
          <a:ext cx="642942" cy="339331"/>
        </p:xfrm>
        <a:graphic>
          <a:graphicData uri="http://schemas.openxmlformats.org/presentationml/2006/ole">
            <p:oleObj spid="_x0000_s49158" name="Equation" r:id="rId8" imgW="457200" imgH="241200" progId="">
              <p:embed/>
            </p:oleObj>
          </a:graphicData>
        </a:graphic>
      </p:graphicFrame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655" y="1357298"/>
            <a:ext cx="77681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785918" y="169246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gency FB" pitchFamily="34" charset="0"/>
              </a:rPr>
              <a:t>2002-200</a:t>
            </a:r>
            <a:r>
              <a:rPr lang="en-US" sz="1400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164305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gency FB" pitchFamily="34" charset="0"/>
              </a:rPr>
              <a:t>2002-200</a:t>
            </a:r>
            <a:r>
              <a:rPr lang="en-US" sz="1400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892" y="164305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gency FB" pitchFamily="34" charset="0"/>
              </a:rPr>
              <a:t>2002-200</a:t>
            </a:r>
            <a:r>
              <a:rPr lang="en-US" sz="1400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2239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898989"/>
                </a:solidFill>
              </a:rPr>
              <a:t>I.Savin</a:t>
            </a:r>
            <a:r>
              <a:rPr lang="en-US" dirty="0" smtClean="0">
                <a:solidFill>
                  <a:srgbClr val="898989"/>
                </a:solidFill>
              </a:rPr>
              <a:t>, </a:t>
            </a:r>
            <a:r>
              <a:rPr lang="en-US" dirty="0" err="1" smtClean="0">
                <a:solidFill>
                  <a:srgbClr val="898989"/>
                </a:solidFill>
              </a:rPr>
              <a:t>Azimuthal</a:t>
            </a:r>
            <a:r>
              <a:rPr lang="en-US" dirty="0" smtClean="0">
                <a:solidFill>
                  <a:srgbClr val="898989"/>
                </a:solidFill>
              </a:rPr>
              <a:t> asymmetries in SIDIS production of hadrons on the longitudinally polarized D target</a:t>
            </a:r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(4)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1071546"/>
            <a:ext cx="750099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Dependence of the AA parameter  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i="1" dirty="0">
                <a:ln>
                  <a:solidFill>
                    <a:srgbClr val="7030A0"/>
                  </a:solidFill>
                </a:ln>
                <a:latin typeface="+mn-lt"/>
              </a:rPr>
              <a:t> 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for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i="1" baseline="30000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-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on kinematic 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+mn-lt"/>
              </a:rPr>
              <a:t>variables:</a:t>
            </a:r>
            <a:endParaRPr lang="ru-RU" dirty="0">
              <a:ln>
                <a:solidFill>
                  <a:srgbClr val="7030A0"/>
                </a:solidFill>
              </a:ln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3960690"/>
            <a:ext cx="8001056" cy="189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i="1" dirty="0">
                <a:ln>
                  <a:solidFill>
                    <a:srgbClr val="00518E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ln>
                  <a:solidFill>
                    <a:srgbClr val="00518E"/>
                  </a:solidFill>
                </a:ln>
                <a:solidFill>
                  <a:srgbClr val="FF0000"/>
                </a:solidFill>
                <a:latin typeface="+mn-lt"/>
              </a:rPr>
              <a:t>2</a:t>
            </a:r>
            <a:r>
              <a:rPr lang="en-US" i="1" dirty="0">
                <a:ln>
                  <a:solidFill>
                    <a:srgbClr val="00518E"/>
                  </a:solidFill>
                </a:ln>
                <a:solidFill>
                  <a:srgbClr val="FF0000"/>
                </a:solidFill>
                <a:latin typeface="+mn-lt"/>
              </a:rPr>
              <a:t>(x)</a:t>
            </a:r>
            <a:r>
              <a:rPr lang="en-US" i="1" dirty="0">
                <a:ln>
                  <a:solidFill>
                    <a:srgbClr val="00518E"/>
                  </a:solidFill>
                </a:ln>
                <a:latin typeface="+mn-lt"/>
              </a:rPr>
              <a:t> 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are small and in general agree with HERMES and theoretical predictions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by  </a:t>
            </a:r>
            <a:r>
              <a:rPr lang="en-US" dirty="0" err="1" smtClean="0">
                <a:ln>
                  <a:solidFill>
                    <a:srgbClr val="00518E"/>
                  </a:solidFill>
                </a:ln>
                <a:latin typeface="+mn-lt"/>
              </a:rPr>
              <a:t>H.Avakian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et al., </a:t>
            </a:r>
            <a:r>
              <a:rPr lang="en-US" dirty="0" err="1">
                <a:ln>
                  <a:solidFill>
                    <a:srgbClr val="00518E"/>
                  </a:solidFill>
                </a:ln>
                <a:latin typeface="+mn-lt"/>
              </a:rPr>
              <a:t>Phys.Rev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. D77 (2008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),</a:t>
            </a:r>
            <a:endParaRPr lang="en-US" dirty="0">
              <a:ln>
                <a:solidFill>
                  <a:srgbClr val="00518E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                   - no other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data.</a:t>
            </a:r>
            <a:endParaRPr lang="en-US" dirty="0">
              <a:ln>
                <a:solidFill>
                  <a:srgbClr val="00518E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REMIND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:                                                  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     where        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is a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PDF not seen yet.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</a:t>
            </a:r>
            <a:endParaRPr lang="ru-RU" dirty="0">
              <a:ln>
                <a:solidFill>
                  <a:srgbClr val="00518E"/>
                </a:solidFill>
              </a:ln>
              <a:latin typeface="+mn-lt"/>
            </a:endParaRP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714480" y="5000636"/>
          <a:ext cx="2952750" cy="384175"/>
        </p:xfrm>
        <a:graphic>
          <a:graphicData uri="http://schemas.openxmlformats.org/presentationml/2006/ole">
            <p:oleObj spid="_x0000_s52231" name="Equation" r:id="rId6" imgW="1854000" imgH="241200" progId="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357820" y="5018101"/>
          <a:ext cx="285750" cy="339725"/>
        </p:xfrm>
        <a:graphic>
          <a:graphicData uri="http://schemas.openxmlformats.org/presentationml/2006/ole">
            <p:oleObj spid="_x0000_s52232" name="Equation" r:id="rId7" imgW="203040" imgH="24120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071538" y="4578360"/>
          <a:ext cx="940524" cy="422276"/>
        </p:xfrm>
        <a:graphic>
          <a:graphicData uri="http://schemas.openxmlformats.org/presentationml/2006/ole">
            <p:oleObj spid="_x0000_s52233" name="Equation" r:id="rId8" imgW="622080" imgH="279360" progId="">
              <p:embed/>
            </p:oleObj>
          </a:graphicData>
        </a:graphic>
      </p:graphicFrame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500174"/>
            <a:ext cx="84296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928794" y="178592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gency FB" pitchFamily="34" charset="0"/>
              </a:rPr>
              <a:t>2002-200</a:t>
            </a:r>
            <a:r>
              <a:rPr lang="en-US" sz="1400" b="1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185736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1785926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3259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(5)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000108"/>
            <a:ext cx="77153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Dependence of the AA parameter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for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on kinematic 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+mn-lt"/>
              </a:rPr>
              <a:t>variables:</a:t>
            </a:r>
            <a:endParaRPr lang="ru-RU" dirty="0">
              <a:ln>
                <a:solidFill>
                  <a:srgbClr val="7030A0"/>
                </a:solidFill>
              </a:ln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295997"/>
            <a:ext cx="8215370" cy="143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are small,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compatible with zero.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endParaRPr lang="en-US" dirty="0" smtClean="0">
              <a:ln>
                <a:solidFill>
                  <a:srgbClr val="00518E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REMIND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:                                           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      ,  where          is </a:t>
            </a:r>
            <a:r>
              <a:rPr lang="en-US" dirty="0" err="1" smtClean="0">
                <a:ln>
                  <a:solidFill>
                    <a:srgbClr val="00518E"/>
                  </a:solidFill>
                </a:ln>
                <a:latin typeface="+mn-lt"/>
              </a:rPr>
              <a:t>pretzelosity</a:t>
            </a:r>
            <a:r>
              <a:rPr lang="en-US" dirty="0" smtClean="0">
                <a:ln>
                  <a:solidFill>
                    <a:srgbClr val="00518E"/>
                  </a:solidFill>
                </a:ln>
                <a:latin typeface="+mn-lt"/>
              </a:rPr>
              <a:t> PDF ,additionally </a:t>
            </a:r>
            <a:r>
              <a:rPr lang="en-US" dirty="0">
                <a:ln>
                  <a:solidFill>
                    <a:srgbClr val="00518E"/>
                  </a:solidFill>
                </a:ln>
                <a:latin typeface="+mn-lt"/>
              </a:rPr>
              <a:t>suppressed by </a:t>
            </a:r>
            <a:endParaRPr lang="ru-RU" dirty="0">
              <a:ln>
                <a:solidFill>
                  <a:srgbClr val="00518E"/>
                </a:solidFill>
              </a:ln>
              <a:latin typeface="+mn-lt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214414" y="4857760"/>
          <a:ext cx="2608262" cy="384175"/>
        </p:xfrm>
        <a:graphic>
          <a:graphicData uri="http://schemas.openxmlformats.org/presentationml/2006/ole">
            <p:oleObj spid="_x0000_s53251" name="Equation" r:id="rId6" imgW="1638000" imgH="241200" progId="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785918" y="5281630"/>
          <a:ext cx="1047750" cy="576262"/>
        </p:xfrm>
        <a:graphic>
          <a:graphicData uri="http://schemas.openxmlformats.org/presentationml/2006/ole">
            <p:oleObj spid="_x0000_s53252" name="Equation" r:id="rId7" imgW="761760" imgH="419040" progId="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643438" y="4857760"/>
          <a:ext cx="357190" cy="424164"/>
        </p:xfrm>
        <a:graphic>
          <a:graphicData uri="http://schemas.openxmlformats.org/presentationml/2006/ole">
            <p:oleObj spid="_x0000_s53253" name="Equation" r:id="rId8" imgW="203040" imgH="241200" progId="">
              <p:embed/>
            </p:oleObj>
          </a:graphicData>
        </a:graphic>
      </p:graphicFrame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8079" y="1571612"/>
            <a:ext cx="83242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357290" y="195294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1928802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195294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4284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RESULTS (6)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000108"/>
            <a:ext cx="77153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Dependence of the AA parameter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for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i="1" baseline="30000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i="1" baseline="300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+mn-lt"/>
              </a:rPr>
              <a:t> on kinematic 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+mn-lt"/>
              </a:rPr>
              <a:t>variables:</a:t>
            </a:r>
            <a:endParaRPr lang="ru-RU" dirty="0">
              <a:ln>
                <a:solidFill>
                  <a:srgbClr val="7030A0"/>
                </a:solidFill>
              </a:ln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500438"/>
            <a:ext cx="800105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(x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increasing with 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in absolute value</a:t>
            </a:r>
            <a:r>
              <a:rPr lang="en-US" dirty="0">
                <a:latin typeface="+mn-lt"/>
              </a:rPr>
              <a:t>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(z)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and </a:t>
            </a:r>
            <a:r>
              <a:rPr lang="en-US" dirty="0">
                <a:latin typeface="+mn-lt"/>
              </a:rPr>
              <a:t>              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small, flat and consistent with zero</a:t>
            </a:r>
            <a:r>
              <a:rPr lang="en-US" dirty="0">
                <a:latin typeface="+mn-lt"/>
              </a:rPr>
              <a:t>,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i="1" baseline="-25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(x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, z, p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are studied for the first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time.</a:t>
            </a:r>
            <a:endParaRPr lang="en-US" dirty="0">
              <a:ln>
                <a:solidFill>
                  <a:srgbClr val="0070C0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2"/>
                  </a:solidFill>
                </a:ln>
                <a:latin typeface="+mn-lt"/>
              </a:rPr>
              <a:t>REMIND</a:t>
            </a:r>
            <a:r>
              <a:rPr lang="en-US" dirty="0">
                <a:latin typeface="+mn-lt"/>
              </a:rPr>
              <a:t>:                                                             </a:t>
            </a:r>
            <a:r>
              <a:rPr lang="en-US" dirty="0" smtClean="0">
                <a:latin typeface="+mn-lt"/>
              </a:rPr>
              <a:t>             ,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where</a:t>
            </a:r>
            <a:r>
              <a:rPr lang="en-US" dirty="0">
                <a:latin typeface="+mn-lt"/>
              </a:rPr>
              <a:t>       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is </a:t>
            </a: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a pure twist-3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0070C0"/>
                  </a:solidFill>
                </a:ln>
                <a:latin typeface="+mn-lt"/>
              </a:rPr>
              <a:t>     PDF  (analog to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the Cahn effect in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unpolarized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 SIDIS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+mn-lt"/>
              </a:rPr>
              <a:t>).</a:t>
            </a:r>
            <a:endParaRPr lang="en-US" dirty="0">
              <a:ln>
                <a:solidFill>
                  <a:srgbClr val="0070C0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0000"/>
                </a:solidFill>
              </a:ln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rgbClr val="FF0000"/>
                  </a:solidFill>
                </a:ln>
                <a:latin typeface="+mn-lt"/>
              </a:rPr>
              <a:t>RESULTS 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+mn-lt"/>
              </a:rPr>
              <a:t>(1)-(6)  DO NOT DEPEND ON Z-CUT (0.05 or 0.2).</a:t>
            </a:r>
            <a:endParaRPr lang="ru-RU" dirty="0">
              <a:ln>
                <a:solidFill>
                  <a:srgbClr val="FF0000"/>
                </a:solidFill>
              </a:ln>
              <a:latin typeface="+mn-lt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785918" y="3889375"/>
          <a:ext cx="714375" cy="403225"/>
        </p:xfrm>
        <a:graphic>
          <a:graphicData uri="http://schemas.openxmlformats.org/presentationml/2006/ole">
            <p:oleObj spid="_x0000_s54275" name="Equation" r:id="rId6" imgW="495000" imgH="27936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571604" y="4581536"/>
          <a:ext cx="3762095" cy="633414"/>
        </p:xfrm>
        <a:graphic>
          <a:graphicData uri="http://schemas.openxmlformats.org/presentationml/2006/ole">
            <p:oleObj spid="_x0000_s54278" name="Equation" r:id="rId7" imgW="2489040" imgH="419040" progId="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139876" y="4643446"/>
          <a:ext cx="360950" cy="428628"/>
        </p:xfrm>
        <a:graphic>
          <a:graphicData uri="http://schemas.openxmlformats.org/presentationml/2006/ole">
            <p:oleObj spid="_x0000_s54279" name="Equation" r:id="rId8" imgW="203040" imgH="241200" progId="">
              <p:embed/>
            </p:oleObj>
          </a:graphicData>
        </a:graphic>
      </p:graphicFrame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357298"/>
            <a:ext cx="77673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929058" y="1714488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1714488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1643050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gency FB" pitchFamily="34" charset="0"/>
              </a:rPr>
              <a:t>COMPASS 2002-2004  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3495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898989"/>
                </a:solidFill>
              </a:rPr>
              <a:t>I.Savin</a:t>
            </a:r>
            <a:r>
              <a:rPr lang="en-US" dirty="0" smtClean="0">
                <a:solidFill>
                  <a:srgbClr val="898989"/>
                </a:solidFill>
              </a:rPr>
              <a:t>, </a:t>
            </a:r>
            <a:r>
              <a:rPr lang="en-US" dirty="0" err="1" smtClean="0">
                <a:solidFill>
                  <a:srgbClr val="898989"/>
                </a:solidFill>
              </a:rPr>
              <a:t>Azimuthal</a:t>
            </a:r>
            <a:r>
              <a:rPr lang="en-US" dirty="0" smtClean="0">
                <a:solidFill>
                  <a:srgbClr val="898989"/>
                </a:solidFill>
              </a:rPr>
              <a:t> asymmetries in SIDIS production of hadrons on the longitudinally polarized D target</a:t>
            </a:r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CONCLUSIONS &amp; PROSPECTS (1)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3500" name="TextBox 12"/>
          <p:cNvSpPr txBox="1">
            <a:spLocks noChangeArrowheads="1"/>
          </p:cNvSpPr>
          <p:nvPr/>
        </p:nvSpPr>
        <p:spPr bwMode="auto">
          <a:xfrm>
            <a:off x="0" y="1000108"/>
            <a:ext cx="88582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asymmetries (AA)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the h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h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L-polarized target are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observed and parameterized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sin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), sin (2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), sin (3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). For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AA integrated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over-all-kinematical-variables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these amplitudes are consistent with zero within errors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behaviour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of the AA parameters are studied in the available region of kinematical variables which have shown that: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the constant	term of the AA parameterization,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(x)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is in good agreement with the COMPASS data on        ;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the values of the sin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parameter                       are small and in general do not contradict to the HERMES data, if one takes into account the difference in Q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between the two experiments;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the values of the sin (2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parameter                      , sin (3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parameter                       and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) parameter                        are consistent with zero.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500166" y="2928934"/>
          <a:ext cx="357190" cy="339331"/>
        </p:xfrm>
        <a:graphic>
          <a:graphicData uri="http://schemas.openxmlformats.org/presentationml/2006/ole">
            <p:oleObj spid="_x0000_s58369" name="Equation" r:id="rId6" imgW="253800" imgH="24120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786182" y="3214686"/>
          <a:ext cx="1052770" cy="357190"/>
        </p:xfrm>
        <a:graphic>
          <a:graphicData uri="http://schemas.openxmlformats.org/presentationml/2006/ole">
            <p:oleObj spid="_x0000_s58370" name="Equation" r:id="rId7" imgW="711000" imgH="241200" progId="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786182" y="3714752"/>
          <a:ext cx="1152528" cy="384176"/>
        </p:xfrm>
        <a:graphic>
          <a:graphicData uri="http://schemas.openxmlformats.org/presentationml/2006/ole">
            <p:oleObj spid="_x0000_s58372" name="Equation" r:id="rId8" imgW="723600" imgH="24120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72264" y="3714752"/>
          <a:ext cx="1071570" cy="357190"/>
        </p:xfrm>
        <a:graphic>
          <a:graphicData uri="http://schemas.openxmlformats.org/presentationml/2006/ole">
            <p:oleObj spid="_x0000_s58373" name="Equation" r:id="rId9" imgW="723600" imgH="241200" progId="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857356" y="4143380"/>
          <a:ext cx="1071570" cy="357190"/>
        </p:xfrm>
        <a:graphic>
          <a:graphicData uri="http://schemas.openxmlformats.org/presentationml/2006/ole">
            <p:oleObj spid="_x0000_s58374" name="Equation" r:id="rId10" imgW="723600" imgH="24120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720" y="4857760"/>
            <a:ext cx="857256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DATA ARE PRELIMINARY.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+mn-lt"/>
              </a:rPr>
              <a:t>NEW  DATA 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+mn-lt"/>
              </a:rPr>
              <a:t>of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+mn-lt"/>
              </a:rPr>
              <a:t> 2006  on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+mn-lt"/>
              </a:rPr>
              <a:t>and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NEW </a:t>
            </a:r>
            <a:r>
              <a:rPr lang="en-US" dirty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DATA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 of   2007  on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dirty="0" smtClean="0">
                <a:latin typeface="+mn-lt"/>
              </a:rPr>
              <a:t> 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      obtained  with  3-cells </a:t>
            </a:r>
            <a:r>
              <a:rPr lang="en-US" dirty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target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(</a:t>
            </a:r>
            <a:r>
              <a:rPr lang="en-US" dirty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smaller </a:t>
            </a:r>
            <a:r>
              <a:rPr lang="en-US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systematics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) </a:t>
            </a:r>
            <a:r>
              <a:rPr lang="en-US" dirty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+mn-lt"/>
              </a:rPr>
              <a:t>will be added</a:t>
            </a:r>
            <a:endParaRPr lang="ru-RU" dirty="0">
              <a:ln>
                <a:solidFill>
                  <a:srgbClr val="008000"/>
                </a:solidFill>
              </a:ln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INTRODUCTION 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(1)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azimuthal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distributions of hadrons in SIDIS of leptons on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T-and L-targets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are sources of information on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the PDF and  PFF, characterizing the transverse spin structure of nucleons, e.g.:</a:t>
            </a: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715000" y="2286000"/>
          <a:ext cx="2592388" cy="446088"/>
        </p:xfrm>
        <a:graphic>
          <a:graphicData uri="http://schemas.openxmlformats.org/presentationml/2006/ole">
            <p:oleObj spid="_x0000_s17410" name="Формула" r:id="rId5" imgW="1180800" imgH="203040" progId="Equation.3">
              <p:embed/>
            </p:oleObj>
          </a:graphicData>
        </a:graphic>
      </p:graphicFrame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500438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7" name="Picture 11" descr="sidi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697163"/>
            <a:ext cx="2895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924175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9" name="Picture 13" descr="kinsid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048000"/>
            <a:ext cx="411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6" y="71446"/>
            <a:ext cx="571472" cy="5714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571500" y="5538788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A number of PDF’s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</a:rPr>
              <a:t>and PFF’s enter in SIDIS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cross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</a:rPr>
              <a:t>section</a:t>
            </a:r>
            <a:endParaRPr lang="ru-RU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715278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324350" y="3327400"/>
          <a:ext cx="495300" cy="203200"/>
        </p:xfrm>
        <a:graphic>
          <a:graphicData uri="http://schemas.openxmlformats.org/presentationml/2006/ole">
            <p:oleObj spid="_x0000_s17413" name="Формула" r:id="rId9" imgW="495000" imgH="20304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857223" y="2259006"/>
          <a:ext cx="2973481" cy="455614"/>
        </p:xfrm>
        <a:graphic>
          <a:graphicData uri="http://schemas.openxmlformats.org/presentationml/2006/ole">
            <p:oleObj spid="_x0000_s17414" name="Equation" r:id="rId10" imgW="157464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3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Line 4"/>
          <p:cNvSpPr>
            <a:spLocks noChangeShapeType="1"/>
          </p:cNvSpPr>
          <p:nvPr/>
        </p:nvSpPr>
        <p:spPr bwMode="auto">
          <a:xfrm>
            <a:off x="76200" y="7620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06" name="Picture 5" descr="D:\Document\SAVIN\Spin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PDF &amp; FF  APPEARING IN SIDIS:</a:t>
            </a:r>
            <a:endParaRPr lang="ru-RU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5308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8610600" cy="1955800"/>
          </a:xfrm>
          <a:prstGeom prst="rect">
            <a:avLst/>
          </a:prstGeom>
          <a:gradFill rotWithShape="0">
            <a:gsLst>
              <a:gs pos="0">
                <a:srgbClr val="DAEFF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  <a:cs typeface="Times New Roman" pitchFamily="18" charset="0"/>
              </a:rPr>
              <a:t>ƒ</a:t>
            </a:r>
            <a:r>
              <a:rPr lang="en-US" i="1" baseline="-25000" dirty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(x)</a:t>
            </a:r>
            <a:r>
              <a:rPr lang="en-US" i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q(x)</a:t>
            </a:r>
            <a:r>
              <a:rPr lang="en-US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is the PDF of non-polarized quarks in a non-polarized target,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  <a:sym typeface="Symbol" pitchFamily="18" charset="2"/>
              </a:rPr>
              <a:t>g</a:t>
            </a:r>
            <a:r>
              <a:rPr lang="en-US" sz="1600" i="1" baseline="-25000" dirty="0">
                <a:latin typeface="Calibri" pitchFamily="34" charset="0"/>
                <a:sym typeface="Symbol" pitchFamily="18" charset="2"/>
              </a:rPr>
              <a:t>1L</a:t>
            </a:r>
            <a:r>
              <a:rPr lang="en-US" sz="1600" i="1" dirty="0">
                <a:latin typeface="Calibri" pitchFamily="34" charset="0"/>
                <a:sym typeface="Symbol" pitchFamily="18" charset="2"/>
              </a:rPr>
              <a:t>(x)g</a:t>
            </a:r>
            <a:r>
              <a:rPr lang="en-US" sz="1600" i="1" baseline="-25000" dirty="0">
                <a:latin typeface="Calibri" pitchFamily="34" charset="0"/>
                <a:sym typeface="Symbol" pitchFamily="18" charset="2"/>
              </a:rPr>
              <a:t>1</a:t>
            </a:r>
            <a:r>
              <a:rPr lang="en-US" sz="1600" i="1" dirty="0">
                <a:latin typeface="Calibri" pitchFamily="34" charset="0"/>
                <a:sym typeface="Symbol" pitchFamily="18" charset="2"/>
              </a:rPr>
              <a:t>(x)  </a:t>
            </a:r>
            <a:r>
              <a:rPr lang="ru-RU" sz="1600" i="1" dirty="0">
                <a:latin typeface="Calibri" pitchFamily="34" charset="0"/>
                <a:sym typeface="Symbol" pitchFamily="18" charset="2"/>
              </a:rPr>
              <a:t></a:t>
            </a:r>
            <a:r>
              <a:rPr lang="en-US" sz="1600" i="1" dirty="0">
                <a:latin typeface="Calibri" pitchFamily="34" charset="0"/>
                <a:sym typeface="Symbol" pitchFamily="18" charset="2"/>
              </a:rPr>
              <a:t>q(x)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 is the PDF of the longitudinally polarized quarks in the longitudinally polarized target (</a:t>
            </a:r>
            <a:r>
              <a:rPr lang="en-US" sz="1600" dirty="0" err="1">
                <a:latin typeface="Calibri" pitchFamily="34" charset="0"/>
                <a:sym typeface="Symbol" pitchFamily="18" charset="2"/>
              </a:rPr>
              <a:t>helicity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PDF),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  <a:sym typeface="Symbol" pitchFamily="18" charset="2"/>
              </a:rPr>
              <a:t>g</a:t>
            </a:r>
            <a:r>
              <a:rPr lang="en-US" sz="1600" i="1" baseline="-25000" dirty="0">
                <a:latin typeface="Calibri" pitchFamily="34" charset="0"/>
                <a:sym typeface="Symbol" pitchFamily="18" charset="2"/>
              </a:rPr>
              <a:t>1T</a:t>
            </a:r>
            <a:r>
              <a:rPr lang="en-US" sz="1600" i="1" dirty="0">
                <a:latin typeface="Calibri" pitchFamily="34" charset="0"/>
                <a:sym typeface="Symbol" pitchFamily="18" charset="2"/>
              </a:rPr>
              <a:t>(x)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 is the same as g</a:t>
            </a:r>
            <a:r>
              <a:rPr lang="en-US" sz="1600" baseline="-25000" dirty="0">
                <a:latin typeface="Calibri" pitchFamily="34" charset="0"/>
                <a:sym typeface="Symbol" pitchFamily="18" charset="2"/>
              </a:rPr>
              <a:t>1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(x) but in the transversely polarized target, 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  <a:sym typeface="Symbol" pitchFamily="18" charset="2"/>
              </a:rPr>
              <a:t>h</a:t>
            </a:r>
            <a:r>
              <a:rPr lang="en-US" sz="1600" i="1" baseline="-25000" dirty="0">
                <a:latin typeface="Calibri" pitchFamily="34" charset="0"/>
                <a:sym typeface="Symbol" pitchFamily="18" charset="2"/>
              </a:rPr>
              <a:t>1</a:t>
            </a:r>
            <a:r>
              <a:rPr lang="en-US" sz="1600" i="1" dirty="0">
                <a:latin typeface="Calibri" pitchFamily="34" charset="0"/>
                <a:sym typeface="Symbol" pitchFamily="18" charset="2"/>
              </a:rPr>
              <a:t>(x)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is the PDF of the transversely polarized quark with polarization parallel to that one of a transversely polarized target (so-called </a:t>
            </a:r>
            <a:r>
              <a:rPr lang="en-US" sz="1600" dirty="0" err="1">
                <a:latin typeface="Calibri" pitchFamily="34" charset="0"/>
                <a:sym typeface="Symbol" pitchFamily="18" charset="2"/>
              </a:rPr>
              <a:t>transversity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PDF),</a:t>
            </a:r>
            <a:endParaRPr lang="ru-RU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5309" name="Text Box 9"/>
          <p:cNvSpPr txBox="1">
            <a:spLocks noChangeArrowheads="1"/>
          </p:cNvSpPr>
          <p:nvPr/>
        </p:nvSpPr>
        <p:spPr bwMode="auto">
          <a:xfrm>
            <a:off x="304800" y="3124200"/>
            <a:ext cx="8686800" cy="34226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E6F3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              </a:t>
            </a:r>
            <a:r>
              <a:rPr lang="en-US" dirty="0" smtClean="0">
                <a:latin typeface="Calibri" pitchFamily="34" charset="0"/>
              </a:rPr>
              <a:t>       </a:t>
            </a:r>
            <a:r>
              <a:rPr lang="en-US" sz="1600" dirty="0" smtClean="0">
                <a:latin typeface="Calibri" pitchFamily="34" charset="0"/>
              </a:rPr>
              <a:t>is  the </a:t>
            </a:r>
            <a:r>
              <a:rPr lang="en-US" sz="1600" dirty="0">
                <a:latin typeface="Calibri" pitchFamily="34" charset="0"/>
              </a:rPr>
              <a:t>PDF of the transversely polarized quark in direction of transverse momentum in longitudinally </a:t>
            </a:r>
            <a:r>
              <a:rPr lang="en-US" sz="1600" dirty="0" smtClean="0">
                <a:latin typeface="Calibri" pitchFamily="34" charset="0"/>
              </a:rPr>
              <a:t>(transversely) </a:t>
            </a:r>
            <a:r>
              <a:rPr lang="en-US" sz="1600" dirty="0">
                <a:latin typeface="Calibri" pitchFamily="34" charset="0"/>
              </a:rPr>
              <a:t>polarized target (so-called </a:t>
            </a:r>
            <a:r>
              <a:rPr lang="en-US" sz="1600" dirty="0" err="1">
                <a:latin typeface="Calibri" pitchFamily="34" charset="0"/>
              </a:rPr>
              <a:t>pretzelosity</a:t>
            </a:r>
            <a:r>
              <a:rPr lang="en-US" sz="1600" dirty="0">
                <a:latin typeface="Calibri" pitchFamily="34" charset="0"/>
              </a:rPr>
              <a:t> PDF),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         is the PDF of the transversely polarized quark (perpendicular to transverse momentum) in the non-</a:t>
            </a:r>
            <a:r>
              <a:rPr lang="en-US" sz="1600" dirty="0" err="1">
                <a:latin typeface="Calibri" pitchFamily="34" charset="0"/>
              </a:rPr>
              <a:t>polairzed</a:t>
            </a:r>
            <a:r>
              <a:rPr lang="en-US" sz="1600" dirty="0">
                <a:latin typeface="Calibri" pitchFamily="34" charset="0"/>
              </a:rPr>
              <a:t> target (so-called Boer-</a:t>
            </a:r>
            <a:r>
              <a:rPr lang="en-US" sz="1600" dirty="0" err="1">
                <a:latin typeface="Calibri" pitchFamily="34" charset="0"/>
              </a:rPr>
              <a:t>Mulders</a:t>
            </a:r>
            <a:r>
              <a:rPr lang="en-US" sz="1600" dirty="0">
                <a:latin typeface="Calibri" pitchFamily="34" charset="0"/>
              </a:rPr>
              <a:t> PDF),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         </a:t>
            </a:r>
            <a:r>
              <a:rPr lang="en-US" sz="1600" dirty="0" smtClean="0">
                <a:latin typeface="Calibri" pitchFamily="34" charset="0"/>
              </a:rPr>
              <a:t>    is </a:t>
            </a:r>
            <a:r>
              <a:rPr lang="en-US" sz="1600" dirty="0">
                <a:latin typeface="Calibri" pitchFamily="34" charset="0"/>
              </a:rPr>
              <a:t>the PDF responsible for a left-right asymmetry in the </a:t>
            </a:r>
            <a:r>
              <a:rPr lang="en-US" sz="1600" dirty="0" err="1">
                <a:latin typeface="Calibri" pitchFamily="34" charset="0"/>
              </a:rPr>
              <a:t>distibution</a:t>
            </a:r>
            <a:r>
              <a:rPr lang="en-US" sz="1600" dirty="0">
                <a:latin typeface="Calibri" pitchFamily="34" charset="0"/>
              </a:rPr>
              <a:t> of the non-polarized quarks in the transversely </a:t>
            </a:r>
            <a:r>
              <a:rPr lang="en-US" sz="1600" dirty="0" smtClean="0">
                <a:latin typeface="Calibri" pitchFamily="34" charset="0"/>
              </a:rPr>
              <a:t>(longitudinally) polarized </a:t>
            </a:r>
            <a:r>
              <a:rPr lang="en-US" sz="1600" dirty="0">
                <a:latin typeface="Calibri" pitchFamily="34" charset="0"/>
              </a:rPr>
              <a:t>target (so-called </a:t>
            </a:r>
            <a:r>
              <a:rPr lang="en-US" sz="1600" dirty="0" err="1">
                <a:latin typeface="Calibri" pitchFamily="34" charset="0"/>
              </a:rPr>
              <a:t>Sivers</a:t>
            </a:r>
            <a:r>
              <a:rPr lang="en-US" sz="1600" dirty="0">
                <a:latin typeface="Calibri" pitchFamily="34" charset="0"/>
              </a:rPr>
              <a:t> PDF),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</a:rPr>
              <a:t>D</a:t>
            </a:r>
            <a:r>
              <a:rPr lang="en-US" sz="1600" i="1" baseline="-25000" dirty="0">
                <a:latin typeface="Calibri" pitchFamily="34" charset="0"/>
              </a:rPr>
              <a:t>1</a:t>
            </a:r>
            <a:r>
              <a:rPr lang="en-US" sz="1600" i="1" dirty="0">
                <a:latin typeface="Calibri" pitchFamily="34" charset="0"/>
              </a:rPr>
              <a:t>(z)</a:t>
            </a:r>
            <a:r>
              <a:rPr lang="en-US" sz="1600" dirty="0">
                <a:latin typeface="Calibri" pitchFamily="34" charset="0"/>
              </a:rPr>
              <a:t>  is the PFF of the non-polarized quark in the non-polarized or </a:t>
            </a:r>
            <a:r>
              <a:rPr lang="en-US" sz="1600" dirty="0" err="1">
                <a:latin typeface="Calibri" pitchFamily="34" charset="0"/>
              </a:rPr>
              <a:t>spinless</a:t>
            </a:r>
            <a:r>
              <a:rPr lang="en-US" sz="1600" dirty="0">
                <a:latin typeface="Calibri" pitchFamily="34" charset="0"/>
              </a:rPr>
              <a:t> produced </a:t>
            </a:r>
            <a:r>
              <a:rPr lang="en-US" sz="1600" dirty="0" err="1">
                <a:latin typeface="Calibri" pitchFamily="34" charset="0"/>
              </a:rPr>
              <a:t>hadron</a:t>
            </a:r>
            <a:r>
              <a:rPr lang="en-US" sz="1600" dirty="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      is the PFF responsible for a left-right asymmetry in the fragmentation of a transversely polarized quark into a non-polarized or </a:t>
            </a:r>
            <a:r>
              <a:rPr lang="en-US" sz="1600" dirty="0" err="1">
                <a:latin typeface="Calibri" pitchFamily="34" charset="0"/>
              </a:rPr>
              <a:t>spinless</a:t>
            </a:r>
            <a:r>
              <a:rPr lang="en-US" sz="1600" dirty="0">
                <a:latin typeface="Calibri" pitchFamily="34" charset="0"/>
              </a:rPr>
              <a:t> produced </a:t>
            </a:r>
            <a:r>
              <a:rPr lang="en-US" sz="1600" dirty="0" err="1">
                <a:latin typeface="Calibri" pitchFamily="34" charset="0"/>
              </a:rPr>
              <a:t>hadron</a:t>
            </a:r>
            <a:r>
              <a:rPr lang="en-US" sz="1600" dirty="0">
                <a:latin typeface="Calibri" pitchFamily="34" charset="0"/>
              </a:rPr>
              <a:t> (so-called Collins PFF),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                           </a:t>
            </a:r>
            <a:r>
              <a:rPr lang="en-US" sz="1600" dirty="0" smtClean="0">
                <a:latin typeface="Calibri" pitchFamily="34" charset="0"/>
              </a:rPr>
              <a:t>         and          are </a:t>
            </a:r>
            <a:r>
              <a:rPr lang="en-US" sz="1600" dirty="0">
                <a:latin typeface="Calibri" pitchFamily="34" charset="0"/>
              </a:rPr>
              <a:t>pure twist-3 </a:t>
            </a:r>
            <a:r>
              <a:rPr lang="en-US" sz="1600" dirty="0" err="1">
                <a:latin typeface="Calibri" pitchFamily="34" charset="0"/>
              </a:rPr>
              <a:t>trms</a:t>
            </a:r>
            <a:r>
              <a:rPr lang="en-US" sz="1600" dirty="0">
                <a:latin typeface="Calibri" pitchFamily="34" charset="0"/>
              </a:rPr>
              <a:t> entering the cross section with a factor M/Q and having no clear physical interpretation.</a:t>
            </a:r>
            <a:endParaRPr lang="ru-RU" sz="1600" dirty="0">
              <a:latin typeface="Calibri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33400" y="3733800"/>
          <a:ext cx="584200" cy="328613"/>
        </p:xfrm>
        <a:graphic>
          <a:graphicData uri="http://schemas.openxmlformats.org/presentationml/2006/ole">
            <p:oleObj spid="_x0000_s55299" name="Формула" r:id="rId5" imgW="406080" imgH="22860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81000" y="5334000"/>
          <a:ext cx="609600" cy="304800"/>
        </p:xfrm>
        <a:graphic>
          <a:graphicData uri="http://schemas.openxmlformats.org/presentationml/2006/ole">
            <p:oleObj spid="_x0000_s55301" name="Формула" r:id="rId6" imgW="457200" imgH="22860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786050" y="5943600"/>
          <a:ext cx="266700" cy="266700"/>
        </p:xfrm>
        <a:graphic>
          <a:graphicData uri="http://schemas.openxmlformats.org/presentationml/2006/ole">
            <p:oleObj spid="_x0000_s55303" name="Формула" r:id="rId7" imgW="2286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BACK UP SLIDES (1)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13556" y="3143248"/>
          <a:ext cx="1015172" cy="357190"/>
        </p:xfrm>
        <a:graphic>
          <a:graphicData uri="http://schemas.openxmlformats.org/presentationml/2006/ole">
            <p:oleObj spid="_x0000_s55304" name="Equation" r:id="rId8" imgW="685800" imgH="24120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64098" y="4357694"/>
          <a:ext cx="921754" cy="312738"/>
        </p:xfrm>
        <a:graphic>
          <a:graphicData uri="http://schemas.openxmlformats.org/presentationml/2006/ole">
            <p:oleObj spid="_x0000_s55305" name="Equation" r:id="rId9" imgW="711000" imgH="241200" progId="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28595" y="5929330"/>
          <a:ext cx="1857389" cy="339331"/>
        </p:xfrm>
        <a:graphic>
          <a:graphicData uri="http://schemas.openxmlformats.org/presentationml/2006/ole">
            <p:oleObj spid="_x0000_s55306" name="Equation" r:id="rId10" imgW="1320480" imgH="241200" progId="">
              <p:embed/>
            </p:oleObj>
          </a:graphicData>
        </a:graphic>
      </p:graphicFrame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1071538" y="6492899"/>
            <a:ext cx="7072362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3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721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  <a:latin typeface="Calibri" pitchFamily="34" charset="0"/>
              </a:rPr>
              <a:t>Sources of false asymmetries are identified using a simplified expression for A(</a:t>
            </a:r>
            <a:r>
              <a:rPr lang="en-US" sz="16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):</a:t>
            </a:r>
            <a:endParaRPr lang="ru-RU" sz="160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8009" y="1357298"/>
          <a:ext cx="2045766" cy="571504"/>
        </p:xfrm>
        <a:graphic>
          <a:graphicData uri="http://schemas.openxmlformats.org/presentationml/2006/ole">
            <p:oleObj spid="_x0000_s77826" name="Формула" r:id="rId5" imgW="1549080" imgH="431640" progId="Equation.3">
              <p:embed/>
            </p:oleObj>
          </a:graphicData>
        </a:graphic>
      </p:graphicFrame>
      <p:sp>
        <p:nvSpPr>
          <p:cNvPr id="25626" name="Text Box 9"/>
          <p:cNvSpPr txBox="1">
            <a:spLocks noChangeArrowheads="1"/>
          </p:cNvSpPr>
          <p:nvPr/>
        </p:nvSpPr>
        <p:spPr bwMode="auto">
          <a:xfrm>
            <a:off x="457200" y="2286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Calibri" pitchFamily="34" charset="0"/>
              </a:rPr>
              <a:t>Remind, that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085975" y="2133600"/>
          <a:ext cx="3141663" cy="663575"/>
        </p:xfrm>
        <a:graphic>
          <a:graphicData uri="http://schemas.openxmlformats.org/presentationml/2006/ole">
            <p:oleObj spid="_x0000_s77828" name="Формула" r:id="rId6" imgW="2768400" imgH="583920" progId="Equation.3">
              <p:embed/>
            </p:oleObj>
          </a:graphicData>
        </a:graphic>
      </p:graphicFrame>
      <p:sp>
        <p:nvSpPr>
          <p:cNvPr id="25627" name="Text Box 11"/>
          <p:cNvSpPr txBox="1">
            <a:spLocks noChangeArrowheads="1"/>
          </p:cNvSpPr>
          <p:nvPr/>
        </p:nvSpPr>
        <p:spPr bwMode="auto">
          <a:xfrm>
            <a:off x="152400" y="2895600"/>
            <a:ext cx="88392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9"/>
                </a:solidFill>
                <a:latin typeface="Calibri" pitchFamily="34" charset="0"/>
              </a:rPr>
              <a:t>Sin(</a:t>
            </a:r>
            <a:r>
              <a:rPr lang="en-US" sz="1600" i="1" dirty="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)</a:t>
            </a:r>
            <a:r>
              <a:rPr lang="en-US" sz="1600" dirty="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 appears from the vector product                 which is pseudo-vector.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But it could appear only being multiplied by another pseudo-vector: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 </a:t>
            </a:r>
            <a:endParaRPr lang="ru-RU" dirty="0">
              <a:solidFill>
                <a:srgbClr val="000099"/>
              </a:solidFill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7829" name="Формула" r:id="rId7" imgW="114120" imgH="2156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492500" y="2895600"/>
          <a:ext cx="685800" cy="333375"/>
        </p:xfrm>
        <a:graphic>
          <a:graphicData uri="http://schemas.openxmlformats.org/presentationml/2006/ole">
            <p:oleObj spid="_x0000_s77830" name="Формула" r:id="rId8" imgW="520560" imgH="253800" progId="Equation.3">
              <p:embed/>
            </p:oleObj>
          </a:graphicData>
        </a:graphic>
      </p:graphicFrame>
      <p:sp>
        <p:nvSpPr>
          <p:cNvPr id="25628" name="Text Box 14"/>
          <p:cNvSpPr txBox="1">
            <a:spLocks noChangeArrowheads="1"/>
          </p:cNvSpPr>
          <p:nvPr/>
        </p:nvSpPr>
        <p:spPr bwMode="auto">
          <a:xfrm>
            <a:off x="1295400" y="3657600"/>
            <a:ext cx="1752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alibri" pitchFamily="34" charset="0"/>
              </a:rPr>
              <a:t>spin of the target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alibri" pitchFamily="34" charset="0"/>
              </a:rPr>
              <a:t>spin of the muon</a:t>
            </a:r>
            <a:r>
              <a:rPr lang="en-US" sz="1600">
                <a:latin typeface="Calibri" pitchFamily="34" charset="0"/>
              </a:rPr>
              <a:t> </a:t>
            </a:r>
            <a:endParaRPr lang="ru-RU" sz="1600">
              <a:latin typeface="Calibri" pitchFamily="34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73425" y="3657600"/>
          <a:ext cx="223838" cy="304800"/>
        </p:xfrm>
        <a:graphic>
          <a:graphicData uri="http://schemas.openxmlformats.org/presentationml/2006/ole">
            <p:oleObj spid="_x0000_s77831" name="Формула" r:id="rId9" imgW="177480" imgH="24120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225800" y="3962400"/>
          <a:ext cx="254000" cy="271463"/>
        </p:xfrm>
        <a:graphic>
          <a:graphicData uri="http://schemas.openxmlformats.org/presentationml/2006/ole">
            <p:oleObj spid="_x0000_s77832" name="Формула" r:id="rId10" imgW="190440" imgH="203040" progId="Equation.3">
              <p:embed/>
            </p:oleObj>
          </a:graphicData>
        </a:graphic>
      </p:graphicFrame>
      <p:sp>
        <p:nvSpPr>
          <p:cNvPr id="25629" name="Text Box 17"/>
          <p:cNvSpPr txBox="1">
            <a:spLocks noChangeArrowheads="1"/>
          </p:cNvSpPr>
          <p:nvPr/>
        </p:nvSpPr>
        <p:spPr bwMode="auto">
          <a:xfrm>
            <a:off x="5334000" y="3733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>
                <a:latin typeface="Calibri" pitchFamily="34" charset="0"/>
              </a:rPr>
              <a:t> </a:t>
            </a:r>
            <a:r>
              <a:rPr lang="en-US" sz="1400">
                <a:latin typeface="Comic Sans MS" pitchFamily="66" charset="0"/>
              </a:rPr>
              <a:t>physics asym.</a:t>
            </a:r>
            <a:endParaRPr lang="ru-RU" sz="1400">
              <a:latin typeface="Comic Sans MS" pitchFamily="66" charset="0"/>
            </a:endParaRP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7833" name="Формула" r:id="rId11" imgW="114120" imgH="215640" progId="Equation.3">
              <p:embed/>
            </p:oleObj>
          </a:graphicData>
        </a:graphic>
      </p:graphicFrame>
      <p:sp>
        <p:nvSpPr>
          <p:cNvPr id="25630" name="AutoShape 19"/>
          <p:cNvSpPr>
            <a:spLocks/>
          </p:cNvSpPr>
          <p:nvPr/>
        </p:nvSpPr>
        <p:spPr bwMode="auto">
          <a:xfrm>
            <a:off x="4953000" y="36576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5631" name="Text Box 20"/>
          <p:cNvSpPr txBox="1">
            <a:spLocks noChangeArrowheads="1"/>
          </p:cNvSpPr>
          <p:nvPr/>
        </p:nvSpPr>
        <p:spPr bwMode="auto">
          <a:xfrm>
            <a:off x="1295400" y="4419600"/>
            <a:ext cx="190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  <a:latin typeface="Calibri" pitchFamily="34" charset="0"/>
              </a:rPr>
              <a:t>target magnetic field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  <a:latin typeface="Calibri" pitchFamily="34" charset="0"/>
              </a:rPr>
              <a:t>product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  <a:latin typeface="Calibri" pitchFamily="34" charset="0"/>
              </a:rPr>
              <a:t>product </a:t>
            </a:r>
            <a:endParaRPr lang="ru-RU" sz="1600">
              <a:solidFill>
                <a:srgbClr val="CC0066"/>
              </a:solidFill>
              <a:latin typeface="Calibri" pitchFamily="34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286125" y="4419600"/>
          <a:ext cx="207963" cy="234950"/>
        </p:xfrm>
        <a:graphic>
          <a:graphicData uri="http://schemas.openxmlformats.org/presentationml/2006/ole">
            <p:oleObj spid="_x0000_s77834" name="Формула" r:id="rId12" imgW="215640" imgH="241200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028950" y="4648200"/>
          <a:ext cx="520700" cy="241300"/>
        </p:xfrm>
        <a:graphic>
          <a:graphicData uri="http://schemas.openxmlformats.org/presentationml/2006/ole">
            <p:oleObj spid="_x0000_s77835" name="Формула" r:id="rId13" imgW="520560" imgH="241200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003550" y="4953000"/>
          <a:ext cx="508000" cy="241300"/>
        </p:xfrm>
        <a:graphic>
          <a:graphicData uri="http://schemas.openxmlformats.org/presentationml/2006/ole">
            <p:oleObj spid="_x0000_s77836" name="Формула" r:id="rId14" imgW="507960" imgH="241200" progId="Equation.3">
              <p:embed/>
            </p:oleObj>
          </a:graphicData>
        </a:graphic>
      </p:graphicFrame>
      <p:sp>
        <p:nvSpPr>
          <p:cNvPr id="25632" name="Text Box 24"/>
          <p:cNvSpPr txBox="1">
            <a:spLocks noChangeArrowheads="1"/>
          </p:cNvSpPr>
          <p:nvPr/>
        </p:nvSpPr>
        <p:spPr bwMode="auto">
          <a:xfrm>
            <a:off x="5410200" y="4572000"/>
            <a:ext cx="3733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false asym., due to incomplete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knowledge of        and/or misalignments</a:t>
            </a:r>
            <a:endParaRPr lang="ru-RU" sz="1400">
              <a:latin typeface="Comic Sans MS" pitchFamily="66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6657975" y="4856163"/>
          <a:ext cx="200025" cy="228600"/>
        </p:xfrm>
        <a:graphic>
          <a:graphicData uri="http://schemas.openxmlformats.org/presentationml/2006/ole">
            <p:oleObj spid="_x0000_s77837" name="Формула" r:id="rId15" imgW="177480" imgH="203040" progId="Equation.3">
              <p:embed/>
            </p:oleObj>
          </a:graphicData>
        </a:graphic>
      </p:graphicFrame>
      <p:sp>
        <p:nvSpPr>
          <p:cNvPr id="25633" name="AutoShape 26"/>
          <p:cNvSpPr>
            <a:spLocks/>
          </p:cNvSpPr>
          <p:nvPr/>
        </p:nvSpPr>
        <p:spPr bwMode="auto">
          <a:xfrm>
            <a:off x="4953000" y="4343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4" name="Text Box 27"/>
          <p:cNvSpPr txBox="1">
            <a:spLocks noChangeArrowheads="1"/>
          </p:cNvSpPr>
          <p:nvPr/>
        </p:nvSpPr>
        <p:spPr bwMode="auto">
          <a:xfrm>
            <a:off x="468313" y="5360988"/>
            <a:ext cx="4343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99"/>
                </a:solidFill>
                <a:latin typeface="Calibri" pitchFamily="34" charset="0"/>
              </a:rPr>
              <a:t>So, 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</a:rPr>
              <a:t>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</a:rPr>
              <a:t>1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</a:rPr>
              <a:t>~p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</a:rPr>
              <a:t>s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</a:rPr>
              <a:t>+p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H 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HS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sz="1400" i="1" baseline="-250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H </a:t>
            </a:r>
            <a:r>
              <a:rPr lang="en-US" sz="1400" i="1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 ,</a:t>
            </a:r>
            <a:r>
              <a:rPr lang="en-US" sz="1400">
                <a:solidFill>
                  <a:srgbClr val="000099"/>
                </a:solidFill>
                <a:latin typeface="Calibri" pitchFamily="34" charset="0"/>
                <a:sym typeface="Symbol" pitchFamily="18" charset="2"/>
              </a:rPr>
              <a:t>where false asim depend on:</a:t>
            </a:r>
            <a:endParaRPr lang="en-US" sz="1600">
              <a:solidFill>
                <a:srgbClr val="000099"/>
              </a:solidFill>
              <a:latin typeface="Calibri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	-  </a:t>
            </a:r>
            <a:r>
              <a:rPr lang="en-US" sz="1600">
                <a:solidFill>
                  <a:srgbClr val="A50021"/>
                </a:solidFill>
                <a:latin typeface="Calibri" pitchFamily="34" charset="0"/>
              </a:rPr>
              <a:t>directions of the field,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solidFill>
                  <a:srgbClr val="A50021"/>
                </a:solidFill>
                <a:latin typeface="Calibri" pitchFamily="34" charset="0"/>
              </a:rPr>
              <a:t>	- track extrapolations,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solidFill>
                  <a:srgbClr val="A50021"/>
                </a:solidFill>
                <a:latin typeface="Calibri" pitchFamily="34" charset="0"/>
              </a:rPr>
              <a:t>	- sign of particles.</a:t>
            </a:r>
            <a:endParaRPr lang="ru-RU" sz="160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5635" name="Text Box 29"/>
          <p:cNvSpPr txBox="1">
            <a:spLocks noChangeArrowheads="1"/>
          </p:cNvSpPr>
          <p:nvPr/>
        </p:nvSpPr>
        <p:spPr bwMode="auto">
          <a:xfrm>
            <a:off x="5638800" y="5791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different for U and D cells.</a:t>
            </a:r>
            <a:endParaRPr lang="ru-RU" sz="1400">
              <a:latin typeface="Comic Sans MS" pitchFamily="66" charset="0"/>
            </a:endParaRPr>
          </a:p>
        </p:txBody>
      </p:sp>
      <p:sp>
        <p:nvSpPr>
          <p:cNvPr id="25636" name="AutoShape 30"/>
          <p:cNvSpPr>
            <a:spLocks/>
          </p:cNvSpPr>
          <p:nvPr/>
        </p:nvSpPr>
        <p:spPr bwMode="auto">
          <a:xfrm>
            <a:off x="4953000" y="57150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7" name="Text Box 31"/>
          <p:cNvSpPr txBox="1">
            <a:spLocks noChangeArrowheads="1"/>
          </p:cNvSpPr>
          <p:nvPr/>
        </p:nvSpPr>
        <p:spPr bwMode="auto">
          <a:xfrm>
            <a:off x="3429000" y="3657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6600"/>
                </a:solidFill>
                <a:latin typeface="Calibri" pitchFamily="34" charset="0"/>
              </a:rPr>
              <a:t>with a fraction</a:t>
            </a:r>
            <a:endParaRPr lang="ru-RU" sz="1400">
              <a:solidFill>
                <a:srgbClr val="336600"/>
              </a:solidFill>
              <a:latin typeface="Calibri" pitchFamily="34" charset="0"/>
            </a:endParaRPr>
          </a:p>
        </p:txBody>
      </p:sp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4622800" y="3657600"/>
          <a:ext cx="254000" cy="304800"/>
        </p:xfrm>
        <a:graphic>
          <a:graphicData uri="http://schemas.openxmlformats.org/presentationml/2006/ole">
            <p:oleObj spid="_x0000_s77838" name="Формула" r:id="rId16" imgW="190440" imgH="228600" progId="Equation.3">
              <p:embed/>
            </p:oleObj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4457700" y="4343400"/>
          <a:ext cx="266700" cy="252413"/>
        </p:xfrm>
        <a:graphic>
          <a:graphicData uri="http://schemas.openxmlformats.org/presentationml/2006/ole">
            <p:oleObj spid="_x0000_s77839" name="Формула" r:id="rId17" imgW="228600" imgH="215640" progId="Equation.3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438650" y="4648200"/>
          <a:ext cx="285750" cy="258763"/>
        </p:xfrm>
        <a:graphic>
          <a:graphicData uri="http://schemas.openxmlformats.org/presentationml/2006/ole">
            <p:oleObj spid="_x0000_s77840" name="Формула" r:id="rId18" imgW="266400" imgH="241200" progId="Equation.3">
              <p:embed/>
            </p:oleObj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4438650" y="4953000"/>
          <a:ext cx="285750" cy="244475"/>
        </p:xfrm>
        <a:graphic>
          <a:graphicData uri="http://schemas.openxmlformats.org/presentationml/2006/ole">
            <p:oleObj spid="_x0000_s77841" name="Формула" r:id="rId19" imgW="266400" imgH="228600" progId="Equation.3">
              <p:embed/>
            </p:oleObj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4621213" y="3886200"/>
          <a:ext cx="255587" cy="304800"/>
        </p:xfrm>
        <a:graphic>
          <a:graphicData uri="http://schemas.openxmlformats.org/presentationml/2006/ole">
            <p:oleObj spid="_x0000_s77842" name="Формула" r:id="rId20" imgW="203040" imgH="241200" progId="Equation.3">
              <p:embed/>
            </p:oleObj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3886200" y="4038600"/>
          <a:ext cx="88900" cy="114300"/>
        </p:xfrm>
        <a:graphic>
          <a:graphicData uri="http://schemas.openxmlformats.org/presentationml/2006/ole">
            <p:oleObj spid="_x0000_s77843" name="Формула" r:id="rId21" imgW="88560" imgH="114120" progId="Equation.3">
              <p:embed/>
            </p:oleObj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3873500" y="4419600"/>
          <a:ext cx="88900" cy="114300"/>
        </p:xfrm>
        <a:graphic>
          <a:graphicData uri="http://schemas.openxmlformats.org/presentationml/2006/ole">
            <p:oleObj spid="_x0000_s77844" name="Формула" r:id="rId22" imgW="88560" imgH="114120" progId="Equation.3">
              <p:embed/>
            </p:oleObj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3886200" y="4724400"/>
          <a:ext cx="88900" cy="114300"/>
        </p:xfrm>
        <a:graphic>
          <a:graphicData uri="http://schemas.openxmlformats.org/presentationml/2006/ole">
            <p:oleObj spid="_x0000_s77845" name="Формула" r:id="rId23" imgW="88560" imgH="114120" progId="Equation.3">
              <p:embed/>
            </p:oleObj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3886200" y="5029200"/>
          <a:ext cx="88900" cy="114300"/>
        </p:xfrm>
        <a:graphic>
          <a:graphicData uri="http://schemas.openxmlformats.org/presentationml/2006/ole">
            <p:oleObj spid="_x0000_s77846" name="Формула" r:id="rId24" imgW="88560" imgH="114120" progId="Equation.3">
              <p:embed/>
            </p:oleObj>
          </a:graphicData>
        </a:graphic>
      </p:graphicFrame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BACK UP SLIDES (2)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9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2441571" y="1428736"/>
          <a:ext cx="4702197" cy="631638"/>
        </p:xfrm>
        <a:graphic>
          <a:graphicData uri="http://schemas.openxmlformats.org/presentationml/2006/ole">
            <p:oleObj spid="_x0000_s77847" name="Equation" r:id="rId26" imgW="3403440" imgH="457200" progId="">
              <p:embed/>
            </p:oleObj>
          </a:graphicData>
        </a:graphic>
      </p:graphicFrame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6500858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0183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25" y="214313"/>
            <a:ext cx="6143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BACK UP SLIDES (3)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4450" y="928670"/>
            <a:ext cx="6515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538" y="3143248"/>
            <a:ext cx="8334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786050" y="185736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Q</a:t>
            </a:r>
            <a:r>
              <a:rPr lang="en-US" sz="2400" baseline="30000" dirty="0" smtClean="0">
                <a:solidFill>
                  <a:srgbClr val="CC0000"/>
                </a:solidFill>
              </a:rPr>
              <a:t>2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1857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y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3214686"/>
            <a:ext cx="92869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3786190"/>
            <a:ext cx="6486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786050" y="457200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z</a:t>
            </a:r>
            <a:endParaRPr lang="ru-RU" sz="2400" dirty="0">
              <a:solidFill>
                <a:srgbClr val="CC0000"/>
              </a:solidFill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654684" y="4576276"/>
          <a:ext cx="417514" cy="495798"/>
        </p:xfrm>
        <a:graphic>
          <a:graphicData uri="http://schemas.openxmlformats.org/presentationml/2006/ole">
            <p:oleObj spid="_x0000_s74760" name="Equation" r:id="rId9" imgW="203040" imgH="241200" progId="">
              <p:embed/>
            </p:oleObj>
          </a:graphicData>
        </a:graphic>
      </p:graphicFrame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36" y="5976957"/>
            <a:ext cx="757810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8615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4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BACK UP </a:t>
            </a:r>
            <a:r>
              <a:rPr lang="en-US" sz="2800" b="1" spc="3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SLIDES </a:t>
            </a:r>
            <a:r>
              <a:rPr lang="en-US" sz="2800" b="1" spc="3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(4)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86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1071563"/>
            <a:ext cx="7262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TextBox 13"/>
          <p:cNvSpPr txBox="1">
            <a:spLocks noChangeArrowheads="1"/>
          </p:cNvSpPr>
          <p:nvPr/>
        </p:nvSpPr>
        <p:spPr bwMode="auto">
          <a:xfrm>
            <a:off x="1143000" y="4630738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rgbClr val="00518E"/>
                </a:solidFill>
                <a:latin typeface="Calibri" pitchFamily="34" charset="0"/>
              </a:rPr>
              <a:t>The size of each bin is optimized to have ≥ 1 </a:t>
            </a:r>
            <a:r>
              <a:rPr lang="en-US" sz="2000" b="1" dirty="0" smtClean="0">
                <a:solidFill>
                  <a:srgbClr val="00518E"/>
                </a:solidFill>
                <a:latin typeface="Calibri" pitchFamily="34" charset="0"/>
              </a:rPr>
              <a:t>M </a:t>
            </a:r>
            <a:r>
              <a:rPr lang="en-US" sz="2000" b="1" dirty="0">
                <a:solidFill>
                  <a:srgbClr val="00518E"/>
                </a:solidFill>
                <a:latin typeface="Calibri" pitchFamily="34" charset="0"/>
              </a:rPr>
              <a:t>of events</a:t>
            </a:r>
            <a:endParaRPr lang="ru-RU" sz="2000" b="1" dirty="0">
              <a:solidFill>
                <a:srgbClr val="00518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INTRODUCTION 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(2)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46" name="Line 5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82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The cross section </a:t>
            </a:r>
            <a:r>
              <a:rPr lang="en-US" sz="2000" b="1" dirty="0" smtClean="0">
                <a:solidFill>
                  <a:srgbClr val="CC3300"/>
                </a:solidFill>
                <a:latin typeface="Comic Sans MS" pitchFamily="66" charset="0"/>
              </a:rPr>
              <a:t>and asymmetry of </a:t>
            </a: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the h production in SIDIS: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graphicFrame>
        <p:nvGraphicFramePr>
          <p:cNvPr id="18434" name="Object 2048"/>
          <p:cNvGraphicFramePr>
            <a:graphicFrameLocks noChangeAspect="1"/>
          </p:cNvGraphicFramePr>
          <p:nvPr/>
        </p:nvGraphicFramePr>
        <p:xfrm>
          <a:off x="781050" y="1295400"/>
          <a:ext cx="5829300" cy="382588"/>
        </p:xfrm>
        <a:graphic>
          <a:graphicData uri="http://schemas.openxmlformats.org/presentationml/2006/ole">
            <p:oleObj spid="_x0000_s18434" name="Формула" r:id="rId5" imgW="3886200" imgH="253800" progId="Equation.3">
              <p:embed/>
            </p:oleObj>
          </a:graphicData>
        </a:graphic>
      </p:graphicFrame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457200" y="2584449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where contributions to</a:t>
            </a:r>
            <a:r>
              <a:rPr lang="en-US" sz="2000" b="1" dirty="0"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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ij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=beam, j= target polarizations) </a:t>
            </a: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from each quark and </a:t>
            </a:r>
            <a:r>
              <a:rPr lang="en-US" sz="2000" b="1" dirty="0" err="1">
                <a:solidFill>
                  <a:srgbClr val="CC3300"/>
                </a:solidFill>
                <a:latin typeface="Comic Sans MS" pitchFamily="66" charset="0"/>
              </a:rPr>
              <a:t>antiquark</a:t>
            </a: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 (up to the</a:t>
            </a:r>
            <a:r>
              <a:rPr lang="en-US" sz="2000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order of (M/Q)) have forms</a:t>
            </a:r>
            <a:r>
              <a:rPr lang="en-US" sz="2000" b="1" dirty="0" smtClean="0">
                <a:solidFill>
                  <a:srgbClr val="CC3300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C3300"/>
                </a:solidFill>
                <a:latin typeface="Comic Sans MS" pitchFamily="66" charset="0"/>
              </a:rPr>
              <a:t>                  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C3300"/>
                </a:solidFill>
                <a:latin typeface="Comic Sans MS" pitchFamily="66" charset="0"/>
              </a:rPr>
              <a:t>           </a:t>
            </a:r>
            <a:endParaRPr lang="ru-RU" sz="20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graphicFrame>
        <p:nvGraphicFramePr>
          <p:cNvPr id="18440" name="Object 2054"/>
          <p:cNvGraphicFramePr>
            <a:graphicFrameLocks noChangeAspect="1"/>
          </p:cNvGraphicFramePr>
          <p:nvPr/>
        </p:nvGraphicFramePr>
        <p:xfrm>
          <a:off x="644525" y="4837113"/>
          <a:ext cx="6408738" cy="344487"/>
        </p:xfrm>
        <a:graphic>
          <a:graphicData uri="http://schemas.openxmlformats.org/presentationml/2006/ole">
            <p:oleObj spid="_x0000_s18440" name="Формула" r:id="rId6" imgW="4483080" imgH="241200" progId="Equation.3">
              <p:embed/>
            </p:oleObj>
          </a:graphicData>
        </a:graphic>
      </p:graphicFrame>
      <p:graphicFrame>
        <p:nvGraphicFramePr>
          <p:cNvPr id="18441" name="Object 2055"/>
          <p:cNvGraphicFramePr>
            <a:graphicFrameLocks noChangeAspect="1"/>
          </p:cNvGraphicFramePr>
          <p:nvPr/>
        </p:nvGraphicFramePr>
        <p:xfrm>
          <a:off x="1801813" y="5289550"/>
          <a:ext cx="2644775" cy="349250"/>
        </p:xfrm>
        <a:graphic>
          <a:graphicData uri="http://schemas.openxmlformats.org/presentationml/2006/ole">
            <p:oleObj spid="_x0000_s18441" name="Формула" r:id="rId7" imgW="1828800" imgH="241200" progId="Equation.3">
              <p:embed/>
            </p:oleObj>
          </a:graphicData>
        </a:graphic>
      </p:graphicFrame>
      <p:graphicFrame>
        <p:nvGraphicFramePr>
          <p:cNvPr id="18442" name="Object 2056"/>
          <p:cNvGraphicFramePr>
            <a:graphicFrameLocks noChangeAspect="1"/>
          </p:cNvGraphicFramePr>
          <p:nvPr/>
        </p:nvGraphicFramePr>
        <p:xfrm>
          <a:off x="700088" y="5656263"/>
          <a:ext cx="4176712" cy="400050"/>
        </p:xfrm>
        <a:graphic>
          <a:graphicData uri="http://schemas.openxmlformats.org/presentationml/2006/ole">
            <p:oleObj spid="_x0000_s18442" name="Формула" r:id="rId8" imgW="2920680" imgH="279360" progId="Equation.3">
              <p:embed/>
            </p:oleObj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5143504" y="5286388"/>
            <a:ext cx="207170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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convolution in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k</a:t>
            </a:r>
            <a:r>
              <a:rPr lang="en-US" baseline="-25000" dirty="0" err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T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4" y="142884"/>
            <a:ext cx="571472" cy="5714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8443" name="Формула" r:id="rId10" imgW="114120" imgH="215640" progId="Equation.3">
              <p:embed/>
            </p:oleObj>
          </a:graphicData>
        </a:graphic>
      </p:graphicFrame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642938" y="6356350"/>
            <a:ext cx="778668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98989"/>
                </a:solidFill>
              </a:rPr>
              <a:t>I.Savin, Azimuthal asymmetries in SIDIS production of hadrons on the longitudinally polarized D target</a:t>
            </a:r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14348" y="1857364"/>
          <a:ext cx="6182634" cy="571504"/>
        </p:xfrm>
        <a:graphic>
          <a:graphicData uri="http://schemas.openxmlformats.org/presentationml/2006/ole">
            <p:oleObj spid="_x0000_s18445" name="Equation" r:id="rId11" imgW="4533840" imgH="419040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86644" y="478632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Mulders&amp;Tangerman</a:t>
            </a:r>
            <a:endParaRPr lang="en-US" sz="1200" dirty="0" smtClean="0"/>
          </a:p>
          <a:p>
            <a:r>
              <a:rPr lang="en-US" sz="1200" dirty="0" err="1" smtClean="0"/>
              <a:t>Boer&amp;Mulders</a:t>
            </a:r>
            <a:endParaRPr lang="en-US" sz="1200" dirty="0" smtClean="0"/>
          </a:p>
          <a:p>
            <a:r>
              <a:rPr lang="en-US" sz="1200" dirty="0" err="1" smtClean="0"/>
              <a:t>Bucchetta</a:t>
            </a:r>
            <a:r>
              <a:rPr lang="en-US" sz="1200" dirty="0" smtClean="0"/>
              <a:t> et al.</a:t>
            </a:r>
            <a:endParaRPr lang="ru-RU" sz="12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14348" y="3438528"/>
          <a:ext cx="7643866" cy="547175"/>
        </p:xfrm>
        <a:graphic>
          <a:graphicData uri="http://schemas.openxmlformats.org/presentationml/2006/ole">
            <p:oleObj spid="_x0000_s18446" name="Equation" r:id="rId12" imgW="5854680" imgH="419040" progId="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811803" y="4081470"/>
          <a:ext cx="6689155" cy="490538"/>
        </p:xfrm>
        <a:graphic>
          <a:graphicData uri="http://schemas.openxmlformats.org/presentationml/2006/ole">
            <p:oleObj spid="_x0000_s18447" name="Equation" r:id="rId13" imgW="5715000" imgH="419040" progId="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86578" y="198809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357686" y="5286388"/>
            <a:ext cx="2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3286124"/>
            <a:ext cx="6429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Twist 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3881770"/>
            <a:ext cx="6429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Twist 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0232" y="3881770"/>
            <a:ext cx="6429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794" y="4524712"/>
            <a:ext cx="85725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transversity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8794" y="5096216"/>
            <a:ext cx="6429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Sivers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9190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   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</a:t>
            </a:r>
            <a:r>
              <a:rPr lang="en-US" sz="1600" baseline="-25000" dirty="0" smtClean="0">
                <a:solidFill>
                  <a:srgbClr val="008000"/>
                </a:solidFill>
                <a:sym typeface="Symbol"/>
              </a:rPr>
              <a:t>S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 = 0 for L-target</a:t>
            </a:r>
            <a:endParaRPr lang="ru-RU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537" name="Picture 2" descr="http://theor.jinr.ru/~spin/2009/images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4" descr="compas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6425" y="0"/>
            <a:ext cx="846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857232"/>
            <a:ext cx="8643998" cy="1588"/>
          </a:xfrm>
          <a:prstGeom prst="lin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9001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898989"/>
                </a:solidFill>
              </a:rPr>
              <a:t>I.Savin</a:t>
            </a:r>
            <a:r>
              <a:rPr lang="en-US" dirty="0">
                <a:solidFill>
                  <a:srgbClr val="898989"/>
                </a:solidFill>
              </a:rPr>
              <a:t>, </a:t>
            </a:r>
            <a:r>
              <a:rPr lang="en-US" dirty="0" err="1">
                <a:solidFill>
                  <a:srgbClr val="898989"/>
                </a:solidFill>
              </a:rPr>
              <a:t>Azimuthal</a:t>
            </a:r>
            <a:r>
              <a:rPr lang="en-US" dirty="0">
                <a:solidFill>
                  <a:srgbClr val="898989"/>
                </a:solidFill>
              </a:rPr>
              <a:t> asymmetries in SIDIS production of hadrons on the longitudinally polarized D target</a:t>
            </a:r>
            <a:endParaRPr lang="ru-RU" dirty="0">
              <a:solidFill>
                <a:srgbClr val="898989"/>
              </a:solidFill>
            </a:endParaRPr>
          </a:p>
        </p:txBody>
      </p:sp>
      <p:sp>
        <p:nvSpPr>
          <p:cNvPr id="22541" name="Text Box 6" descr="Пергамент"/>
          <p:cNvSpPr txBox="1">
            <a:spLocks noChangeArrowheads="1"/>
          </p:cNvSpPr>
          <p:nvPr/>
        </p:nvSpPr>
        <p:spPr bwMode="auto">
          <a:xfrm>
            <a:off x="304800" y="1000125"/>
            <a:ext cx="8610600" cy="474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sz="2400" dirty="0">
                <a:solidFill>
                  <a:srgbClr val="A50021"/>
                </a:solidFill>
                <a:latin typeface="Calibri" pitchFamily="34" charset="0"/>
              </a:rPr>
              <a:t>Summary:</a:t>
            </a:r>
          </a:p>
          <a:p>
            <a:pPr algn="just">
              <a:spcBef>
                <a:spcPct val="50000"/>
              </a:spcBef>
              <a:buFontTx/>
              <a:buChar char="–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Quark transverse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spin effects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contribute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to the asymmetries A</a:t>
            </a:r>
            <a:r>
              <a:rPr lang="en-US" sz="2000" baseline="-25000" dirty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) in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hadron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production from longitudinally polarized target.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Asymmetries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modulations should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be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seen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in A</a:t>
            </a:r>
            <a:r>
              <a:rPr lang="en-US" sz="2000" baseline="-25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L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().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Aims: search for A</a:t>
            </a:r>
            <a:r>
              <a:rPr lang="en-US" sz="2000" baseline="-25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L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(), its possible sin(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 (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Sivers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+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Transversity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),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sin(2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 , sin(3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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 (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Pretzelosity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and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cos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(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) (Twist 3)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modulations and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dependence of corresponding amplitudes.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A</a:t>
            </a:r>
            <a:r>
              <a:rPr lang="en-US" sz="2000" baseline="-25000" dirty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) expected to be small,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1%.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Methods of analysis should be adequate.</a:t>
            </a:r>
            <a:endParaRPr lang="en-US" dirty="0">
              <a:latin typeface="Calibri" pitchFamily="34" charset="0"/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INTRODUCTION 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(3)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280916" y="3308350"/>
          <a:ext cx="791414" cy="406402"/>
        </p:xfrm>
        <a:graphic>
          <a:graphicData uri="http://schemas.openxmlformats.org/presentationml/2006/ole">
            <p:oleObj spid="_x0000_s22531" name="Equation" r:id="rId6" imgW="46980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I.Savin, Azimuthal asymmetries in SIDIS production of hadrons on the longitudinally polarized D target</a:t>
            </a:r>
            <a:endParaRPr lang="ru-RU"/>
          </a:p>
        </p:txBody>
      </p:sp>
      <p:sp>
        <p:nvSpPr>
          <p:cNvPr id="26627" name="Freeform 2"/>
          <p:cNvSpPr>
            <a:spLocks/>
          </p:cNvSpPr>
          <p:nvPr/>
        </p:nvSpPr>
        <p:spPr bwMode="auto">
          <a:xfrm>
            <a:off x="733425" y="3787775"/>
            <a:ext cx="4763" cy="22225"/>
          </a:xfrm>
          <a:custGeom>
            <a:avLst/>
            <a:gdLst>
              <a:gd name="T0" fmla="*/ 0 w 11"/>
              <a:gd name="T1" fmla="*/ 2147483647 h 55"/>
              <a:gd name="T2" fmla="*/ 0 w 11"/>
              <a:gd name="T3" fmla="*/ 2147483647 h 55"/>
              <a:gd name="T4" fmla="*/ 0 w 11"/>
              <a:gd name="T5" fmla="*/ 0 h 55"/>
              <a:gd name="T6" fmla="*/ 2147483647 w 11"/>
              <a:gd name="T7" fmla="*/ 0 h 55"/>
              <a:gd name="T8" fmla="*/ 2147483647 w 11"/>
              <a:gd name="T9" fmla="*/ 2147483647 h 55"/>
              <a:gd name="T10" fmla="*/ 2147483647 w 11"/>
              <a:gd name="T11" fmla="*/ 2147483647 h 55"/>
              <a:gd name="T12" fmla="*/ 2147483647 w 11"/>
              <a:gd name="T13" fmla="*/ 2147483647 h 55"/>
              <a:gd name="T14" fmla="*/ 0 w 11"/>
              <a:gd name="T15" fmla="*/ 2147483647 h 55"/>
              <a:gd name="T16" fmla="*/ 0 w 11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55"/>
              <a:gd name="T29" fmla="*/ 11 w 11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55">
                <a:moveTo>
                  <a:pt x="0" y="49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49"/>
                </a:lnTo>
                <a:lnTo>
                  <a:pt x="11" y="55"/>
                </a:lnTo>
                <a:lnTo>
                  <a:pt x="0" y="55"/>
                </a:lnTo>
                <a:lnTo>
                  <a:pt x="0" y="4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Freeform 3"/>
          <p:cNvSpPr>
            <a:spLocks/>
          </p:cNvSpPr>
          <p:nvPr/>
        </p:nvSpPr>
        <p:spPr bwMode="auto">
          <a:xfrm>
            <a:off x="733425" y="3638550"/>
            <a:ext cx="4763" cy="147638"/>
          </a:xfrm>
          <a:custGeom>
            <a:avLst/>
            <a:gdLst>
              <a:gd name="T0" fmla="*/ 0 w 11"/>
              <a:gd name="T1" fmla="*/ 2147483647 h 371"/>
              <a:gd name="T2" fmla="*/ 0 w 11"/>
              <a:gd name="T3" fmla="*/ 2147483647 h 371"/>
              <a:gd name="T4" fmla="*/ 0 w 11"/>
              <a:gd name="T5" fmla="*/ 0 h 371"/>
              <a:gd name="T6" fmla="*/ 2147483647 w 11"/>
              <a:gd name="T7" fmla="*/ 0 h 371"/>
              <a:gd name="T8" fmla="*/ 2147483647 w 11"/>
              <a:gd name="T9" fmla="*/ 2147483647 h 371"/>
              <a:gd name="T10" fmla="*/ 2147483647 w 11"/>
              <a:gd name="T11" fmla="*/ 2147483647 h 371"/>
              <a:gd name="T12" fmla="*/ 2147483647 w 11"/>
              <a:gd name="T13" fmla="*/ 2147483647 h 371"/>
              <a:gd name="T14" fmla="*/ 0 w 11"/>
              <a:gd name="T15" fmla="*/ 2147483647 h 371"/>
              <a:gd name="T16" fmla="*/ 0 w 11"/>
              <a:gd name="T17" fmla="*/ 2147483647 h 3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71"/>
              <a:gd name="T29" fmla="*/ 11 w 11"/>
              <a:gd name="T30" fmla="*/ 371 h 3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71">
                <a:moveTo>
                  <a:pt x="0" y="366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366"/>
                </a:lnTo>
                <a:lnTo>
                  <a:pt x="11" y="371"/>
                </a:lnTo>
                <a:lnTo>
                  <a:pt x="0" y="371"/>
                </a:lnTo>
                <a:lnTo>
                  <a:pt x="0" y="36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Freeform 4"/>
          <p:cNvSpPr>
            <a:spLocks/>
          </p:cNvSpPr>
          <p:nvPr/>
        </p:nvSpPr>
        <p:spPr bwMode="auto">
          <a:xfrm>
            <a:off x="933450" y="2198688"/>
            <a:ext cx="4763" cy="19050"/>
          </a:xfrm>
          <a:custGeom>
            <a:avLst/>
            <a:gdLst>
              <a:gd name="T0" fmla="*/ 0 w 10"/>
              <a:gd name="T1" fmla="*/ 2147483647 h 49"/>
              <a:gd name="T2" fmla="*/ 0 w 10"/>
              <a:gd name="T3" fmla="*/ 2147483647 h 49"/>
              <a:gd name="T4" fmla="*/ 0 w 10"/>
              <a:gd name="T5" fmla="*/ 0 h 49"/>
              <a:gd name="T6" fmla="*/ 2147483647 w 10"/>
              <a:gd name="T7" fmla="*/ 0 h 49"/>
              <a:gd name="T8" fmla="*/ 2147483647 w 10"/>
              <a:gd name="T9" fmla="*/ 2147483647 h 49"/>
              <a:gd name="T10" fmla="*/ 2147483647 w 10"/>
              <a:gd name="T11" fmla="*/ 2147483647 h 49"/>
              <a:gd name="T12" fmla="*/ 2147483647 w 10"/>
              <a:gd name="T13" fmla="*/ 2147483647 h 49"/>
              <a:gd name="T14" fmla="*/ 0 w 10"/>
              <a:gd name="T15" fmla="*/ 2147483647 h 49"/>
              <a:gd name="T16" fmla="*/ 0 w 10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49"/>
              <a:gd name="T29" fmla="*/ 10 w 10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49">
                <a:moveTo>
                  <a:pt x="0" y="43"/>
                </a:moveTo>
                <a:lnTo>
                  <a:pt x="0" y="5"/>
                </a:lnTo>
                <a:lnTo>
                  <a:pt x="0" y="0"/>
                </a:lnTo>
                <a:lnTo>
                  <a:pt x="10" y="0"/>
                </a:lnTo>
                <a:lnTo>
                  <a:pt x="10" y="5"/>
                </a:lnTo>
                <a:lnTo>
                  <a:pt x="10" y="43"/>
                </a:lnTo>
                <a:lnTo>
                  <a:pt x="10" y="49"/>
                </a:lnTo>
                <a:lnTo>
                  <a:pt x="0" y="49"/>
                </a:lnTo>
                <a:lnTo>
                  <a:pt x="0" y="4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Freeform 5"/>
          <p:cNvSpPr>
            <a:spLocks/>
          </p:cNvSpPr>
          <p:nvPr/>
        </p:nvSpPr>
        <p:spPr bwMode="auto">
          <a:xfrm>
            <a:off x="341313" y="3724275"/>
            <a:ext cx="4762" cy="19050"/>
          </a:xfrm>
          <a:custGeom>
            <a:avLst/>
            <a:gdLst>
              <a:gd name="T0" fmla="*/ 0 w 12"/>
              <a:gd name="T1" fmla="*/ 2147483647 h 49"/>
              <a:gd name="T2" fmla="*/ 0 w 12"/>
              <a:gd name="T3" fmla="*/ 2147483647 h 49"/>
              <a:gd name="T4" fmla="*/ 0 w 12"/>
              <a:gd name="T5" fmla="*/ 0 h 49"/>
              <a:gd name="T6" fmla="*/ 2147483647 w 12"/>
              <a:gd name="T7" fmla="*/ 0 h 49"/>
              <a:gd name="T8" fmla="*/ 2147483647 w 12"/>
              <a:gd name="T9" fmla="*/ 2147483647 h 49"/>
              <a:gd name="T10" fmla="*/ 2147483647 w 12"/>
              <a:gd name="T11" fmla="*/ 2147483647 h 49"/>
              <a:gd name="T12" fmla="*/ 2147483647 w 12"/>
              <a:gd name="T13" fmla="*/ 2147483647 h 49"/>
              <a:gd name="T14" fmla="*/ 0 w 12"/>
              <a:gd name="T15" fmla="*/ 2147483647 h 49"/>
              <a:gd name="T16" fmla="*/ 0 w 12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9"/>
              <a:gd name="T29" fmla="*/ 12 w 12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9">
                <a:moveTo>
                  <a:pt x="0" y="43"/>
                </a:moveTo>
                <a:lnTo>
                  <a:pt x="0" y="5"/>
                </a:lnTo>
                <a:lnTo>
                  <a:pt x="0" y="0"/>
                </a:lnTo>
                <a:lnTo>
                  <a:pt x="12" y="0"/>
                </a:lnTo>
                <a:lnTo>
                  <a:pt x="12" y="5"/>
                </a:lnTo>
                <a:lnTo>
                  <a:pt x="12" y="43"/>
                </a:lnTo>
                <a:lnTo>
                  <a:pt x="12" y="49"/>
                </a:lnTo>
                <a:lnTo>
                  <a:pt x="0" y="49"/>
                </a:lnTo>
                <a:lnTo>
                  <a:pt x="0" y="4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666750" y="3763963"/>
            <a:ext cx="6350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2" name="Freeform 7"/>
          <p:cNvSpPr>
            <a:spLocks/>
          </p:cNvSpPr>
          <p:nvPr/>
        </p:nvSpPr>
        <p:spPr bwMode="auto">
          <a:xfrm>
            <a:off x="841375" y="3074988"/>
            <a:ext cx="1588" cy="1268412"/>
          </a:xfrm>
          <a:custGeom>
            <a:avLst/>
            <a:gdLst>
              <a:gd name="T0" fmla="*/ 0 w 1588"/>
              <a:gd name="T1" fmla="*/ 2147483647 h 3190"/>
              <a:gd name="T2" fmla="*/ 0 w 1588"/>
              <a:gd name="T3" fmla="*/ 0 h 3190"/>
              <a:gd name="T4" fmla="*/ 0 w 1588"/>
              <a:gd name="T5" fmla="*/ 2147483647 h 3190"/>
              <a:gd name="T6" fmla="*/ 0 60000 65536"/>
              <a:gd name="T7" fmla="*/ 0 60000 65536"/>
              <a:gd name="T8" fmla="*/ 0 60000 65536"/>
              <a:gd name="T9" fmla="*/ 0 w 1588"/>
              <a:gd name="T10" fmla="*/ 0 h 3190"/>
              <a:gd name="T11" fmla="*/ 1588 w 1588"/>
              <a:gd name="T12" fmla="*/ 3190 h 3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190">
                <a:moveTo>
                  <a:pt x="0" y="3190"/>
                </a:moveTo>
                <a:lnTo>
                  <a:pt x="0" y="0"/>
                </a:lnTo>
                <a:lnTo>
                  <a:pt x="0" y="31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3" name="Freeform 8"/>
          <p:cNvSpPr>
            <a:spLocks/>
          </p:cNvSpPr>
          <p:nvPr/>
        </p:nvSpPr>
        <p:spPr bwMode="auto">
          <a:xfrm>
            <a:off x="801688" y="2806700"/>
            <a:ext cx="1587" cy="28575"/>
          </a:xfrm>
          <a:custGeom>
            <a:avLst/>
            <a:gdLst>
              <a:gd name="T0" fmla="*/ 0 w 1587"/>
              <a:gd name="T1" fmla="*/ 2147483647 h 72"/>
              <a:gd name="T2" fmla="*/ 0 w 1587"/>
              <a:gd name="T3" fmla="*/ 0 h 72"/>
              <a:gd name="T4" fmla="*/ 0 w 1587"/>
              <a:gd name="T5" fmla="*/ 2147483647 h 72"/>
              <a:gd name="T6" fmla="*/ 0 60000 65536"/>
              <a:gd name="T7" fmla="*/ 0 60000 65536"/>
              <a:gd name="T8" fmla="*/ 0 60000 65536"/>
              <a:gd name="T9" fmla="*/ 0 w 1587"/>
              <a:gd name="T10" fmla="*/ 0 h 72"/>
              <a:gd name="T11" fmla="*/ 1587 w 158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72">
                <a:moveTo>
                  <a:pt x="0" y="72"/>
                </a:move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09563" y="1225550"/>
            <a:ext cx="574675" cy="4763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5" name="Freeform 10"/>
          <p:cNvSpPr>
            <a:spLocks/>
          </p:cNvSpPr>
          <p:nvPr/>
        </p:nvSpPr>
        <p:spPr bwMode="auto">
          <a:xfrm>
            <a:off x="995363" y="3624263"/>
            <a:ext cx="3175" cy="317500"/>
          </a:xfrm>
          <a:custGeom>
            <a:avLst/>
            <a:gdLst>
              <a:gd name="T0" fmla="*/ 0 w 11"/>
              <a:gd name="T1" fmla="*/ 2147483647 h 804"/>
              <a:gd name="T2" fmla="*/ 0 w 11"/>
              <a:gd name="T3" fmla="*/ 2147483647 h 804"/>
              <a:gd name="T4" fmla="*/ 0 w 11"/>
              <a:gd name="T5" fmla="*/ 0 h 804"/>
              <a:gd name="T6" fmla="*/ 2147483647 w 11"/>
              <a:gd name="T7" fmla="*/ 0 h 804"/>
              <a:gd name="T8" fmla="*/ 2147483647 w 11"/>
              <a:gd name="T9" fmla="*/ 2147483647 h 804"/>
              <a:gd name="T10" fmla="*/ 2147483647 w 11"/>
              <a:gd name="T11" fmla="*/ 2147483647 h 804"/>
              <a:gd name="T12" fmla="*/ 2147483647 w 11"/>
              <a:gd name="T13" fmla="*/ 2147483647 h 804"/>
              <a:gd name="T14" fmla="*/ 0 w 11"/>
              <a:gd name="T15" fmla="*/ 2147483647 h 804"/>
              <a:gd name="T16" fmla="*/ 0 w 11"/>
              <a:gd name="T17" fmla="*/ 2147483647 h 8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804"/>
              <a:gd name="T29" fmla="*/ 11 w 11"/>
              <a:gd name="T30" fmla="*/ 804 h 8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804">
                <a:moveTo>
                  <a:pt x="0" y="798"/>
                </a:moveTo>
                <a:lnTo>
                  <a:pt x="0" y="6"/>
                </a:lnTo>
                <a:lnTo>
                  <a:pt x="0" y="0"/>
                </a:lnTo>
                <a:lnTo>
                  <a:pt x="11" y="0"/>
                </a:lnTo>
                <a:lnTo>
                  <a:pt x="11" y="6"/>
                </a:lnTo>
                <a:lnTo>
                  <a:pt x="11" y="798"/>
                </a:lnTo>
                <a:lnTo>
                  <a:pt x="11" y="804"/>
                </a:lnTo>
                <a:lnTo>
                  <a:pt x="0" y="804"/>
                </a:lnTo>
                <a:lnTo>
                  <a:pt x="0" y="79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6" name="Freeform 11"/>
          <p:cNvSpPr>
            <a:spLocks/>
          </p:cNvSpPr>
          <p:nvPr/>
        </p:nvSpPr>
        <p:spPr bwMode="auto">
          <a:xfrm>
            <a:off x="893763" y="3606800"/>
            <a:ext cx="1587" cy="17463"/>
          </a:xfrm>
          <a:custGeom>
            <a:avLst/>
            <a:gdLst>
              <a:gd name="T0" fmla="*/ 0 w 1587"/>
              <a:gd name="T1" fmla="*/ 0 h 41"/>
              <a:gd name="T2" fmla="*/ 0 w 1587"/>
              <a:gd name="T3" fmla="*/ 2147483647 h 41"/>
              <a:gd name="T4" fmla="*/ 0 w 1587"/>
              <a:gd name="T5" fmla="*/ 0 h 41"/>
              <a:gd name="T6" fmla="*/ 0 60000 65536"/>
              <a:gd name="T7" fmla="*/ 0 60000 65536"/>
              <a:gd name="T8" fmla="*/ 0 60000 65536"/>
              <a:gd name="T9" fmla="*/ 0 w 1587"/>
              <a:gd name="T10" fmla="*/ 0 h 41"/>
              <a:gd name="T11" fmla="*/ 1587 w 1587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1">
                <a:moveTo>
                  <a:pt x="0" y="0"/>
                </a:move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419100" y="3994150"/>
            <a:ext cx="6350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428625" y="1333500"/>
            <a:ext cx="1588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698500" y="2016125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501650" y="2084388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433388" y="1398588"/>
            <a:ext cx="1587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2" name="Freeform 17"/>
          <p:cNvSpPr>
            <a:spLocks/>
          </p:cNvSpPr>
          <p:nvPr/>
        </p:nvSpPr>
        <p:spPr bwMode="auto">
          <a:xfrm>
            <a:off x="363538" y="1450975"/>
            <a:ext cx="1587" cy="1588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0 h 4"/>
              <a:gd name="T4" fmla="*/ 0 w 1587"/>
              <a:gd name="T5" fmla="*/ 2147483647 h 4"/>
              <a:gd name="T6" fmla="*/ 0 60000 65536"/>
              <a:gd name="T7" fmla="*/ 0 60000 65536"/>
              <a:gd name="T8" fmla="*/ 0 60000 65536"/>
              <a:gd name="T9" fmla="*/ 0 w 1587"/>
              <a:gd name="T10" fmla="*/ 0 h 4"/>
              <a:gd name="T11" fmla="*/ 1587 w 158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441325" y="1466850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4" name="Rectangle 19"/>
          <p:cNvSpPr>
            <a:spLocks noChangeArrowheads="1"/>
          </p:cNvSpPr>
          <p:nvPr/>
        </p:nvSpPr>
        <p:spPr bwMode="auto">
          <a:xfrm>
            <a:off x="454025" y="1604963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474663" y="1811338"/>
            <a:ext cx="1587" cy="60325"/>
          </a:xfrm>
          <a:prstGeom prst="rect">
            <a:avLst/>
          </a:prstGeom>
          <a:solidFill>
            <a:srgbClr val="8685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482600" y="1879600"/>
            <a:ext cx="1588" cy="60325"/>
          </a:xfrm>
          <a:prstGeom prst="rect">
            <a:avLst/>
          </a:prstGeom>
          <a:solidFill>
            <a:srgbClr val="8685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488950" y="1947863"/>
            <a:ext cx="1588" cy="60325"/>
          </a:xfrm>
          <a:prstGeom prst="rect">
            <a:avLst/>
          </a:prstGeom>
          <a:solidFill>
            <a:srgbClr val="8685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495300" y="2016125"/>
            <a:ext cx="1588" cy="60325"/>
          </a:xfrm>
          <a:prstGeom prst="rect">
            <a:avLst/>
          </a:prstGeom>
          <a:solidFill>
            <a:srgbClr val="8685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9" name="Rectangle 24"/>
          <p:cNvSpPr>
            <a:spLocks noChangeArrowheads="1"/>
          </p:cNvSpPr>
          <p:nvPr/>
        </p:nvSpPr>
        <p:spPr bwMode="auto">
          <a:xfrm>
            <a:off x="447675" y="1535113"/>
            <a:ext cx="1588" cy="6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0" name="Freeform 25"/>
          <p:cNvSpPr>
            <a:spLocks/>
          </p:cNvSpPr>
          <p:nvPr/>
        </p:nvSpPr>
        <p:spPr bwMode="auto">
          <a:xfrm>
            <a:off x="838200" y="1384300"/>
            <a:ext cx="1588" cy="1588"/>
          </a:xfrm>
          <a:custGeom>
            <a:avLst/>
            <a:gdLst>
              <a:gd name="T0" fmla="*/ 0 w 1588"/>
              <a:gd name="T1" fmla="*/ 2147483647 h 3"/>
              <a:gd name="T2" fmla="*/ 0 w 1588"/>
              <a:gd name="T3" fmla="*/ 0 h 3"/>
              <a:gd name="T4" fmla="*/ 0 w 1588"/>
              <a:gd name="T5" fmla="*/ 2147483647 h 3"/>
              <a:gd name="T6" fmla="*/ 0 60000 65536"/>
              <a:gd name="T7" fmla="*/ 0 60000 65536"/>
              <a:gd name="T8" fmla="*/ 0 60000 65536"/>
              <a:gd name="T9" fmla="*/ 0 w 1588"/>
              <a:gd name="T10" fmla="*/ 0 h 3"/>
              <a:gd name="T11" fmla="*/ 1588 w 1588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1" name="Freeform 26"/>
          <p:cNvSpPr>
            <a:spLocks noEditPoints="1"/>
          </p:cNvSpPr>
          <p:nvPr/>
        </p:nvSpPr>
        <p:spPr bwMode="auto">
          <a:xfrm>
            <a:off x="833438" y="1384300"/>
            <a:ext cx="22225" cy="13109575"/>
          </a:xfrm>
          <a:custGeom>
            <a:avLst/>
            <a:gdLst>
              <a:gd name="T0" fmla="*/ 0 w 58"/>
              <a:gd name="T1" fmla="*/ 2147483647 h 32949"/>
              <a:gd name="T2" fmla="*/ 0 w 58"/>
              <a:gd name="T3" fmla="*/ 0 h 32949"/>
              <a:gd name="T4" fmla="*/ 2147483647 w 58"/>
              <a:gd name="T5" fmla="*/ 2147483647 h 32949"/>
              <a:gd name="T6" fmla="*/ 2147483647 w 58"/>
              <a:gd name="T7" fmla="*/ 2147483647 h 32949"/>
              <a:gd name="T8" fmla="*/ 0 w 58"/>
              <a:gd name="T9" fmla="*/ 2147483647 h 32949"/>
              <a:gd name="T10" fmla="*/ 0 w 58"/>
              <a:gd name="T11" fmla="*/ 0 h 32949"/>
              <a:gd name="T12" fmla="*/ 2147483647 w 58"/>
              <a:gd name="T13" fmla="*/ 2147483647 h 32949"/>
              <a:gd name="T14" fmla="*/ 2147483647 w 58"/>
              <a:gd name="T15" fmla="*/ 2147483647 h 32949"/>
              <a:gd name="T16" fmla="*/ 2147483647 w 58"/>
              <a:gd name="T17" fmla="*/ 2147483647 h 32949"/>
              <a:gd name="T18" fmla="*/ 2147483647 w 58"/>
              <a:gd name="T19" fmla="*/ 2147483647 h 32949"/>
              <a:gd name="T20" fmla="*/ 0 w 58"/>
              <a:gd name="T21" fmla="*/ 0 h 32949"/>
              <a:gd name="T22" fmla="*/ 2147483647 w 58"/>
              <a:gd name="T23" fmla="*/ 2147483647 h 32949"/>
              <a:gd name="T24" fmla="*/ 2147483647 w 58"/>
              <a:gd name="T25" fmla="*/ 2147483647 h 32949"/>
              <a:gd name="T26" fmla="*/ 0 w 58"/>
              <a:gd name="T27" fmla="*/ 2147483647 h 32949"/>
              <a:gd name="T28" fmla="*/ 0 w 58"/>
              <a:gd name="T29" fmla="*/ 0 h 32949"/>
              <a:gd name="T30" fmla="*/ 2147483647 w 58"/>
              <a:gd name="T31" fmla="*/ 2147483647 h 32949"/>
              <a:gd name="T32" fmla="*/ 2147483647 w 58"/>
              <a:gd name="T33" fmla="*/ 2147483647 h 32949"/>
              <a:gd name="T34" fmla="*/ 2147483647 w 58"/>
              <a:gd name="T35" fmla="*/ 2147483647 h 32949"/>
              <a:gd name="T36" fmla="*/ 2147483647 w 58"/>
              <a:gd name="T37" fmla="*/ 2147483647 h 32949"/>
              <a:gd name="T38" fmla="*/ 0 w 58"/>
              <a:gd name="T39" fmla="*/ 2147483647 h 32949"/>
              <a:gd name="T40" fmla="*/ 2147483647 w 58"/>
              <a:gd name="T41" fmla="*/ 2147483647 h 32949"/>
              <a:gd name="T42" fmla="*/ 2147483647 w 58"/>
              <a:gd name="T43" fmla="*/ 2147483647 h 329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32949"/>
              <a:gd name="T68" fmla="*/ 58 w 58"/>
              <a:gd name="T69" fmla="*/ 32949 h 329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32949">
                <a:moveTo>
                  <a:pt x="0" y="3"/>
                </a:moveTo>
                <a:lnTo>
                  <a:pt x="0" y="0"/>
                </a:lnTo>
                <a:lnTo>
                  <a:pt x="33" y="2"/>
                </a:lnTo>
                <a:lnTo>
                  <a:pt x="33" y="5"/>
                </a:lnTo>
                <a:lnTo>
                  <a:pt x="0" y="3"/>
                </a:lnTo>
                <a:close/>
                <a:moveTo>
                  <a:pt x="0" y="0"/>
                </a:moveTo>
                <a:lnTo>
                  <a:pt x="25" y="32949"/>
                </a:lnTo>
                <a:lnTo>
                  <a:pt x="58" y="32949"/>
                </a:lnTo>
                <a:lnTo>
                  <a:pt x="33" y="2"/>
                </a:lnTo>
                <a:lnTo>
                  <a:pt x="16" y="1"/>
                </a:lnTo>
                <a:lnTo>
                  <a:pt x="0" y="0"/>
                </a:lnTo>
                <a:close/>
                <a:moveTo>
                  <a:pt x="33" y="2"/>
                </a:moveTo>
                <a:lnTo>
                  <a:pt x="33" y="5"/>
                </a:lnTo>
                <a:lnTo>
                  <a:pt x="0" y="3"/>
                </a:lnTo>
                <a:lnTo>
                  <a:pt x="0" y="0"/>
                </a:lnTo>
                <a:lnTo>
                  <a:pt x="33" y="2"/>
                </a:lnTo>
                <a:close/>
                <a:moveTo>
                  <a:pt x="33" y="5"/>
                </a:moveTo>
                <a:lnTo>
                  <a:pt x="58" y="32949"/>
                </a:lnTo>
                <a:lnTo>
                  <a:pt x="25" y="32949"/>
                </a:lnTo>
                <a:lnTo>
                  <a:pt x="0" y="3"/>
                </a:lnTo>
                <a:lnTo>
                  <a:pt x="16" y="4"/>
                </a:lnTo>
                <a:lnTo>
                  <a:pt x="33" y="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2" name="Freeform 27"/>
          <p:cNvSpPr>
            <a:spLocks/>
          </p:cNvSpPr>
          <p:nvPr/>
        </p:nvSpPr>
        <p:spPr bwMode="auto">
          <a:xfrm>
            <a:off x="817563" y="1590675"/>
            <a:ext cx="1587" cy="1588"/>
          </a:xfrm>
          <a:custGeom>
            <a:avLst/>
            <a:gdLst>
              <a:gd name="T0" fmla="*/ 0 w 1587"/>
              <a:gd name="T1" fmla="*/ 2147483647 h 3"/>
              <a:gd name="T2" fmla="*/ 0 w 1587"/>
              <a:gd name="T3" fmla="*/ 0 h 3"/>
              <a:gd name="T4" fmla="*/ 0 w 1587"/>
              <a:gd name="T5" fmla="*/ 2147483647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3" name="Freeform 28"/>
          <p:cNvSpPr>
            <a:spLocks/>
          </p:cNvSpPr>
          <p:nvPr/>
        </p:nvSpPr>
        <p:spPr bwMode="auto">
          <a:xfrm>
            <a:off x="911225" y="3638550"/>
            <a:ext cx="6350" cy="4763"/>
          </a:xfrm>
          <a:custGeom>
            <a:avLst/>
            <a:gdLst>
              <a:gd name="T0" fmla="*/ 2147483647 w 20"/>
              <a:gd name="T1" fmla="*/ 2147483647 h 11"/>
              <a:gd name="T2" fmla="*/ 2147483647 w 20"/>
              <a:gd name="T3" fmla="*/ 2147483647 h 11"/>
              <a:gd name="T4" fmla="*/ 0 w 20"/>
              <a:gd name="T5" fmla="*/ 2147483647 h 11"/>
              <a:gd name="T6" fmla="*/ 0 w 20"/>
              <a:gd name="T7" fmla="*/ 0 h 11"/>
              <a:gd name="T8" fmla="*/ 2147483647 w 20"/>
              <a:gd name="T9" fmla="*/ 0 h 11"/>
              <a:gd name="T10" fmla="*/ 2147483647 w 20"/>
              <a:gd name="T11" fmla="*/ 0 h 11"/>
              <a:gd name="T12" fmla="*/ 2147483647 w 20"/>
              <a:gd name="T13" fmla="*/ 0 h 11"/>
              <a:gd name="T14" fmla="*/ 2147483647 w 20"/>
              <a:gd name="T15" fmla="*/ 2147483647 h 11"/>
              <a:gd name="T16" fmla="*/ 2147483647 w 20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1"/>
              <a:gd name="T29" fmla="*/ 20 w 2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1">
                <a:moveTo>
                  <a:pt x="14" y="11"/>
                </a:move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lnTo>
                  <a:pt x="14" y="0"/>
                </a:lnTo>
                <a:lnTo>
                  <a:pt x="20" y="0"/>
                </a:lnTo>
                <a:lnTo>
                  <a:pt x="20" y="11"/>
                </a:lnTo>
                <a:lnTo>
                  <a:pt x="14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4" name="Rectangle 29"/>
          <p:cNvSpPr>
            <a:spLocks noChangeArrowheads="1"/>
          </p:cNvSpPr>
          <p:nvPr/>
        </p:nvSpPr>
        <p:spPr bwMode="auto">
          <a:xfrm>
            <a:off x="315913" y="2384425"/>
            <a:ext cx="6350" cy="7938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5" name="Rectangle 30"/>
          <p:cNvSpPr>
            <a:spLocks noChangeArrowheads="1"/>
          </p:cNvSpPr>
          <p:nvPr/>
        </p:nvSpPr>
        <p:spPr bwMode="auto">
          <a:xfrm>
            <a:off x="2976563" y="3627438"/>
            <a:ext cx="1587" cy="31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3006725" y="3627438"/>
            <a:ext cx="1588" cy="31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7" name="Freeform 32"/>
          <p:cNvSpPr>
            <a:spLocks/>
          </p:cNvSpPr>
          <p:nvPr/>
        </p:nvSpPr>
        <p:spPr bwMode="auto">
          <a:xfrm>
            <a:off x="4446588" y="2116138"/>
            <a:ext cx="3175" cy="26987"/>
          </a:xfrm>
          <a:custGeom>
            <a:avLst/>
            <a:gdLst>
              <a:gd name="T0" fmla="*/ 0 w 11"/>
              <a:gd name="T1" fmla="*/ 2147483647 h 69"/>
              <a:gd name="T2" fmla="*/ 0 w 11"/>
              <a:gd name="T3" fmla="*/ 2147483647 h 69"/>
              <a:gd name="T4" fmla="*/ 0 w 11"/>
              <a:gd name="T5" fmla="*/ 0 h 69"/>
              <a:gd name="T6" fmla="*/ 2147483647 w 11"/>
              <a:gd name="T7" fmla="*/ 0 h 69"/>
              <a:gd name="T8" fmla="*/ 2147483647 w 11"/>
              <a:gd name="T9" fmla="*/ 2147483647 h 69"/>
              <a:gd name="T10" fmla="*/ 2147483647 w 11"/>
              <a:gd name="T11" fmla="*/ 2147483647 h 69"/>
              <a:gd name="T12" fmla="*/ 2147483647 w 11"/>
              <a:gd name="T13" fmla="*/ 2147483647 h 69"/>
              <a:gd name="T14" fmla="*/ 0 w 11"/>
              <a:gd name="T15" fmla="*/ 2147483647 h 69"/>
              <a:gd name="T16" fmla="*/ 0 w 11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69"/>
              <a:gd name="T29" fmla="*/ 11 w 11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69">
                <a:moveTo>
                  <a:pt x="0" y="63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63"/>
                </a:lnTo>
                <a:lnTo>
                  <a:pt x="11" y="69"/>
                </a:lnTo>
                <a:lnTo>
                  <a:pt x="0" y="69"/>
                </a:lnTo>
                <a:lnTo>
                  <a:pt x="0" y="6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8" name="Rectangle 33"/>
          <p:cNvSpPr>
            <a:spLocks noChangeArrowheads="1"/>
          </p:cNvSpPr>
          <p:nvPr/>
        </p:nvSpPr>
        <p:spPr bwMode="auto">
          <a:xfrm>
            <a:off x="1711325" y="3825875"/>
            <a:ext cx="30163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59" name="Rectangle 34"/>
          <p:cNvSpPr>
            <a:spLocks noChangeArrowheads="1"/>
          </p:cNvSpPr>
          <p:nvPr/>
        </p:nvSpPr>
        <p:spPr bwMode="auto">
          <a:xfrm>
            <a:off x="1725613" y="3844925"/>
            <a:ext cx="3175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0" name="Rectangle 35"/>
          <p:cNvSpPr>
            <a:spLocks noChangeArrowheads="1"/>
          </p:cNvSpPr>
          <p:nvPr/>
        </p:nvSpPr>
        <p:spPr bwMode="auto">
          <a:xfrm>
            <a:off x="685800" y="3694113"/>
            <a:ext cx="4763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1" name="Rectangle 36"/>
          <p:cNvSpPr>
            <a:spLocks noChangeArrowheads="1"/>
          </p:cNvSpPr>
          <p:nvPr/>
        </p:nvSpPr>
        <p:spPr bwMode="auto">
          <a:xfrm>
            <a:off x="685800" y="3870325"/>
            <a:ext cx="4763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2" name="Rectangle 37"/>
          <p:cNvSpPr>
            <a:spLocks noChangeArrowheads="1"/>
          </p:cNvSpPr>
          <p:nvPr/>
        </p:nvSpPr>
        <p:spPr bwMode="auto">
          <a:xfrm>
            <a:off x="947738" y="3702050"/>
            <a:ext cx="4762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3" name="Rectangle 38"/>
          <p:cNvSpPr>
            <a:spLocks noChangeArrowheads="1"/>
          </p:cNvSpPr>
          <p:nvPr/>
        </p:nvSpPr>
        <p:spPr bwMode="auto">
          <a:xfrm>
            <a:off x="1193800" y="3702050"/>
            <a:ext cx="4763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4" name="Rectangle 39"/>
          <p:cNvSpPr>
            <a:spLocks noChangeArrowheads="1"/>
          </p:cNvSpPr>
          <p:nvPr/>
        </p:nvSpPr>
        <p:spPr bwMode="auto">
          <a:xfrm>
            <a:off x="714375" y="3702050"/>
            <a:ext cx="4763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5" name="Rectangle 40"/>
          <p:cNvSpPr>
            <a:spLocks noChangeArrowheads="1"/>
          </p:cNvSpPr>
          <p:nvPr/>
        </p:nvSpPr>
        <p:spPr bwMode="auto">
          <a:xfrm>
            <a:off x="685800" y="3694113"/>
            <a:ext cx="4763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6" name="Rectangle 41"/>
          <p:cNvSpPr>
            <a:spLocks noChangeArrowheads="1"/>
          </p:cNvSpPr>
          <p:nvPr/>
        </p:nvSpPr>
        <p:spPr bwMode="auto">
          <a:xfrm>
            <a:off x="685800" y="3870325"/>
            <a:ext cx="4763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7" name="Freeform 42"/>
          <p:cNvSpPr>
            <a:spLocks/>
          </p:cNvSpPr>
          <p:nvPr/>
        </p:nvSpPr>
        <p:spPr bwMode="auto">
          <a:xfrm>
            <a:off x="1687513" y="3786188"/>
            <a:ext cx="9525" cy="3175"/>
          </a:xfrm>
          <a:custGeom>
            <a:avLst/>
            <a:gdLst>
              <a:gd name="T0" fmla="*/ 2147483647 w 25"/>
              <a:gd name="T1" fmla="*/ 2147483647 h 11"/>
              <a:gd name="T2" fmla="*/ 2147483647 w 25"/>
              <a:gd name="T3" fmla="*/ 2147483647 h 11"/>
              <a:gd name="T4" fmla="*/ 0 w 25"/>
              <a:gd name="T5" fmla="*/ 2147483647 h 11"/>
              <a:gd name="T6" fmla="*/ 0 w 25"/>
              <a:gd name="T7" fmla="*/ 0 h 11"/>
              <a:gd name="T8" fmla="*/ 2147483647 w 25"/>
              <a:gd name="T9" fmla="*/ 0 h 11"/>
              <a:gd name="T10" fmla="*/ 2147483647 w 25"/>
              <a:gd name="T11" fmla="*/ 0 h 11"/>
              <a:gd name="T12" fmla="*/ 2147483647 w 25"/>
              <a:gd name="T13" fmla="*/ 0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"/>
              <a:gd name="T29" fmla="*/ 25 w 25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">
                <a:moveTo>
                  <a:pt x="19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19" y="0"/>
                </a:lnTo>
                <a:lnTo>
                  <a:pt x="25" y="0"/>
                </a:lnTo>
                <a:lnTo>
                  <a:pt x="25" y="11"/>
                </a:lnTo>
                <a:lnTo>
                  <a:pt x="19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68" name="Freeform 43"/>
          <p:cNvSpPr>
            <a:spLocks/>
          </p:cNvSpPr>
          <p:nvPr/>
        </p:nvSpPr>
        <p:spPr bwMode="auto">
          <a:xfrm>
            <a:off x="1557338" y="3708400"/>
            <a:ext cx="1587" cy="1588"/>
          </a:xfrm>
          <a:custGeom>
            <a:avLst/>
            <a:gdLst>
              <a:gd name="T0" fmla="*/ 2147483647 w 6"/>
              <a:gd name="T1" fmla="*/ 0 h 1588"/>
              <a:gd name="T2" fmla="*/ 0 w 6"/>
              <a:gd name="T3" fmla="*/ 0 h 1588"/>
              <a:gd name="T4" fmla="*/ 2147483647 w 6"/>
              <a:gd name="T5" fmla="*/ 0 h 1588"/>
              <a:gd name="T6" fmla="*/ 0 60000 65536"/>
              <a:gd name="T7" fmla="*/ 0 60000 65536"/>
              <a:gd name="T8" fmla="*/ 0 60000 65536"/>
              <a:gd name="T9" fmla="*/ 0 w 6"/>
              <a:gd name="T10" fmla="*/ 0 h 1588"/>
              <a:gd name="T11" fmla="*/ 6 w 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588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title"/>
          </p:nvPr>
        </p:nvSpPr>
        <p:spPr>
          <a:xfrm>
            <a:off x="838200" y="920750"/>
            <a:ext cx="4953000" cy="450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The polarized </a:t>
            </a:r>
            <a:r>
              <a:rPr lang="en-US" sz="2800" b="1" i="1" baseline="30000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LiD-Target</a:t>
            </a:r>
          </a:p>
        </p:txBody>
      </p:sp>
      <p:sp>
        <p:nvSpPr>
          <p:cNvPr id="26670" name="Rectangle 45"/>
          <p:cNvSpPr>
            <a:spLocks noChangeArrowheads="1"/>
          </p:cNvSpPr>
          <p:nvPr/>
        </p:nvSpPr>
        <p:spPr bwMode="auto">
          <a:xfrm>
            <a:off x="5675313" y="822325"/>
            <a:ext cx="346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4 possible spin combinations:</a:t>
            </a:r>
          </a:p>
        </p:txBody>
      </p:sp>
      <p:sp>
        <p:nvSpPr>
          <p:cNvPr id="26671" name="Freeform 46"/>
          <p:cNvSpPr>
            <a:spLocks/>
          </p:cNvSpPr>
          <p:nvPr/>
        </p:nvSpPr>
        <p:spPr bwMode="auto">
          <a:xfrm>
            <a:off x="454025" y="1317625"/>
            <a:ext cx="4763" cy="4763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0 w 12"/>
              <a:gd name="T5" fmla="*/ 2147483647 h 11"/>
              <a:gd name="T6" fmla="*/ 0 w 12"/>
              <a:gd name="T7" fmla="*/ 0 h 11"/>
              <a:gd name="T8" fmla="*/ 2147483647 w 12"/>
              <a:gd name="T9" fmla="*/ 0 h 11"/>
              <a:gd name="T10" fmla="*/ 2147483647 w 12"/>
              <a:gd name="T11" fmla="*/ 0 h 11"/>
              <a:gd name="T12" fmla="*/ 2147483647 w 12"/>
              <a:gd name="T13" fmla="*/ 0 h 11"/>
              <a:gd name="T14" fmla="*/ 2147483647 w 12"/>
              <a:gd name="T15" fmla="*/ 2147483647 h 11"/>
              <a:gd name="T16" fmla="*/ 2147483647 w 12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1"/>
              <a:gd name="T29" fmla="*/ 12 w 12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1">
                <a:moveTo>
                  <a:pt x="7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7" y="0"/>
                </a:lnTo>
                <a:lnTo>
                  <a:pt x="12" y="0"/>
                </a:lnTo>
                <a:lnTo>
                  <a:pt x="12" y="11"/>
                </a:lnTo>
                <a:lnTo>
                  <a:pt x="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2" name="Freeform 47"/>
          <p:cNvSpPr>
            <a:spLocks/>
          </p:cNvSpPr>
          <p:nvPr/>
        </p:nvSpPr>
        <p:spPr bwMode="auto">
          <a:xfrm>
            <a:off x="855663" y="3589338"/>
            <a:ext cx="3175" cy="19050"/>
          </a:xfrm>
          <a:custGeom>
            <a:avLst/>
            <a:gdLst>
              <a:gd name="T0" fmla="*/ 2147483647 w 11"/>
              <a:gd name="T1" fmla="*/ 2147483647 h 47"/>
              <a:gd name="T2" fmla="*/ 2147483647 w 11"/>
              <a:gd name="T3" fmla="*/ 2147483647 h 47"/>
              <a:gd name="T4" fmla="*/ 2147483647 w 11"/>
              <a:gd name="T5" fmla="*/ 2147483647 h 47"/>
              <a:gd name="T6" fmla="*/ 0 w 11"/>
              <a:gd name="T7" fmla="*/ 2147483647 h 47"/>
              <a:gd name="T8" fmla="*/ 0 w 11"/>
              <a:gd name="T9" fmla="*/ 2147483647 h 47"/>
              <a:gd name="T10" fmla="*/ 0 w 11"/>
              <a:gd name="T11" fmla="*/ 2147483647 h 47"/>
              <a:gd name="T12" fmla="*/ 0 w 11"/>
              <a:gd name="T13" fmla="*/ 0 h 47"/>
              <a:gd name="T14" fmla="*/ 2147483647 w 11"/>
              <a:gd name="T15" fmla="*/ 0 h 47"/>
              <a:gd name="T16" fmla="*/ 2147483647 w 11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7"/>
              <a:gd name="T29" fmla="*/ 11 w 1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7">
                <a:moveTo>
                  <a:pt x="11" y="5"/>
                </a:moveTo>
                <a:lnTo>
                  <a:pt x="11" y="42"/>
                </a:lnTo>
                <a:lnTo>
                  <a:pt x="11" y="47"/>
                </a:lnTo>
                <a:lnTo>
                  <a:pt x="0" y="47"/>
                </a:lnTo>
                <a:lnTo>
                  <a:pt x="0" y="42"/>
                </a:ln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3" name="Freeform 48"/>
          <p:cNvSpPr>
            <a:spLocks/>
          </p:cNvSpPr>
          <p:nvPr/>
        </p:nvSpPr>
        <p:spPr bwMode="auto">
          <a:xfrm>
            <a:off x="855663" y="3606800"/>
            <a:ext cx="3175" cy="12700"/>
          </a:xfrm>
          <a:custGeom>
            <a:avLst/>
            <a:gdLst>
              <a:gd name="T0" fmla="*/ 2147483647 w 11"/>
              <a:gd name="T1" fmla="*/ 2147483647 h 29"/>
              <a:gd name="T2" fmla="*/ 2147483647 w 11"/>
              <a:gd name="T3" fmla="*/ 2147483647 h 29"/>
              <a:gd name="T4" fmla="*/ 2147483647 w 11"/>
              <a:gd name="T5" fmla="*/ 2147483647 h 29"/>
              <a:gd name="T6" fmla="*/ 0 w 11"/>
              <a:gd name="T7" fmla="*/ 2147483647 h 29"/>
              <a:gd name="T8" fmla="*/ 0 w 11"/>
              <a:gd name="T9" fmla="*/ 2147483647 h 29"/>
              <a:gd name="T10" fmla="*/ 0 w 11"/>
              <a:gd name="T11" fmla="*/ 2147483647 h 29"/>
              <a:gd name="T12" fmla="*/ 0 w 11"/>
              <a:gd name="T13" fmla="*/ 0 h 29"/>
              <a:gd name="T14" fmla="*/ 2147483647 w 11"/>
              <a:gd name="T15" fmla="*/ 0 h 29"/>
              <a:gd name="T16" fmla="*/ 2147483647 w 11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9"/>
              <a:gd name="T29" fmla="*/ 11 w 11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9">
                <a:moveTo>
                  <a:pt x="11" y="5"/>
                </a:moveTo>
                <a:lnTo>
                  <a:pt x="11" y="25"/>
                </a:lnTo>
                <a:lnTo>
                  <a:pt x="11" y="29"/>
                </a:lnTo>
                <a:lnTo>
                  <a:pt x="0" y="29"/>
                </a:lnTo>
                <a:lnTo>
                  <a:pt x="0" y="25"/>
                </a:ln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4" name="Rectangle 49"/>
          <p:cNvSpPr>
            <a:spLocks noChangeArrowheads="1"/>
          </p:cNvSpPr>
          <p:nvPr/>
        </p:nvSpPr>
        <p:spPr bwMode="auto">
          <a:xfrm>
            <a:off x="884238" y="1627188"/>
            <a:ext cx="1587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5" name="Rectangle 50"/>
          <p:cNvSpPr>
            <a:spLocks noChangeArrowheads="1"/>
          </p:cNvSpPr>
          <p:nvPr/>
        </p:nvSpPr>
        <p:spPr bwMode="auto">
          <a:xfrm>
            <a:off x="857250" y="1901825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6" name="Rectangle 51"/>
          <p:cNvSpPr>
            <a:spLocks noChangeArrowheads="1"/>
          </p:cNvSpPr>
          <p:nvPr/>
        </p:nvSpPr>
        <p:spPr bwMode="auto">
          <a:xfrm>
            <a:off x="2995613" y="3717925"/>
            <a:ext cx="1587" cy="312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7" name="Freeform 52"/>
          <p:cNvSpPr>
            <a:spLocks/>
          </p:cNvSpPr>
          <p:nvPr/>
        </p:nvSpPr>
        <p:spPr bwMode="auto">
          <a:xfrm>
            <a:off x="4492625" y="2135188"/>
            <a:ext cx="23813" cy="4762"/>
          </a:xfrm>
          <a:custGeom>
            <a:avLst/>
            <a:gdLst>
              <a:gd name="T0" fmla="*/ 2147483647 w 68"/>
              <a:gd name="T1" fmla="*/ 2147483647 h 11"/>
              <a:gd name="T2" fmla="*/ 2147483647 w 68"/>
              <a:gd name="T3" fmla="*/ 2147483647 h 11"/>
              <a:gd name="T4" fmla="*/ 0 w 68"/>
              <a:gd name="T5" fmla="*/ 2147483647 h 11"/>
              <a:gd name="T6" fmla="*/ 0 w 68"/>
              <a:gd name="T7" fmla="*/ 0 h 11"/>
              <a:gd name="T8" fmla="*/ 2147483647 w 68"/>
              <a:gd name="T9" fmla="*/ 0 h 11"/>
              <a:gd name="T10" fmla="*/ 2147483647 w 68"/>
              <a:gd name="T11" fmla="*/ 0 h 11"/>
              <a:gd name="T12" fmla="*/ 2147483647 w 68"/>
              <a:gd name="T13" fmla="*/ 0 h 11"/>
              <a:gd name="T14" fmla="*/ 2147483647 w 68"/>
              <a:gd name="T15" fmla="*/ 2147483647 h 11"/>
              <a:gd name="T16" fmla="*/ 2147483647 w 68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11"/>
              <a:gd name="T29" fmla="*/ 68 w 68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11">
                <a:moveTo>
                  <a:pt x="62" y="11"/>
                </a:move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lnTo>
                  <a:pt x="62" y="0"/>
                </a:lnTo>
                <a:lnTo>
                  <a:pt x="68" y="0"/>
                </a:lnTo>
                <a:lnTo>
                  <a:pt x="68" y="11"/>
                </a:lnTo>
                <a:lnTo>
                  <a:pt x="62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8" name="Rectangle 53"/>
          <p:cNvSpPr>
            <a:spLocks noChangeArrowheads="1"/>
          </p:cNvSpPr>
          <p:nvPr/>
        </p:nvSpPr>
        <p:spPr bwMode="auto">
          <a:xfrm>
            <a:off x="458788" y="3763963"/>
            <a:ext cx="4762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9" name="Rectangle 54"/>
          <p:cNvSpPr>
            <a:spLocks noChangeArrowheads="1"/>
          </p:cNvSpPr>
          <p:nvPr/>
        </p:nvSpPr>
        <p:spPr bwMode="auto">
          <a:xfrm>
            <a:off x="1009650" y="893763"/>
            <a:ext cx="44450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0" name="Rectangle 55"/>
          <p:cNvSpPr>
            <a:spLocks noChangeArrowheads="1"/>
          </p:cNvSpPr>
          <p:nvPr/>
        </p:nvSpPr>
        <p:spPr bwMode="auto">
          <a:xfrm>
            <a:off x="346075" y="893763"/>
            <a:ext cx="23813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1" name="Rectangle 56"/>
          <p:cNvSpPr>
            <a:spLocks noChangeArrowheads="1"/>
          </p:cNvSpPr>
          <p:nvPr/>
        </p:nvSpPr>
        <p:spPr bwMode="auto">
          <a:xfrm>
            <a:off x="346075" y="893763"/>
            <a:ext cx="23813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2" name="Freeform 57"/>
          <p:cNvSpPr>
            <a:spLocks/>
          </p:cNvSpPr>
          <p:nvPr/>
        </p:nvSpPr>
        <p:spPr bwMode="auto">
          <a:xfrm>
            <a:off x="4627563" y="3448050"/>
            <a:ext cx="11112" cy="4763"/>
          </a:xfrm>
          <a:custGeom>
            <a:avLst/>
            <a:gdLst>
              <a:gd name="T0" fmla="*/ 2147483647 w 34"/>
              <a:gd name="T1" fmla="*/ 0 h 11"/>
              <a:gd name="T2" fmla="*/ 2147483647 w 34"/>
              <a:gd name="T3" fmla="*/ 0 h 11"/>
              <a:gd name="T4" fmla="*/ 2147483647 w 34"/>
              <a:gd name="T5" fmla="*/ 0 h 11"/>
              <a:gd name="T6" fmla="*/ 2147483647 w 34"/>
              <a:gd name="T7" fmla="*/ 2147483647 h 11"/>
              <a:gd name="T8" fmla="*/ 2147483647 w 34"/>
              <a:gd name="T9" fmla="*/ 2147483647 h 11"/>
              <a:gd name="T10" fmla="*/ 2147483647 w 34"/>
              <a:gd name="T11" fmla="*/ 2147483647 h 11"/>
              <a:gd name="T12" fmla="*/ 0 w 34"/>
              <a:gd name="T13" fmla="*/ 2147483647 h 11"/>
              <a:gd name="T14" fmla="*/ 0 w 34"/>
              <a:gd name="T15" fmla="*/ 0 h 11"/>
              <a:gd name="T16" fmla="*/ 2147483647 w 34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11"/>
              <a:gd name="T29" fmla="*/ 34 w 34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11">
                <a:moveTo>
                  <a:pt x="5" y="0"/>
                </a:moveTo>
                <a:lnTo>
                  <a:pt x="28" y="0"/>
                </a:lnTo>
                <a:lnTo>
                  <a:pt x="34" y="0"/>
                </a:lnTo>
                <a:lnTo>
                  <a:pt x="34" y="11"/>
                </a:lnTo>
                <a:lnTo>
                  <a:pt x="28" y="11"/>
                </a:ln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3" name="Freeform 58"/>
          <p:cNvSpPr>
            <a:spLocks/>
          </p:cNvSpPr>
          <p:nvPr/>
        </p:nvSpPr>
        <p:spPr bwMode="auto">
          <a:xfrm>
            <a:off x="357188" y="3225800"/>
            <a:ext cx="4762" cy="19050"/>
          </a:xfrm>
          <a:custGeom>
            <a:avLst/>
            <a:gdLst>
              <a:gd name="T0" fmla="*/ 0 w 11"/>
              <a:gd name="T1" fmla="*/ 2147483647 h 49"/>
              <a:gd name="T2" fmla="*/ 0 w 11"/>
              <a:gd name="T3" fmla="*/ 2147483647 h 49"/>
              <a:gd name="T4" fmla="*/ 0 w 11"/>
              <a:gd name="T5" fmla="*/ 0 h 49"/>
              <a:gd name="T6" fmla="*/ 2147483647 w 11"/>
              <a:gd name="T7" fmla="*/ 0 h 49"/>
              <a:gd name="T8" fmla="*/ 2147483647 w 11"/>
              <a:gd name="T9" fmla="*/ 2147483647 h 49"/>
              <a:gd name="T10" fmla="*/ 2147483647 w 11"/>
              <a:gd name="T11" fmla="*/ 2147483647 h 49"/>
              <a:gd name="T12" fmla="*/ 2147483647 w 11"/>
              <a:gd name="T13" fmla="*/ 2147483647 h 49"/>
              <a:gd name="T14" fmla="*/ 0 w 11"/>
              <a:gd name="T15" fmla="*/ 2147483647 h 49"/>
              <a:gd name="T16" fmla="*/ 0 w 11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9"/>
              <a:gd name="T29" fmla="*/ 11 w 1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9">
                <a:moveTo>
                  <a:pt x="0" y="43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43"/>
                </a:lnTo>
                <a:lnTo>
                  <a:pt x="11" y="49"/>
                </a:lnTo>
                <a:lnTo>
                  <a:pt x="0" y="49"/>
                </a:lnTo>
                <a:lnTo>
                  <a:pt x="0" y="4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4" name="Freeform 59"/>
          <p:cNvSpPr>
            <a:spLocks/>
          </p:cNvSpPr>
          <p:nvPr/>
        </p:nvSpPr>
        <p:spPr bwMode="auto">
          <a:xfrm>
            <a:off x="371475" y="3225800"/>
            <a:ext cx="4763" cy="19050"/>
          </a:xfrm>
          <a:custGeom>
            <a:avLst/>
            <a:gdLst>
              <a:gd name="T0" fmla="*/ 0 w 11"/>
              <a:gd name="T1" fmla="*/ 2147483647 h 49"/>
              <a:gd name="T2" fmla="*/ 0 w 11"/>
              <a:gd name="T3" fmla="*/ 2147483647 h 49"/>
              <a:gd name="T4" fmla="*/ 0 w 11"/>
              <a:gd name="T5" fmla="*/ 0 h 49"/>
              <a:gd name="T6" fmla="*/ 2147483647 w 11"/>
              <a:gd name="T7" fmla="*/ 0 h 49"/>
              <a:gd name="T8" fmla="*/ 2147483647 w 11"/>
              <a:gd name="T9" fmla="*/ 2147483647 h 49"/>
              <a:gd name="T10" fmla="*/ 2147483647 w 11"/>
              <a:gd name="T11" fmla="*/ 2147483647 h 49"/>
              <a:gd name="T12" fmla="*/ 2147483647 w 11"/>
              <a:gd name="T13" fmla="*/ 2147483647 h 49"/>
              <a:gd name="T14" fmla="*/ 0 w 11"/>
              <a:gd name="T15" fmla="*/ 2147483647 h 49"/>
              <a:gd name="T16" fmla="*/ 0 w 11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9"/>
              <a:gd name="T29" fmla="*/ 11 w 1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9">
                <a:moveTo>
                  <a:pt x="0" y="43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43"/>
                </a:lnTo>
                <a:lnTo>
                  <a:pt x="11" y="49"/>
                </a:lnTo>
                <a:lnTo>
                  <a:pt x="0" y="49"/>
                </a:lnTo>
                <a:lnTo>
                  <a:pt x="0" y="4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5" name="Freeform 60"/>
          <p:cNvSpPr>
            <a:spLocks/>
          </p:cNvSpPr>
          <p:nvPr/>
        </p:nvSpPr>
        <p:spPr bwMode="auto">
          <a:xfrm>
            <a:off x="357188" y="3506788"/>
            <a:ext cx="4762" cy="19050"/>
          </a:xfrm>
          <a:custGeom>
            <a:avLst/>
            <a:gdLst>
              <a:gd name="T0" fmla="*/ 2147483647 w 11"/>
              <a:gd name="T1" fmla="*/ 2147483647 h 49"/>
              <a:gd name="T2" fmla="*/ 2147483647 w 11"/>
              <a:gd name="T3" fmla="*/ 2147483647 h 49"/>
              <a:gd name="T4" fmla="*/ 2147483647 w 11"/>
              <a:gd name="T5" fmla="*/ 2147483647 h 49"/>
              <a:gd name="T6" fmla="*/ 0 w 11"/>
              <a:gd name="T7" fmla="*/ 2147483647 h 49"/>
              <a:gd name="T8" fmla="*/ 0 w 11"/>
              <a:gd name="T9" fmla="*/ 2147483647 h 49"/>
              <a:gd name="T10" fmla="*/ 0 w 11"/>
              <a:gd name="T11" fmla="*/ 2147483647 h 49"/>
              <a:gd name="T12" fmla="*/ 0 w 11"/>
              <a:gd name="T13" fmla="*/ 0 h 49"/>
              <a:gd name="T14" fmla="*/ 2147483647 w 11"/>
              <a:gd name="T15" fmla="*/ 0 h 49"/>
              <a:gd name="T16" fmla="*/ 2147483647 w 11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9"/>
              <a:gd name="T29" fmla="*/ 11 w 1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9">
                <a:moveTo>
                  <a:pt x="11" y="6"/>
                </a:moveTo>
                <a:lnTo>
                  <a:pt x="11" y="43"/>
                </a:lnTo>
                <a:lnTo>
                  <a:pt x="11" y="49"/>
                </a:lnTo>
                <a:lnTo>
                  <a:pt x="0" y="49"/>
                </a:lnTo>
                <a:lnTo>
                  <a:pt x="0" y="43"/>
                </a:lnTo>
                <a:lnTo>
                  <a:pt x="0" y="6"/>
                </a:lnTo>
                <a:lnTo>
                  <a:pt x="0" y="0"/>
                </a:lnTo>
                <a:lnTo>
                  <a:pt x="11" y="0"/>
                </a:lnTo>
                <a:lnTo>
                  <a:pt x="11" y="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6" name="Freeform 61"/>
          <p:cNvSpPr>
            <a:spLocks/>
          </p:cNvSpPr>
          <p:nvPr/>
        </p:nvSpPr>
        <p:spPr bwMode="auto">
          <a:xfrm>
            <a:off x="371475" y="3506788"/>
            <a:ext cx="4763" cy="19050"/>
          </a:xfrm>
          <a:custGeom>
            <a:avLst/>
            <a:gdLst>
              <a:gd name="T0" fmla="*/ 2147483647 w 11"/>
              <a:gd name="T1" fmla="*/ 2147483647 h 49"/>
              <a:gd name="T2" fmla="*/ 2147483647 w 11"/>
              <a:gd name="T3" fmla="*/ 2147483647 h 49"/>
              <a:gd name="T4" fmla="*/ 2147483647 w 11"/>
              <a:gd name="T5" fmla="*/ 2147483647 h 49"/>
              <a:gd name="T6" fmla="*/ 0 w 11"/>
              <a:gd name="T7" fmla="*/ 2147483647 h 49"/>
              <a:gd name="T8" fmla="*/ 0 w 11"/>
              <a:gd name="T9" fmla="*/ 2147483647 h 49"/>
              <a:gd name="T10" fmla="*/ 0 w 11"/>
              <a:gd name="T11" fmla="*/ 2147483647 h 49"/>
              <a:gd name="T12" fmla="*/ 0 w 11"/>
              <a:gd name="T13" fmla="*/ 0 h 49"/>
              <a:gd name="T14" fmla="*/ 2147483647 w 11"/>
              <a:gd name="T15" fmla="*/ 0 h 49"/>
              <a:gd name="T16" fmla="*/ 2147483647 w 11"/>
              <a:gd name="T17" fmla="*/ 2147483647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9"/>
              <a:gd name="T29" fmla="*/ 11 w 11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9">
                <a:moveTo>
                  <a:pt x="11" y="6"/>
                </a:moveTo>
                <a:lnTo>
                  <a:pt x="11" y="43"/>
                </a:lnTo>
                <a:lnTo>
                  <a:pt x="11" y="49"/>
                </a:lnTo>
                <a:lnTo>
                  <a:pt x="0" y="49"/>
                </a:lnTo>
                <a:lnTo>
                  <a:pt x="0" y="43"/>
                </a:lnTo>
                <a:lnTo>
                  <a:pt x="0" y="6"/>
                </a:lnTo>
                <a:lnTo>
                  <a:pt x="0" y="0"/>
                </a:lnTo>
                <a:lnTo>
                  <a:pt x="11" y="0"/>
                </a:lnTo>
                <a:lnTo>
                  <a:pt x="11" y="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7" name="Rectangle 62"/>
          <p:cNvSpPr>
            <a:spLocks noChangeArrowheads="1"/>
          </p:cNvSpPr>
          <p:nvPr/>
        </p:nvSpPr>
        <p:spPr bwMode="auto">
          <a:xfrm>
            <a:off x="849313" y="3106738"/>
            <a:ext cx="15875" cy="4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8" name="Rectangle 63"/>
          <p:cNvSpPr>
            <a:spLocks noChangeArrowheads="1"/>
          </p:cNvSpPr>
          <p:nvPr/>
        </p:nvSpPr>
        <p:spPr bwMode="auto">
          <a:xfrm>
            <a:off x="590550" y="3098800"/>
            <a:ext cx="407988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89" name="Rectangle 64"/>
          <p:cNvSpPr>
            <a:spLocks noChangeArrowheads="1"/>
          </p:cNvSpPr>
          <p:nvPr/>
        </p:nvSpPr>
        <p:spPr bwMode="auto">
          <a:xfrm>
            <a:off x="923925" y="3063875"/>
            <a:ext cx="6350" cy="19050"/>
          </a:xfrm>
          <a:prstGeom prst="rect">
            <a:avLst/>
          </a:prstGeom>
          <a:solidFill>
            <a:srgbClr val="403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0" name="Freeform 65"/>
          <p:cNvSpPr>
            <a:spLocks/>
          </p:cNvSpPr>
          <p:nvPr/>
        </p:nvSpPr>
        <p:spPr bwMode="auto">
          <a:xfrm>
            <a:off x="357188" y="3225800"/>
            <a:ext cx="19050" cy="4763"/>
          </a:xfrm>
          <a:custGeom>
            <a:avLst/>
            <a:gdLst>
              <a:gd name="T0" fmla="*/ 2147483647 w 50"/>
              <a:gd name="T1" fmla="*/ 0 h 11"/>
              <a:gd name="T2" fmla="*/ 2147483647 w 50"/>
              <a:gd name="T3" fmla="*/ 0 h 11"/>
              <a:gd name="T4" fmla="*/ 2147483647 w 50"/>
              <a:gd name="T5" fmla="*/ 0 h 11"/>
              <a:gd name="T6" fmla="*/ 2147483647 w 50"/>
              <a:gd name="T7" fmla="*/ 2147483647 h 11"/>
              <a:gd name="T8" fmla="*/ 2147483647 w 50"/>
              <a:gd name="T9" fmla="*/ 2147483647 h 11"/>
              <a:gd name="T10" fmla="*/ 2147483647 w 50"/>
              <a:gd name="T11" fmla="*/ 2147483647 h 11"/>
              <a:gd name="T12" fmla="*/ 0 w 50"/>
              <a:gd name="T13" fmla="*/ 2147483647 h 11"/>
              <a:gd name="T14" fmla="*/ 0 w 50"/>
              <a:gd name="T15" fmla="*/ 0 h 11"/>
              <a:gd name="T16" fmla="*/ 2147483647 w 50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11"/>
              <a:gd name="T29" fmla="*/ 50 w 5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11">
                <a:moveTo>
                  <a:pt x="6" y="0"/>
                </a:moveTo>
                <a:lnTo>
                  <a:pt x="44" y="0"/>
                </a:lnTo>
                <a:lnTo>
                  <a:pt x="50" y="0"/>
                </a:lnTo>
                <a:lnTo>
                  <a:pt x="50" y="11"/>
                </a:lnTo>
                <a:lnTo>
                  <a:pt x="44" y="11"/>
                </a:ln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1" name="Freeform 66"/>
          <p:cNvSpPr>
            <a:spLocks/>
          </p:cNvSpPr>
          <p:nvPr/>
        </p:nvSpPr>
        <p:spPr bwMode="auto">
          <a:xfrm>
            <a:off x="322263" y="3225800"/>
            <a:ext cx="23812" cy="4763"/>
          </a:xfrm>
          <a:custGeom>
            <a:avLst/>
            <a:gdLst>
              <a:gd name="T0" fmla="*/ 2147483647 w 60"/>
              <a:gd name="T1" fmla="*/ 2147483647 h 11"/>
              <a:gd name="T2" fmla="*/ 2147483647 w 60"/>
              <a:gd name="T3" fmla="*/ 2147483647 h 11"/>
              <a:gd name="T4" fmla="*/ 0 w 60"/>
              <a:gd name="T5" fmla="*/ 2147483647 h 11"/>
              <a:gd name="T6" fmla="*/ 0 w 60"/>
              <a:gd name="T7" fmla="*/ 0 h 11"/>
              <a:gd name="T8" fmla="*/ 2147483647 w 60"/>
              <a:gd name="T9" fmla="*/ 0 h 11"/>
              <a:gd name="T10" fmla="*/ 2147483647 w 60"/>
              <a:gd name="T11" fmla="*/ 0 h 11"/>
              <a:gd name="T12" fmla="*/ 2147483647 w 60"/>
              <a:gd name="T13" fmla="*/ 0 h 11"/>
              <a:gd name="T14" fmla="*/ 2147483647 w 60"/>
              <a:gd name="T15" fmla="*/ 2147483647 h 11"/>
              <a:gd name="T16" fmla="*/ 2147483647 w 60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11"/>
              <a:gd name="T29" fmla="*/ 60 w 6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11">
                <a:moveTo>
                  <a:pt x="54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54" y="0"/>
                </a:lnTo>
                <a:lnTo>
                  <a:pt x="60" y="0"/>
                </a:lnTo>
                <a:lnTo>
                  <a:pt x="60" y="11"/>
                </a:lnTo>
                <a:lnTo>
                  <a:pt x="54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2" name="Rectangle 67"/>
          <p:cNvSpPr>
            <a:spLocks noChangeArrowheads="1"/>
          </p:cNvSpPr>
          <p:nvPr/>
        </p:nvSpPr>
        <p:spPr bwMode="auto">
          <a:xfrm>
            <a:off x="1849438" y="3419475"/>
            <a:ext cx="4762" cy="23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3" name="Rectangle 68"/>
          <p:cNvSpPr>
            <a:spLocks noChangeArrowheads="1"/>
          </p:cNvSpPr>
          <p:nvPr/>
        </p:nvSpPr>
        <p:spPr bwMode="auto">
          <a:xfrm>
            <a:off x="833438" y="3289300"/>
            <a:ext cx="1587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4" name="Freeform 69"/>
          <p:cNvSpPr>
            <a:spLocks/>
          </p:cNvSpPr>
          <p:nvPr/>
        </p:nvSpPr>
        <p:spPr bwMode="auto">
          <a:xfrm>
            <a:off x="817563" y="3290888"/>
            <a:ext cx="20637" cy="3175"/>
          </a:xfrm>
          <a:custGeom>
            <a:avLst/>
            <a:gdLst>
              <a:gd name="T0" fmla="*/ 2147483647 w 56"/>
              <a:gd name="T1" fmla="*/ 0 h 10"/>
              <a:gd name="T2" fmla="*/ 2147483647 w 56"/>
              <a:gd name="T3" fmla="*/ 0 h 10"/>
              <a:gd name="T4" fmla="*/ 2147483647 w 56"/>
              <a:gd name="T5" fmla="*/ 0 h 10"/>
              <a:gd name="T6" fmla="*/ 2147483647 w 56"/>
              <a:gd name="T7" fmla="*/ 2147483647 h 10"/>
              <a:gd name="T8" fmla="*/ 2147483647 w 56"/>
              <a:gd name="T9" fmla="*/ 2147483647 h 10"/>
              <a:gd name="T10" fmla="*/ 2147483647 w 56"/>
              <a:gd name="T11" fmla="*/ 2147483647 h 10"/>
              <a:gd name="T12" fmla="*/ 0 w 56"/>
              <a:gd name="T13" fmla="*/ 2147483647 h 10"/>
              <a:gd name="T14" fmla="*/ 0 w 56"/>
              <a:gd name="T15" fmla="*/ 0 h 10"/>
              <a:gd name="T16" fmla="*/ 2147483647 w 56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0"/>
              <a:gd name="T29" fmla="*/ 56 w 5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0">
                <a:moveTo>
                  <a:pt x="5" y="0"/>
                </a:moveTo>
                <a:lnTo>
                  <a:pt x="51" y="0"/>
                </a:lnTo>
                <a:lnTo>
                  <a:pt x="56" y="0"/>
                </a:lnTo>
                <a:lnTo>
                  <a:pt x="56" y="10"/>
                </a:lnTo>
                <a:lnTo>
                  <a:pt x="51" y="10"/>
                </a:lnTo>
                <a:lnTo>
                  <a:pt x="5" y="10"/>
                </a:lnTo>
                <a:lnTo>
                  <a:pt x="0" y="1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5" name="Rectangle 70"/>
          <p:cNvSpPr>
            <a:spLocks noChangeArrowheads="1"/>
          </p:cNvSpPr>
          <p:nvPr/>
        </p:nvSpPr>
        <p:spPr bwMode="auto">
          <a:xfrm>
            <a:off x="858838" y="3297238"/>
            <a:ext cx="17462" cy="4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6" name="Freeform 71"/>
          <p:cNvSpPr>
            <a:spLocks/>
          </p:cNvSpPr>
          <p:nvPr/>
        </p:nvSpPr>
        <p:spPr bwMode="auto">
          <a:xfrm>
            <a:off x="238125" y="3262313"/>
            <a:ext cx="4763" cy="19050"/>
          </a:xfrm>
          <a:custGeom>
            <a:avLst/>
            <a:gdLst>
              <a:gd name="T0" fmla="*/ 0 w 11"/>
              <a:gd name="T1" fmla="*/ 2147483647 h 47"/>
              <a:gd name="T2" fmla="*/ 0 w 11"/>
              <a:gd name="T3" fmla="*/ 2147483647 h 47"/>
              <a:gd name="T4" fmla="*/ 0 w 11"/>
              <a:gd name="T5" fmla="*/ 0 h 47"/>
              <a:gd name="T6" fmla="*/ 2147483647 w 11"/>
              <a:gd name="T7" fmla="*/ 0 h 47"/>
              <a:gd name="T8" fmla="*/ 2147483647 w 11"/>
              <a:gd name="T9" fmla="*/ 2147483647 h 47"/>
              <a:gd name="T10" fmla="*/ 2147483647 w 11"/>
              <a:gd name="T11" fmla="*/ 2147483647 h 47"/>
              <a:gd name="T12" fmla="*/ 2147483647 w 11"/>
              <a:gd name="T13" fmla="*/ 2147483647 h 47"/>
              <a:gd name="T14" fmla="*/ 0 w 11"/>
              <a:gd name="T15" fmla="*/ 2147483647 h 47"/>
              <a:gd name="T16" fmla="*/ 0 w 11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47"/>
              <a:gd name="T29" fmla="*/ 11 w 1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47">
                <a:moveTo>
                  <a:pt x="0" y="42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42"/>
                </a:lnTo>
                <a:lnTo>
                  <a:pt x="11" y="47"/>
                </a:lnTo>
                <a:lnTo>
                  <a:pt x="0" y="47"/>
                </a:lnTo>
                <a:lnTo>
                  <a:pt x="0" y="4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7" name="Freeform 72"/>
          <p:cNvSpPr>
            <a:spLocks/>
          </p:cNvSpPr>
          <p:nvPr/>
        </p:nvSpPr>
        <p:spPr bwMode="auto">
          <a:xfrm>
            <a:off x="276225" y="3343275"/>
            <a:ext cx="17463" cy="4763"/>
          </a:xfrm>
          <a:custGeom>
            <a:avLst/>
            <a:gdLst>
              <a:gd name="T0" fmla="*/ 2147483647 w 45"/>
              <a:gd name="T1" fmla="*/ 0 h 11"/>
              <a:gd name="T2" fmla="*/ 2147483647 w 45"/>
              <a:gd name="T3" fmla="*/ 0 h 11"/>
              <a:gd name="T4" fmla="*/ 2147483647 w 45"/>
              <a:gd name="T5" fmla="*/ 0 h 11"/>
              <a:gd name="T6" fmla="*/ 2147483647 w 45"/>
              <a:gd name="T7" fmla="*/ 2147483647 h 11"/>
              <a:gd name="T8" fmla="*/ 2147483647 w 45"/>
              <a:gd name="T9" fmla="*/ 2147483647 h 11"/>
              <a:gd name="T10" fmla="*/ 2147483647 w 45"/>
              <a:gd name="T11" fmla="*/ 2147483647 h 11"/>
              <a:gd name="T12" fmla="*/ 0 w 45"/>
              <a:gd name="T13" fmla="*/ 2147483647 h 11"/>
              <a:gd name="T14" fmla="*/ 0 w 45"/>
              <a:gd name="T15" fmla="*/ 0 h 11"/>
              <a:gd name="T16" fmla="*/ 2147483647 w 45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11"/>
              <a:gd name="T29" fmla="*/ 45 w 45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11">
                <a:moveTo>
                  <a:pt x="6" y="0"/>
                </a:moveTo>
                <a:lnTo>
                  <a:pt x="40" y="0"/>
                </a:lnTo>
                <a:lnTo>
                  <a:pt x="45" y="0"/>
                </a:lnTo>
                <a:lnTo>
                  <a:pt x="45" y="11"/>
                </a:lnTo>
                <a:lnTo>
                  <a:pt x="40" y="11"/>
                </a:ln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8" name="Rectangle 73"/>
          <p:cNvSpPr>
            <a:spLocks noChangeArrowheads="1"/>
          </p:cNvSpPr>
          <p:nvPr/>
        </p:nvSpPr>
        <p:spPr bwMode="auto">
          <a:xfrm>
            <a:off x="1770063" y="3303588"/>
            <a:ext cx="53975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99" name="Rectangle 74"/>
          <p:cNvSpPr>
            <a:spLocks noChangeArrowheads="1"/>
          </p:cNvSpPr>
          <p:nvPr/>
        </p:nvSpPr>
        <p:spPr bwMode="auto">
          <a:xfrm>
            <a:off x="1811338" y="3303588"/>
            <a:ext cx="142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0" name="Rectangle 75"/>
          <p:cNvSpPr>
            <a:spLocks noChangeArrowheads="1"/>
          </p:cNvSpPr>
          <p:nvPr/>
        </p:nvSpPr>
        <p:spPr bwMode="auto">
          <a:xfrm>
            <a:off x="1730375" y="3392488"/>
            <a:ext cx="9525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1" name="Freeform 76"/>
          <p:cNvSpPr>
            <a:spLocks/>
          </p:cNvSpPr>
          <p:nvPr/>
        </p:nvSpPr>
        <p:spPr bwMode="auto">
          <a:xfrm>
            <a:off x="585788" y="3208338"/>
            <a:ext cx="22225" cy="3175"/>
          </a:xfrm>
          <a:custGeom>
            <a:avLst/>
            <a:gdLst>
              <a:gd name="T0" fmla="*/ 2147483647 w 57"/>
              <a:gd name="T1" fmla="*/ 2147483647 h 11"/>
              <a:gd name="T2" fmla="*/ 2147483647 w 57"/>
              <a:gd name="T3" fmla="*/ 2147483647 h 11"/>
              <a:gd name="T4" fmla="*/ 0 w 57"/>
              <a:gd name="T5" fmla="*/ 2147483647 h 11"/>
              <a:gd name="T6" fmla="*/ 0 w 57"/>
              <a:gd name="T7" fmla="*/ 0 h 11"/>
              <a:gd name="T8" fmla="*/ 2147483647 w 57"/>
              <a:gd name="T9" fmla="*/ 0 h 11"/>
              <a:gd name="T10" fmla="*/ 2147483647 w 57"/>
              <a:gd name="T11" fmla="*/ 0 h 11"/>
              <a:gd name="T12" fmla="*/ 2147483647 w 57"/>
              <a:gd name="T13" fmla="*/ 0 h 11"/>
              <a:gd name="T14" fmla="*/ 2147483647 w 57"/>
              <a:gd name="T15" fmla="*/ 2147483647 h 11"/>
              <a:gd name="T16" fmla="*/ 2147483647 w 57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"/>
              <a:gd name="T28" fmla="*/ 0 h 11"/>
              <a:gd name="T29" fmla="*/ 57 w 57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" h="11">
                <a:moveTo>
                  <a:pt x="52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52" y="0"/>
                </a:lnTo>
                <a:lnTo>
                  <a:pt x="57" y="0"/>
                </a:lnTo>
                <a:lnTo>
                  <a:pt x="57" y="11"/>
                </a:lnTo>
                <a:lnTo>
                  <a:pt x="52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2" name="Freeform 77"/>
          <p:cNvSpPr>
            <a:spLocks/>
          </p:cNvSpPr>
          <p:nvPr/>
        </p:nvSpPr>
        <p:spPr bwMode="auto">
          <a:xfrm>
            <a:off x="609600" y="3208338"/>
            <a:ext cx="149225" cy="3175"/>
          </a:xfrm>
          <a:custGeom>
            <a:avLst/>
            <a:gdLst>
              <a:gd name="T0" fmla="*/ 2147483647 w 380"/>
              <a:gd name="T1" fmla="*/ 0 h 11"/>
              <a:gd name="T2" fmla="*/ 2147483647 w 380"/>
              <a:gd name="T3" fmla="*/ 0 h 11"/>
              <a:gd name="T4" fmla="*/ 2147483647 w 380"/>
              <a:gd name="T5" fmla="*/ 0 h 11"/>
              <a:gd name="T6" fmla="*/ 2147483647 w 380"/>
              <a:gd name="T7" fmla="*/ 2147483647 h 11"/>
              <a:gd name="T8" fmla="*/ 2147483647 w 380"/>
              <a:gd name="T9" fmla="*/ 2147483647 h 11"/>
              <a:gd name="T10" fmla="*/ 2147483647 w 380"/>
              <a:gd name="T11" fmla="*/ 2147483647 h 11"/>
              <a:gd name="T12" fmla="*/ 0 w 380"/>
              <a:gd name="T13" fmla="*/ 2147483647 h 11"/>
              <a:gd name="T14" fmla="*/ 0 w 380"/>
              <a:gd name="T15" fmla="*/ 0 h 11"/>
              <a:gd name="T16" fmla="*/ 2147483647 w 380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0"/>
              <a:gd name="T28" fmla="*/ 0 h 11"/>
              <a:gd name="T29" fmla="*/ 380 w 38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0" h="11">
                <a:moveTo>
                  <a:pt x="5" y="0"/>
                </a:moveTo>
                <a:lnTo>
                  <a:pt x="375" y="0"/>
                </a:lnTo>
                <a:lnTo>
                  <a:pt x="380" y="0"/>
                </a:lnTo>
                <a:lnTo>
                  <a:pt x="380" y="11"/>
                </a:lnTo>
                <a:lnTo>
                  <a:pt x="375" y="11"/>
                </a:ln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3" name="Freeform 78"/>
          <p:cNvSpPr>
            <a:spLocks/>
          </p:cNvSpPr>
          <p:nvPr/>
        </p:nvSpPr>
        <p:spPr bwMode="auto">
          <a:xfrm>
            <a:off x="436563" y="3208338"/>
            <a:ext cx="147637" cy="3175"/>
          </a:xfrm>
          <a:custGeom>
            <a:avLst/>
            <a:gdLst>
              <a:gd name="T0" fmla="*/ 2147483647 w 380"/>
              <a:gd name="T1" fmla="*/ 2147483647 h 11"/>
              <a:gd name="T2" fmla="*/ 2147483647 w 380"/>
              <a:gd name="T3" fmla="*/ 2147483647 h 11"/>
              <a:gd name="T4" fmla="*/ 0 w 380"/>
              <a:gd name="T5" fmla="*/ 2147483647 h 11"/>
              <a:gd name="T6" fmla="*/ 0 w 380"/>
              <a:gd name="T7" fmla="*/ 0 h 11"/>
              <a:gd name="T8" fmla="*/ 2147483647 w 380"/>
              <a:gd name="T9" fmla="*/ 0 h 11"/>
              <a:gd name="T10" fmla="*/ 2147483647 w 380"/>
              <a:gd name="T11" fmla="*/ 0 h 11"/>
              <a:gd name="T12" fmla="*/ 2147483647 w 380"/>
              <a:gd name="T13" fmla="*/ 0 h 11"/>
              <a:gd name="T14" fmla="*/ 2147483647 w 380"/>
              <a:gd name="T15" fmla="*/ 2147483647 h 11"/>
              <a:gd name="T16" fmla="*/ 2147483647 w 380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0"/>
              <a:gd name="T28" fmla="*/ 0 h 11"/>
              <a:gd name="T29" fmla="*/ 380 w 38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0" h="11">
                <a:moveTo>
                  <a:pt x="375" y="11"/>
                </a:move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lnTo>
                  <a:pt x="375" y="0"/>
                </a:lnTo>
                <a:lnTo>
                  <a:pt x="380" y="0"/>
                </a:lnTo>
                <a:lnTo>
                  <a:pt x="380" y="11"/>
                </a:lnTo>
                <a:lnTo>
                  <a:pt x="375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4" name="Rectangle 79"/>
          <p:cNvSpPr>
            <a:spLocks noChangeArrowheads="1"/>
          </p:cNvSpPr>
          <p:nvPr/>
        </p:nvSpPr>
        <p:spPr bwMode="auto">
          <a:xfrm>
            <a:off x="811213" y="1657350"/>
            <a:ext cx="4762" cy="58738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5" name="Rectangle 80"/>
          <p:cNvSpPr>
            <a:spLocks noChangeArrowheads="1"/>
          </p:cNvSpPr>
          <p:nvPr/>
        </p:nvSpPr>
        <p:spPr bwMode="auto">
          <a:xfrm>
            <a:off x="811213" y="1658938"/>
            <a:ext cx="4762" cy="57150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6" name="Rectangle 81"/>
          <p:cNvSpPr>
            <a:spLocks noChangeArrowheads="1"/>
          </p:cNvSpPr>
          <p:nvPr/>
        </p:nvSpPr>
        <p:spPr bwMode="auto">
          <a:xfrm>
            <a:off x="4624388" y="1368425"/>
            <a:ext cx="80962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7" name="Rectangle 82"/>
          <p:cNvSpPr>
            <a:spLocks noChangeArrowheads="1"/>
          </p:cNvSpPr>
          <p:nvPr/>
        </p:nvSpPr>
        <p:spPr bwMode="auto">
          <a:xfrm>
            <a:off x="869950" y="3282950"/>
            <a:ext cx="303213" cy="31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8" name="Freeform 83"/>
          <p:cNvSpPr>
            <a:spLocks/>
          </p:cNvSpPr>
          <p:nvPr/>
        </p:nvSpPr>
        <p:spPr bwMode="auto">
          <a:xfrm>
            <a:off x="2693988" y="3440113"/>
            <a:ext cx="14287" cy="3175"/>
          </a:xfrm>
          <a:custGeom>
            <a:avLst/>
            <a:gdLst>
              <a:gd name="T0" fmla="*/ 2147483647 w 42"/>
              <a:gd name="T1" fmla="*/ 2147483647 h 10"/>
              <a:gd name="T2" fmla="*/ 2147483647 w 42"/>
              <a:gd name="T3" fmla="*/ 2147483647 h 10"/>
              <a:gd name="T4" fmla="*/ 0 w 42"/>
              <a:gd name="T5" fmla="*/ 2147483647 h 10"/>
              <a:gd name="T6" fmla="*/ 0 w 42"/>
              <a:gd name="T7" fmla="*/ 0 h 10"/>
              <a:gd name="T8" fmla="*/ 2147483647 w 42"/>
              <a:gd name="T9" fmla="*/ 0 h 10"/>
              <a:gd name="T10" fmla="*/ 2147483647 w 42"/>
              <a:gd name="T11" fmla="*/ 0 h 10"/>
              <a:gd name="T12" fmla="*/ 2147483647 w 42"/>
              <a:gd name="T13" fmla="*/ 0 h 10"/>
              <a:gd name="T14" fmla="*/ 2147483647 w 42"/>
              <a:gd name="T15" fmla="*/ 2147483647 h 10"/>
              <a:gd name="T16" fmla="*/ 2147483647 w 4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10"/>
              <a:gd name="T29" fmla="*/ 42 w 4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10">
                <a:moveTo>
                  <a:pt x="36" y="10"/>
                </a:moveTo>
                <a:lnTo>
                  <a:pt x="5" y="10"/>
                </a:lnTo>
                <a:lnTo>
                  <a:pt x="0" y="10"/>
                </a:lnTo>
                <a:lnTo>
                  <a:pt x="0" y="0"/>
                </a:lnTo>
                <a:lnTo>
                  <a:pt x="5" y="0"/>
                </a:lnTo>
                <a:lnTo>
                  <a:pt x="36" y="0"/>
                </a:lnTo>
                <a:lnTo>
                  <a:pt x="42" y="0"/>
                </a:lnTo>
                <a:lnTo>
                  <a:pt x="42" y="10"/>
                </a:lnTo>
                <a:lnTo>
                  <a:pt x="36" y="1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09" name="Rectangle 84"/>
          <p:cNvSpPr>
            <a:spLocks noChangeArrowheads="1"/>
          </p:cNvSpPr>
          <p:nvPr/>
        </p:nvSpPr>
        <p:spPr bwMode="auto">
          <a:xfrm>
            <a:off x="731838" y="1174750"/>
            <a:ext cx="1587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0" name="Rectangle 85"/>
          <p:cNvSpPr>
            <a:spLocks noChangeArrowheads="1"/>
          </p:cNvSpPr>
          <p:nvPr/>
        </p:nvSpPr>
        <p:spPr bwMode="auto">
          <a:xfrm>
            <a:off x="766763" y="835025"/>
            <a:ext cx="1587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1" name="Rectangle 86"/>
          <p:cNvSpPr>
            <a:spLocks noChangeArrowheads="1"/>
          </p:cNvSpPr>
          <p:nvPr/>
        </p:nvSpPr>
        <p:spPr bwMode="auto">
          <a:xfrm>
            <a:off x="760413" y="900113"/>
            <a:ext cx="1587" cy="6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2" name="Freeform 87"/>
          <p:cNvSpPr>
            <a:spLocks/>
          </p:cNvSpPr>
          <p:nvPr/>
        </p:nvSpPr>
        <p:spPr bwMode="auto">
          <a:xfrm>
            <a:off x="725488" y="1244600"/>
            <a:ext cx="1587" cy="60325"/>
          </a:xfrm>
          <a:custGeom>
            <a:avLst/>
            <a:gdLst>
              <a:gd name="T0" fmla="*/ 0 w 1587"/>
              <a:gd name="T1" fmla="*/ 2147483647 h 151"/>
              <a:gd name="T2" fmla="*/ 0 w 1587"/>
              <a:gd name="T3" fmla="*/ 0 h 151"/>
              <a:gd name="T4" fmla="*/ 0 w 1587"/>
              <a:gd name="T5" fmla="*/ 2147483647 h 151"/>
              <a:gd name="T6" fmla="*/ 0 60000 65536"/>
              <a:gd name="T7" fmla="*/ 0 60000 65536"/>
              <a:gd name="T8" fmla="*/ 0 60000 65536"/>
              <a:gd name="T9" fmla="*/ 0 w 1587"/>
              <a:gd name="T10" fmla="*/ 0 h 151"/>
              <a:gd name="T11" fmla="*/ 1587 w 158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1">
                <a:moveTo>
                  <a:pt x="0" y="151"/>
                </a:moveTo>
                <a:lnTo>
                  <a:pt x="0" y="0"/>
                </a:lnTo>
                <a:lnTo>
                  <a:pt x="0" y="1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3" name="Freeform 88"/>
          <p:cNvSpPr>
            <a:spLocks/>
          </p:cNvSpPr>
          <p:nvPr/>
        </p:nvSpPr>
        <p:spPr bwMode="auto">
          <a:xfrm>
            <a:off x="725488" y="1244600"/>
            <a:ext cx="1587" cy="60325"/>
          </a:xfrm>
          <a:custGeom>
            <a:avLst/>
            <a:gdLst>
              <a:gd name="T0" fmla="*/ 0 w 1587"/>
              <a:gd name="T1" fmla="*/ 0 h 151"/>
              <a:gd name="T2" fmla="*/ 0 w 1587"/>
              <a:gd name="T3" fmla="*/ 2147483647 h 151"/>
              <a:gd name="T4" fmla="*/ 0 w 1587"/>
              <a:gd name="T5" fmla="*/ 0 h 151"/>
              <a:gd name="T6" fmla="*/ 0 60000 65536"/>
              <a:gd name="T7" fmla="*/ 0 60000 65536"/>
              <a:gd name="T8" fmla="*/ 0 60000 65536"/>
              <a:gd name="T9" fmla="*/ 0 w 1587"/>
              <a:gd name="T10" fmla="*/ 0 h 151"/>
              <a:gd name="T11" fmla="*/ 1587 w 158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1">
                <a:moveTo>
                  <a:pt x="0" y="0"/>
                </a:move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4" name="Rectangle 89"/>
          <p:cNvSpPr>
            <a:spLocks noChangeArrowheads="1"/>
          </p:cNvSpPr>
          <p:nvPr/>
        </p:nvSpPr>
        <p:spPr bwMode="auto">
          <a:xfrm>
            <a:off x="704850" y="1449388"/>
            <a:ext cx="1588" cy="60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5" name="Rectangle 90"/>
          <p:cNvSpPr>
            <a:spLocks noChangeArrowheads="1"/>
          </p:cNvSpPr>
          <p:nvPr/>
        </p:nvSpPr>
        <p:spPr bwMode="auto">
          <a:xfrm>
            <a:off x="207963" y="792163"/>
            <a:ext cx="25400" cy="4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6" name="Rectangle 91"/>
          <p:cNvSpPr>
            <a:spLocks noChangeArrowheads="1"/>
          </p:cNvSpPr>
          <p:nvPr/>
        </p:nvSpPr>
        <p:spPr bwMode="auto">
          <a:xfrm>
            <a:off x="301625" y="1824038"/>
            <a:ext cx="9525" cy="4762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7" name="Rectangle 92"/>
          <p:cNvSpPr>
            <a:spLocks noChangeArrowheads="1"/>
          </p:cNvSpPr>
          <p:nvPr/>
        </p:nvSpPr>
        <p:spPr bwMode="auto">
          <a:xfrm>
            <a:off x="331788" y="1878013"/>
            <a:ext cx="3175" cy="23812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8" name="Rectangle 93"/>
          <p:cNvSpPr>
            <a:spLocks noChangeArrowheads="1"/>
          </p:cNvSpPr>
          <p:nvPr/>
        </p:nvSpPr>
        <p:spPr bwMode="auto">
          <a:xfrm>
            <a:off x="1692275" y="3359150"/>
            <a:ext cx="11113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19" name="Rectangle 94"/>
          <p:cNvSpPr>
            <a:spLocks noChangeArrowheads="1"/>
          </p:cNvSpPr>
          <p:nvPr/>
        </p:nvSpPr>
        <p:spPr bwMode="auto">
          <a:xfrm>
            <a:off x="1711325" y="3359150"/>
            <a:ext cx="11113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0" name="Rectangle 95"/>
          <p:cNvSpPr>
            <a:spLocks noChangeArrowheads="1"/>
          </p:cNvSpPr>
          <p:nvPr/>
        </p:nvSpPr>
        <p:spPr bwMode="auto">
          <a:xfrm>
            <a:off x="1711325" y="3359150"/>
            <a:ext cx="11113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1" name="Rectangle 96"/>
          <p:cNvSpPr>
            <a:spLocks noChangeArrowheads="1"/>
          </p:cNvSpPr>
          <p:nvPr/>
        </p:nvSpPr>
        <p:spPr bwMode="auto">
          <a:xfrm>
            <a:off x="1670050" y="3359150"/>
            <a:ext cx="11113" cy="4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2" name="Freeform 97"/>
          <p:cNvSpPr>
            <a:spLocks/>
          </p:cNvSpPr>
          <p:nvPr/>
        </p:nvSpPr>
        <p:spPr bwMode="auto">
          <a:xfrm>
            <a:off x="700088" y="3195638"/>
            <a:ext cx="6350" cy="4762"/>
          </a:xfrm>
          <a:custGeom>
            <a:avLst/>
            <a:gdLst>
              <a:gd name="T0" fmla="*/ 2147483647 w 23"/>
              <a:gd name="T1" fmla="*/ 2147483647 h 11"/>
              <a:gd name="T2" fmla="*/ 2147483647 w 23"/>
              <a:gd name="T3" fmla="*/ 2147483647 h 11"/>
              <a:gd name="T4" fmla="*/ 0 w 23"/>
              <a:gd name="T5" fmla="*/ 2147483647 h 11"/>
              <a:gd name="T6" fmla="*/ 0 w 23"/>
              <a:gd name="T7" fmla="*/ 0 h 11"/>
              <a:gd name="T8" fmla="*/ 2147483647 w 23"/>
              <a:gd name="T9" fmla="*/ 0 h 11"/>
              <a:gd name="T10" fmla="*/ 2147483647 w 23"/>
              <a:gd name="T11" fmla="*/ 0 h 11"/>
              <a:gd name="T12" fmla="*/ 2147483647 w 23"/>
              <a:gd name="T13" fmla="*/ 0 h 11"/>
              <a:gd name="T14" fmla="*/ 2147483647 w 23"/>
              <a:gd name="T15" fmla="*/ 2147483647 h 11"/>
              <a:gd name="T16" fmla="*/ 2147483647 w 23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1"/>
              <a:gd name="T29" fmla="*/ 23 w 23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1">
                <a:moveTo>
                  <a:pt x="17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17" y="0"/>
                </a:lnTo>
                <a:lnTo>
                  <a:pt x="23" y="0"/>
                </a:lnTo>
                <a:lnTo>
                  <a:pt x="23" y="11"/>
                </a:lnTo>
                <a:lnTo>
                  <a:pt x="1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3" name="Freeform 98"/>
          <p:cNvSpPr>
            <a:spLocks/>
          </p:cNvSpPr>
          <p:nvPr/>
        </p:nvSpPr>
        <p:spPr bwMode="auto">
          <a:xfrm>
            <a:off x="700088" y="3370263"/>
            <a:ext cx="6350" cy="3175"/>
          </a:xfrm>
          <a:custGeom>
            <a:avLst/>
            <a:gdLst>
              <a:gd name="T0" fmla="*/ 2147483647 w 23"/>
              <a:gd name="T1" fmla="*/ 2147483647 h 11"/>
              <a:gd name="T2" fmla="*/ 2147483647 w 23"/>
              <a:gd name="T3" fmla="*/ 2147483647 h 11"/>
              <a:gd name="T4" fmla="*/ 0 w 23"/>
              <a:gd name="T5" fmla="*/ 2147483647 h 11"/>
              <a:gd name="T6" fmla="*/ 0 w 23"/>
              <a:gd name="T7" fmla="*/ 0 h 11"/>
              <a:gd name="T8" fmla="*/ 2147483647 w 23"/>
              <a:gd name="T9" fmla="*/ 0 h 11"/>
              <a:gd name="T10" fmla="*/ 2147483647 w 23"/>
              <a:gd name="T11" fmla="*/ 0 h 11"/>
              <a:gd name="T12" fmla="*/ 2147483647 w 23"/>
              <a:gd name="T13" fmla="*/ 0 h 11"/>
              <a:gd name="T14" fmla="*/ 2147483647 w 23"/>
              <a:gd name="T15" fmla="*/ 2147483647 h 11"/>
              <a:gd name="T16" fmla="*/ 2147483647 w 23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1"/>
              <a:gd name="T29" fmla="*/ 23 w 23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1">
                <a:moveTo>
                  <a:pt x="17" y="11"/>
                </a:moveTo>
                <a:lnTo>
                  <a:pt x="5" y="11"/>
                </a:lnTo>
                <a:lnTo>
                  <a:pt x="0" y="11"/>
                </a:lnTo>
                <a:lnTo>
                  <a:pt x="0" y="0"/>
                </a:lnTo>
                <a:lnTo>
                  <a:pt x="5" y="0"/>
                </a:lnTo>
                <a:lnTo>
                  <a:pt x="17" y="0"/>
                </a:lnTo>
                <a:lnTo>
                  <a:pt x="23" y="0"/>
                </a:lnTo>
                <a:lnTo>
                  <a:pt x="23" y="11"/>
                </a:lnTo>
                <a:lnTo>
                  <a:pt x="1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4" name="Freeform 99"/>
          <p:cNvSpPr>
            <a:spLocks/>
          </p:cNvSpPr>
          <p:nvPr/>
        </p:nvSpPr>
        <p:spPr bwMode="auto">
          <a:xfrm>
            <a:off x="1665288" y="3276600"/>
            <a:ext cx="4762" cy="15875"/>
          </a:xfrm>
          <a:custGeom>
            <a:avLst/>
            <a:gdLst>
              <a:gd name="T0" fmla="*/ 2147483647 w 11"/>
              <a:gd name="T1" fmla="*/ 2147483647 h 39"/>
              <a:gd name="T2" fmla="*/ 2147483647 w 11"/>
              <a:gd name="T3" fmla="*/ 2147483647 h 39"/>
              <a:gd name="T4" fmla="*/ 2147483647 w 11"/>
              <a:gd name="T5" fmla="*/ 2147483647 h 39"/>
              <a:gd name="T6" fmla="*/ 0 w 11"/>
              <a:gd name="T7" fmla="*/ 2147483647 h 39"/>
              <a:gd name="T8" fmla="*/ 0 w 11"/>
              <a:gd name="T9" fmla="*/ 2147483647 h 39"/>
              <a:gd name="T10" fmla="*/ 0 w 11"/>
              <a:gd name="T11" fmla="*/ 2147483647 h 39"/>
              <a:gd name="T12" fmla="*/ 0 w 11"/>
              <a:gd name="T13" fmla="*/ 0 h 39"/>
              <a:gd name="T14" fmla="*/ 2147483647 w 11"/>
              <a:gd name="T15" fmla="*/ 0 h 39"/>
              <a:gd name="T16" fmla="*/ 2147483647 w 11"/>
              <a:gd name="T17" fmla="*/ 2147483647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9"/>
              <a:gd name="T29" fmla="*/ 11 w 11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9">
                <a:moveTo>
                  <a:pt x="11" y="5"/>
                </a:moveTo>
                <a:lnTo>
                  <a:pt x="11" y="34"/>
                </a:lnTo>
                <a:lnTo>
                  <a:pt x="11" y="39"/>
                </a:lnTo>
                <a:lnTo>
                  <a:pt x="0" y="39"/>
                </a:lnTo>
                <a:lnTo>
                  <a:pt x="0" y="34"/>
                </a:ln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5" name="Freeform 100"/>
          <p:cNvSpPr>
            <a:spLocks/>
          </p:cNvSpPr>
          <p:nvPr/>
        </p:nvSpPr>
        <p:spPr bwMode="auto">
          <a:xfrm>
            <a:off x="1009650" y="738188"/>
            <a:ext cx="4763" cy="31750"/>
          </a:xfrm>
          <a:custGeom>
            <a:avLst/>
            <a:gdLst>
              <a:gd name="T0" fmla="*/ 0 w 11"/>
              <a:gd name="T1" fmla="*/ 2147483647 h 82"/>
              <a:gd name="T2" fmla="*/ 0 w 11"/>
              <a:gd name="T3" fmla="*/ 2147483647 h 82"/>
              <a:gd name="T4" fmla="*/ 0 w 11"/>
              <a:gd name="T5" fmla="*/ 0 h 82"/>
              <a:gd name="T6" fmla="*/ 2147483647 w 11"/>
              <a:gd name="T7" fmla="*/ 0 h 82"/>
              <a:gd name="T8" fmla="*/ 2147483647 w 11"/>
              <a:gd name="T9" fmla="*/ 2147483647 h 82"/>
              <a:gd name="T10" fmla="*/ 2147483647 w 11"/>
              <a:gd name="T11" fmla="*/ 2147483647 h 82"/>
              <a:gd name="T12" fmla="*/ 2147483647 w 11"/>
              <a:gd name="T13" fmla="*/ 2147483647 h 82"/>
              <a:gd name="T14" fmla="*/ 0 w 11"/>
              <a:gd name="T15" fmla="*/ 2147483647 h 82"/>
              <a:gd name="T16" fmla="*/ 0 w 11"/>
              <a:gd name="T17" fmla="*/ 2147483647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82"/>
              <a:gd name="T29" fmla="*/ 11 w 11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82">
                <a:moveTo>
                  <a:pt x="0" y="77"/>
                </a:moveTo>
                <a:lnTo>
                  <a:pt x="0" y="5"/>
                </a:lnTo>
                <a:lnTo>
                  <a:pt x="0" y="0"/>
                </a:lnTo>
                <a:lnTo>
                  <a:pt x="11" y="0"/>
                </a:lnTo>
                <a:lnTo>
                  <a:pt x="11" y="5"/>
                </a:lnTo>
                <a:lnTo>
                  <a:pt x="11" y="77"/>
                </a:lnTo>
                <a:lnTo>
                  <a:pt x="11" y="82"/>
                </a:lnTo>
                <a:lnTo>
                  <a:pt x="0" y="82"/>
                </a:lnTo>
                <a:lnTo>
                  <a:pt x="0" y="7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6" name="Freeform 101"/>
          <p:cNvSpPr>
            <a:spLocks/>
          </p:cNvSpPr>
          <p:nvPr/>
        </p:nvSpPr>
        <p:spPr bwMode="auto">
          <a:xfrm>
            <a:off x="819150" y="3073400"/>
            <a:ext cx="3175" cy="11113"/>
          </a:xfrm>
          <a:custGeom>
            <a:avLst/>
            <a:gdLst>
              <a:gd name="T0" fmla="*/ 0 w 11"/>
              <a:gd name="T1" fmla="*/ 2147483647 h 27"/>
              <a:gd name="T2" fmla="*/ 0 w 11"/>
              <a:gd name="T3" fmla="*/ 2147483647 h 27"/>
              <a:gd name="T4" fmla="*/ 0 w 11"/>
              <a:gd name="T5" fmla="*/ 0 h 27"/>
              <a:gd name="T6" fmla="*/ 2147483647 w 11"/>
              <a:gd name="T7" fmla="*/ 0 h 27"/>
              <a:gd name="T8" fmla="*/ 2147483647 w 11"/>
              <a:gd name="T9" fmla="*/ 2147483647 h 27"/>
              <a:gd name="T10" fmla="*/ 2147483647 w 11"/>
              <a:gd name="T11" fmla="*/ 2147483647 h 27"/>
              <a:gd name="T12" fmla="*/ 2147483647 w 11"/>
              <a:gd name="T13" fmla="*/ 2147483647 h 27"/>
              <a:gd name="T14" fmla="*/ 0 w 11"/>
              <a:gd name="T15" fmla="*/ 2147483647 h 27"/>
              <a:gd name="T16" fmla="*/ 0 w 11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7"/>
              <a:gd name="T29" fmla="*/ 11 w 11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7">
                <a:moveTo>
                  <a:pt x="0" y="22"/>
                </a:moveTo>
                <a:lnTo>
                  <a:pt x="0" y="6"/>
                </a:lnTo>
                <a:lnTo>
                  <a:pt x="0" y="0"/>
                </a:lnTo>
                <a:lnTo>
                  <a:pt x="11" y="0"/>
                </a:lnTo>
                <a:lnTo>
                  <a:pt x="11" y="6"/>
                </a:lnTo>
                <a:lnTo>
                  <a:pt x="11" y="22"/>
                </a:lnTo>
                <a:lnTo>
                  <a:pt x="11" y="27"/>
                </a:lnTo>
                <a:lnTo>
                  <a:pt x="0" y="27"/>
                </a:lnTo>
                <a:lnTo>
                  <a:pt x="0" y="2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7" name="Freeform 102"/>
          <p:cNvSpPr>
            <a:spLocks/>
          </p:cNvSpPr>
          <p:nvPr/>
        </p:nvSpPr>
        <p:spPr bwMode="auto">
          <a:xfrm>
            <a:off x="1825625" y="3368675"/>
            <a:ext cx="4763" cy="12700"/>
          </a:xfrm>
          <a:custGeom>
            <a:avLst/>
            <a:gdLst>
              <a:gd name="T0" fmla="*/ 2147483647 w 10"/>
              <a:gd name="T1" fmla="*/ 2147483647 h 32"/>
              <a:gd name="T2" fmla="*/ 2147483647 w 10"/>
              <a:gd name="T3" fmla="*/ 2147483647 h 32"/>
              <a:gd name="T4" fmla="*/ 2147483647 w 10"/>
              <a:gd name="T5" fmla="*/ 2147483647 h 32"/>
              <a:gd name="T6" fmla="*/ 0 w 10"/>
              <a:gd name="T7" fmla="*/ 2147483647 h 32"/>
              <a:gd name="T8" fmla="*/ 0 w 10"/>
              <a:gd name="T9" fmla="*/ 2147483647 h 32"/>
              <a:gd name="T10" fmla="*/ 0 w 10"/>
              <a:gd name="T11" fmla="*/ 2147483647 h 32"/>
              <a:gd name="T12" fmla="*/ 0 w 10"/>
              <a:gd name="T13" fmla="*/ 0 h 32"/>
              <a:gd name="T14" fmla="*/ 2147483647 w 10"/>
              <a:gd name="T15" fmla="*/ 0 h 32"/>
              <a:gd name="T16" fmla="*/ 2147483647 w 10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32"/>
              <a:gd name="T29" fmla="*/ 10 w 10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32">
                <a:moveTo>
                  <a:pt x="10" y="4"/>
                </a:moveTo>
                <a:lnTo>
                  <a:pt x="10" y="27"/>
                </a:lnTo>
                <a:lnTo>
                  <a:pt x="10" y="32"/>
                </a:lnTo>
                <a:lnTo>
                  <a:pt x="0" y="32"/>
                </a:lnTo>
                <a:lnTo>
                  <a:pt x="0" y="27"/>
                </a:lnTo>
                <a:lnTo>
                  <a:pt x="0" y="4"/>
                </a:lnTo>
                <a:lnTo>
                  <a:pt x="0" y="0"/>
                </a:lnTo>
                <a:lnTo>
                  <a:pt x="10" y="0"/>
                </a:lnTo>
                <a:lnTo>
                  <a:pt x="10" y="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28" name="Freeform 103"/>
          <p:cNvSpPr>
            <a:spLocks/>
          </p:cNvSpPr>
          <p:nvPr/>
        </p:nvSpPr>
        <p:spPr bwMode="auto">
          <a:xfrm>
            <a:off x="276225" y="3425825"/>
            <a:ext cx="17463" cy="4763"/>
          </a:xfrm>
          <a:custGeom>
            <a:avLst/>
            <a:gdLst>
              <a:gd name="T0" fmla="*/ 2147483647 w 45"/>
              <a:gd name="T1" fmla="*/ 0 h 11"/>
              <a:gd name="T2" fmla="*/ 2147483647 w 45"/>
              <a:gd name="T3" fmla="*/ 0 h 11"/>
              <a:gd name="T4" fmla="*/ 2147483647 w 45"/>
              <a:gd name="T5" fmla="*/ 0 h 11"/>
              <a:gd name="T6" fmla="*/ 2147483647 w 45"/>
              <a:gd name="T7" fmla="*/ 2147483647 h 11"/>
              <a:gd name="T8" fmla="*/ 2147483647 w 45"/>
              <a:gd name="T9" fmla="*/ 2147483647 h 11"/>
              <a:gd name="T10" fmla="*/ 2147483647 w 45"/>
              <a:gd name="T11" fmla="*/ 2147483647 h 11"/>
              <a:gd name="T12" fmla="*/ 0 w 45"/>
              <a:gd name="T13" fmla="*/ 2147483647 h 11"/>
              <a:gd name="T14" fmla="*/ 0 w 45"/>
              <a:gd name="T15" fmla="*/ 0 h 11"/>
              <a:gd name="T16" fmla="*/ 2147483647 w 45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11"/>
              <a:gd name="T29" fmla="*/ 45 w 45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11">
                <a:moveTo>
                  <a:pt x="6" y="0"/>
                </a:moveTo>
                <a:lnTo>
                  <a:pt x="40" y="0"/>
                </a:lnTo>
                <a:lnTo>
                  <a:pt x="45" y="0"/>
                </a:lnTo>
                <a:lnTo>
                  <a:pt x="45" y="11"/>
                </a:lnTo>
                <a:lnTo>
                  <a:pt x="40" y="11"/>
                </a:ln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6729" name="Group 104"/>
          <p:cNvGrpSpPr>
            <a:grpSpLocks/>
          </p:cNvGrpSpPr>
          <p:nvPr/>
        </p:nvGrpSpPr>
        <p:grpSpPr bwMode="auto">
          <a:xfrm>
            <a:off x="6199188" y="1535113"/>
            <a:ext cx="2855912" cy="1127125"/>
            <a:chOff x="3856" y="1701"/>
            <a:chExt cx="1842" cy="708"/>
          </a:xfrm>
        </p:grpSpPr>
        <p:sp>
          <p:nvSpPr>
            <p:cNvPr id="75346" name="Line 105"/>
            <p:cNvSpPr>
              <a:spLocks noChangeShapeType="1"/>
            </p:cNvSpPr>
            <p:nvPr/>
          </p:nvSpPr>
          <p:spPr bwMode="auto">
            <a:xfrm>
              <a:off x="4309" y="1814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75347" name="Line 106"/>
            <p:cNvSpPr>
              <a:spLocks noChangeShapeType="1"/>
            </p:cNvSpPr>
            <p:nvPr/>
          </p:nvSpPr>
          <p:spPr bwMode="auto">
            <a:xfrm>
              <a:off x="5216" y="1814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75348" name="Line 107"/>
            <p:cNvSpPr>
              <a:spLocks noChangeShapeType="1"/>
            </p:cNvSpPr>
            <p:nvPr/>
          </p:nvSpPr>
          <p:spPr bwMode="auto">
            <a:xfrm>
              <a:off x="4309" y="2268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75349" name="Line 108"/>
            <p:cNvSpPr>
              <a:spLocks noChangeShapeType="1"/>
            </p:cNvSpPr>
            <p:nvPr/>
          </p:nvSpPr>
          <p:spPr bwMode="auto">
            <a:xfrm>
              <a:off x="5245" y="2268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75350" name="Text Box 109"/>
            <p:cNvSpPr txBox="1">
              <a:spLocks noChangeArrowheads="1"/>
            </p:cNvSpPr>
            <p:nvPr/>
          </p:nvSpPr>
          <p:spPr bwMode="auto">
            <a:xfrm>
              <a:off x="3870" y="1706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000" b="1">
                  <a:solidFill>
                    <a:srgbClr val="990000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75351" name="Text Box 110"/>
            <p:cNvSpPr txBox="1">
              <a:spLocks noChangeArrowheads="1"/>
            </p:cNvSpPr>
            <p:nvPr/>
          </p:nvSpPr>
          <p:spPr bwMode="auto">
            <a:xfrm>
              <a:off x="3856" y="215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000" b="1">
                  <a:solidFill>
                    <a:srgbClr val="99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75352" name="Oval 111"/>
            <p:cNvSpPr>
              <a:spLocks noChangeArrowheads="1"/>
            </p:cNvSpPr>
            <p:nvPr/>
          </p:nvSpPr>
          <p:spPr bwMode="auto">
            <a:xfrm>
              <a:off x="3856" y="2154"/>
              <a:ext cx="255" cy="255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53" name="Oval 112"/>
            <p:cNvSpPr>
              <a:spLocks noChangeArrowheads="1"/>
            </p:cNvSpPr>
            <p:nvPr/>
          </p:nvSpPr>
          <p:spPr bwMode="auto">
            <a:xfrm>
              <a:off x="3856" y="1701"/>
              <a:ext cx="255" cy="255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6730" name="Rectangle 113"/>
          <p:cNvSpPr>
            <a:spLocks noChangeArrowheads="1"/>
          </p:cNvSpPr>
          <p:nvPr/>
        </p:nvSpPr>
        <p:spPr bwMode="auto">
          <a:xfrm>
            <a:off x="5691188" y="2878138"/>
            <a:ext cx="36052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reversed every 8 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hours</a:t>
            </a:r>
          </a:p>
        </p:txBody>
      </p:sp>
      <p:grpSp>
        <p:nvGrpSpPr>
          <p:cNvPr id="26731" name="Group 114"/>
          <p:cNvGrpSpPr>
            <a:grpSpLocks/>
          </p:cNvGrpSpPr>
          <p:nvPr/>
        </p:nvGrpSpPr>
        <p:grpSpPr bwMode="auto">
          <a:xfrm>
            <a:off x="377825" y="835025"/>
            <a:ext cx="4803775" cy="3508375"/>
            <a:chOff x="117" y="28"/>
            <a:chExt cx="3408" cy="2866"/>
          </a:xfrm>
        </p:grpSpPr>
        <p:sp>
          <p:nvSpPr>
            <p:cNvPr id="26751" name="Rectangle 115"/>
            <p:cNvSpPr>
              <a:spLocks noChangeArrowheads="1"/>
            </p:cNvSpPr>
            <p:nvPr/>
          </p:nvSpPr>
          <p:spPr bwMode="auto">
            <a:xfrm>
              <a:off x="739" y="1840"/>
              <a:ext cx="7" cy="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2" name="Rectangle 116"/>
            <p:cNvSpPr>
              <a:spLocks noChangeArrowheads="1"/>
            </p:cNvSpPr>
            <p:nvPr/>
          </p:nvSpPr>
          <p:spPr bwMode="auto">
            <a:xfrm>
              <a:off x="529" y="2241"/>
              <a:ext cx="4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3" name="Freeform 117"/>
            <p:cNvSpPr>
              <a:spLocks/>
            </p:cNvSpPr>
            <p:nvPr/>
          </p:nvSpPr>
          <p:spPr bwMode="auto">
            <a:xfrm>
              <a:off x="553" y="2433"/>
              <a:ext cx="7" cy="3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0 h 10"/>
                <a:gd name="T4" fmla="*/ 0 w 25"/>
                <a:gd name="T5" fmla="*/ 0 h 10"/>
                <a:gd name="T6" fmla="*/ 0 w 25"/>
                <a:gd name="T7" fmla="*/ 0 h 10"/>
                <a:gd name="T8" fmla="*/ 0 w 25"/>
                <a:gd name="T9" fmla="*/ 0 h 10"/>
                <a:gd name="T10" fmla="*/ 0 w 25"/>
                <a:gd name="T11" fmla="*/ 0 h 10"/>
                <a:gd name="T12" fmla="*/ 0 w 25"/>
                <a:gd name="T13" fmla="*/ 0 h 10"/>
                <a:gd name="T14" fmla="*/ 0 w 25"/>
                <a:gd name="T15" fmla="*/ 0 h 10"/>
                <a:gd name="T16" fmla="*/ 0 w 2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0"/>
                <a:gd name="T29" fmla="*/ 25 w 2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0">
                  <a:moveTo>
                    <a:pt x="20" y="1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4" name="Freeform 118"/>
            <p:cNvSpPr>
              <a:spLocks/>
            </p:cNvSpPr>
            <p:nvPr/>
          </p:nvSpPr>
          <p:spPr bwMode="auto">
            <a:xfrm>
              <a:off x="1166" y="2429"/>
              <a:ext cx="3" cy="10"/>
            </a:xfrm>
            <a:custGeom>
              <a:avLst/>
              <a:gdLst>
                <a:gd name="T0" fmla="*/ 0 w 11"/>
                <a:gd name="T1" fmla="*/ 0 h 38"/>
                <a:gd name="T2" fmla="*/ 0 w 11"/>
                <a:gd name="T3" fmla="*/ 0 h 38"/>
                <a:gd name="T4" fmla="*/ 0 w 11"/>
                <a:gd name="T5" fmla="*/ 0 h 38"/>
                <a:gd name="T6" fmla="*/ 0 w 11"/>
                <a:gd name="T7" fmla="*/ 0 h 38"/>
                <a:gd name="T8" fmla="*/ 0 w 11"/>
                <a:gd name="T9" fmla="*/ 0 h 38"/>
                <a:gd name="T10" fmla="*/ 0 w 11"/>
                <a:gd name="T11" fmla="*/ 0 h 38"/>
                <a:gd name="T12" fmla="*/ 0 w 11"/>
                <a:gd name="T13" fmla="*/ 0 h 38"/>
                <a:gd name="T14" fmla="*/ 0 w 11"/>
                <a:gd name="T15" fmla="*/ 0 h 38"/>
                <a:gd name="T16" fmla="*/ 0 w 11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8"/>
                <a:gd name="T29" fmla="*/ 11 w 11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8">
                  <a:moveTo>
                    <a:pt x="11" y="5"/>
                  </a:moveTo>
                  <a:lnTo>
                    <a:pt x="11" y="33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5" name="Freeform 119"/>
            <p:cNvSpPr>
              <a:spLocks/>
            </p:cNvSpPr>
            <p:nvPr/>
          </p:nvSpPr>
          <p:spPr bwMode="auto">
            <a:xfrm>
              <a:off x="1179" y="2405"/>
              <a:ext cx="3" cy="59"/>
            </a:xfrm>
            <a:custGeom>
              <a:avLst/>
              <a:gdLst>
                <a:gd name="T0" fmla="*/ 0 w 11"/>
                <a:gd name="T1" fmla="*/ 0 h 235"/>
                <a:gd name="T2" fmla="*/ 0 w 11"/>
                <a:gd name="T3" fmla="*/ 0 h 235"/>
                <a:gd name="T4" fmla="*/ 0 w 11"/>
                <a:gd name="T5" fmla="*/ 0 h 235"/>
                <a:gd name="T6" fmla="*/ 0 w 11"/>
                <a:gd name="T7" fmla="*/ 0 h 235"/>
                <a:gd name="T8" fmla="*/ 0 w 11"/>
                <a:gd name="T9" fmla="*/ 0 h 235"/>
                <a:gd name="T10" fmla="*/ 0 w 11"/>
                <a:gd name="T11" fmla="*/ 0 h 235"/>
                <a:gd name="T12" fmla="*/ 0 w 11"/>
                <a:gd name="T13" fmla="*/ 0 h 235"/>
                <a:gd name="T14" fmla="*/ 0 w 11"/>
                <a:gd name="T15" fmla="*/ 0 h 235"/>
                <a:gd name="T16" fmla="*/ 0 w 11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35"/>
                <a:gd name="T29" fmla="*/ 11 w 11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35">
                  <a:moveTo>
                    <a:pt x="11" y="5"/>
                  </a:moveTo>
                  <a:lnTo>
                    <a:pt x="11" y="230"/>
                  </a:lnTo>
                  <a:lnTo>
                    <a:pt x="11" y="235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6" name="Freeform 120"/>
            <p:cNvSpPr>
              <a:spLocks/>
            </p:cNvSpPr>
            <p:nvPr/>
          </p:nvSpPr>
          <p:spPr bwMode="auto">
            <a:xfrm>
              <a:off x="517" y="1762"/>
              <a:ext cx="83" cy="1"/>
            </a:xfrm>
            <a:custGeom>
              <a:avLst/>
              <a:gdLst>
                <a:gd name="T0" fmla="*/ 0 w 333"/>
                <a:gd name="T1" fmla="*/ 0 h 1"/>
                <a:gd name="T2" fmla="*/ 0 w 333"/>
                <a:gd name="T3" fmla="*/ 0 h 1"/>
                <a:gd name="T4" fmla="*/ 0 w 333"/>
                <a:gd name="T5" fmla="*/ 0 h 1"/>
                <a:gd name="T6" fmla="*/ 0 w 33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3"/>
                <a:gd name="T13" fmla="*/ 0 h 1"/>
                <a:gd name="T14" fmla="*/ 333 w 33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3" h="1">
                  <a:moveTo>
                    <a:pt x="0" y="0"/>
                  </a:moveTo>
                  <a:lnTo>
                    <a:pt x="303" y="0"/>
                  </a:lnTo>
                  <a:lnTo>
                    <a:pt x="3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7" name="Rectangle 121"/>
            <p:cNvSpPr>
              <a:spLocks noChangeArrowheads="1"/>
            </p:cNvSpPr>
            <p:nvPr/>
          </p:nvSpPr>
          <p:spPr bwMode="auto">
            <a:xfrm>
              <a:off x="461" y="2193"/>
              <a:ext cx="6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8" name="Rectangle 122"/>
            <p:cNvSpPr>
              <a:spLocks noChangeArrowheads="1"/>
            </p:cNvSpPr>
            <p:nvPr/>
          </p:nvSpPr>
          <p:spPr bwMode="auto">
            <a:xfrm>
              <a:off x="476" y="1008"/>
              <a:ext cx="1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9" name="Rectangle 123"/>
            <p:cNvSpPr>
              <a:spLocks noChangeArrowheads="1"/>
            </p:cNvSpPr>
            <p:nvPr/>
          </p:nvSpPr>
          <p:spPr bwMode="auto">
            <a:xfrm>
              <a:off x="446" y="1310"/>
              <a:ext cx="1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0" name="Rectangle 124"/>
            <p:cNvSpPr>
              <a:spLocks noChangeArrowheads="1"/>
            </p:cNvSpPr>
            <p:nvPr/>
          </p:nvSpPr>
          <p:spPr bwMode="auto">
            <a:xfrm>
              <a:off x="297" y="1052"/>
              <a:ext cx="1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1" name="Rectangle 125"/>
            <p:cNvSpPr>
              <a:spLocks noChangeArrowheads="1"/>
            </p:cNvSpPr>
            <p:nvPr/>
          </p:nvSpPr>
          <p:spPr bwMode="auto">
            <a:xfrm>
              <a:off x="302" y="1095"/>
              <a:ext cx="1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2" name="Rectangle 126"/>
            <p:cNvSpPr>
              <a:spLocks noChangeArrowheads="1"/>
            </p:cNvSpPr>
            <p:nvPr/>
          </p:nvSpPr>
          <p:spPr bwMode="auto">
            <a:xfrm>
              <a:off x="173" y="2612"/>
              <a:ext cx="1" cy="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3" name="Rectangle 127"/>
            <p:cNvSpPr>
              <a:spLocks noChangeArrowheads="1"/>
            </p:cNvSpPr>
            <p:nvPr/>
          </p:nvSpPr>
          <p:spPr bwMode="auto">
            <a:xfrm>
              <a:off x="461" y="2425"/>
              <a:ext cx="3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4" name="Rectangle 128"/>
            <p:cNvSpPr>
              <a:spLocks noChangeArrowheads="1"/>
            </p:cNvSpPr>
            <p:nvPr/>
          </p:nvSpPr>
          <p:spPr bwMode="auto">
            <a:xfrm>
              <a:off x="461" y="2332"/>
              <a:ext cx="3" cy="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5" name="Freeform 129"/>
            <p:cNvSpPr>
              <a:spLocks/>
            </p:cNvSpPr>
            <p:nvPr/>
          </p:nvSpPr>
          <p:spPr bwMode="auto">
            <a:xfrm>
              <a:off x="1092" y="2373"/>
              <a:ext cx="2" cy="8"/>
            </a:xfrm>
            <a:custGeom>
              <a:avLst/>
              <a:gdLst>
                <a:gd name="T0" fmla="*/ 0 w 11"/>
                <a:gd name="T1" fmla="*/ 0 h 31"/>
                <a:gd name="T2" fmla="*/ 0 w 11"/>
                <a:gd name="T3" fmla="*/ 0 h 31"/>
                <a:gd name="T4" fmla="*/ 0 w 11"/>
                <a:gd name="T5" fmla="*/ 0 h 31"/>
                <a:gd name="T6" fmla="*/ 0 w 11"/>
                <a:gd name="T7" fmla="*/ 0 h 31"/>
                <a:gd name="T8" fmla="*/ 0 w 11"/>
                <a:gd name="T9" fmla="*/ 0 h 31"/>
                <a:gd name="T10" fmla="*/ 0 w 11"/>
                <a:gd name="T11" fmla="*/ 0 h 31"/>
                <a:gd name="T12" fmla="*/ 0 w 11"/>
                <a:gd name="T13" fmla="*/ 0 h 31"/>
                <a:gd name="T14" fmla="*/ 0 w 11"/>
                <a:gd name="T15" fmla="*/ 0 h 31"/>
                <a:gd name="T16" fmla="*/ 0 w 11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1"/>
                <a:gd name="T29" fmla="*/ 11 w 1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1">
                  <a:moveTo>
                    <a:pt x="11" y="5"/>
                  </a:moveTo>
                  <a:lnTo>
                    <a:pt x="11" y="26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6" name="Freeform 130"/>
            <p:cNvSpPr>
              <a:spLocks/>
            </p:cNvSpPr>
            <p:nvPr/>
          </p:nvSpPr>
          <p:spPr bwMode="auto">
            <a:xfrm>
              <a:off x="655" y="877"/>
              <a:ext cx="22" cy="3"/>
            </a:xfrm>
            <a:custGeom>
              <a:avLst/>
              <a:gdLst>
                <a:gd name="T0" fmla="*/ 0 w 87"/>
                <a:gd name="T1" fmla="*/ 0 h 11"/>
                <a:gd name="T2" fmla="*/ 0 w 87"/>
                <a:gd name="T3" fmla="*/ 0 h 11"/>
                <a:gd name="T4" fmla="*/ 0 w 87"/>
                <a:gd name="T5" fmla="*/ 0 h 11"/>
                <a:gd name="T6" fmla="*/ 0 w 87"/>
                <a:gd name="T7" fmla="*/ 0 h 11"/>
                <a:gd name="T8" fmla="*/ 0 w 87"/>
                <a:gd name="T9" fmla="*/ 0 h 11"/>
                <a:gd name="T10" fmla="*/ 0 w 87"/>
                <a:gd name="T11" fmla="*/ 0 h 11"/>
                <a:gd name="T12" fmla="*/ 0 w 87"/>
                <a:gd name="T13" fmla="*/ 0 h 11"/>
                <a:gd name="T14" fmla="*/ 0 w 87"/>
                <a:gd name="T15" fmla="*/ 0 h 11"/>
                <a:gd name="T16" fmla="*/ 0 w 8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1"/>
                <a:gd name="T29" fmla="*/ 87 w 8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1">
                  <a:moveTo>
                    <a:pt x="82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7" y="11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7" name="Rectangle 131"/>
            <p:cNvSpPr>
              <a:spLocks noChangeArrowheads="1"/>
            </p:cNvSpPr>
            <p:nvPr/>
          </p:nvSpPr>
          <p:spPr bwMode="auto">
            <a:xfrm>
              <a:off x="156" y="1369"/>
              <a:ext cx="3" cy="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8" name="Rectangle 132"/>
            <p:cNvSpPr>
              <a:spLocks noChangeArrowheads="1"/>
            </p:cNvSpPr>
            <p:nvPr/>
          </p:nvSpPr>
          <p:spPr bwMode="auto">
            <a:xfrm>
              <a:off x="663" y="841"/>
              <a:ext cx="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69" name="Rectangle 133"/>
            <p:cNvSpPr>
              <a:spLocks noChangeArrowheads="1"/>
            </p:cNvSpPr>
            <p:nvPr/>
          </p:nvSpPr>
          <p:spPr bwMode="auto">
            <a:xfrm>
              <a:off x="663" y="841"/>
              <a:ext cx="7" cy="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0" name="Rectangle 134"/>
            <p:cNvSpPr>
              <a:spLocks noChangeArrowheads="1"/>
            </p:cNvSpPr>
            <p:nvPr/>
          </p:nvSpPr>
          <p:spPr bwMode="auto">
            <a:xfrm>
              <a:off x="689" y="1609"/>
              <a:ext cx="2" cy="183"/>
            </a:xfrm>
            <a:prstGeom prst="rect">
              <a:avLst/>
            </a:prstGeom>
            <a:solidFill>
              <a:srgbClr val="5957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1" name="Freeform 135"/>
            <p:cNvSpPr>
              <a:spLocks/>
            </p:cNvSpPr>
            <p:nvPr/>
          </p:nvSpPr>
          <p:spPr bwMode="auto">
            <a:xfrm>
              <a:off x="531" y="2244"/>
              <a:ext cx="3" cy="7"/>
            </a:xfrm>
            <a:custGeom>
              <a:avLst/>
              <a:gdLst>
                <a:gd name="T0" fmla="*/ 0 w 11"/>
                <a:gd name="T1" fmla="*/ 0 h 27"/>
                <a:gd name="T2" fmla="*/ 0 w 11"/>
                <a:gd name="T3" fmla="*/ 0 h 27"/>
                <a:gd name="T4" fmla="*/ 0 w 11"/>
                <a:gd name="T5" fmla="*/ 0 h 27"/>
                <a:gd name="T6" fmla="*/ 0 w 11"/>
                <a:gd name="T7" fmla="*/ 0 h 27"/>
                <a:gd name="T8" fmla="*/ 0 w 11"/>
                <a:gd name="T9" fmla="*/ 0 h 27"/>
                <a:gd name="T10" fmla="*/ 0 w 11"/>
                <a:gd name="T11" fmla="*/ 0 h 27"/>
                <a:gd name="T12" fmla="*/ 0 w 11"/>
                <a:gd name="T13" fmla="*/ 0 h 27"/>
                <a:gd name="T14" fmla="*/ 0 w 11"/>
                <a:gd name="T15" fmla="*/ 0 h 27"/>
                <a:gd name="T16" fmla="*/ 0 w 11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7"/>
                <a:gd name="T29" fmla="*/ 11 w 11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7">
                  <a:moveTo>
                    <a:pt x="0" y="2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22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2" name="Rectangle 136"/>
            <p:cNvSpPr>
              <a:spLocks noChangeArrowheads="1"/>
            </p:cNvSpPr>
            <p:nvPr/>
          </p:nvSpPr>
          <p:spPr bwMode="auto">
            <a:xfrm>
              <a:off x="1956" y="2336"/>
              <a:ext cx="1" cy="1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3" name="Freeform 137"/>
            <p:cNvSpPr>
              <a:spLocks/>
            </p:cNvSpPr>
            <p:nvPr/>
          </p:nvSpPr>
          <p:spPr bwMode="auto">
            <a:xfrm>
              <a:off x="3009" y="1387"/>
              <a:ext cx="2" cy="17"/>
            </a:xfrm>
            <a:custGeom>
              <a:avLst/>
              <a:gdLst>
                <a:gd name="T0" fmla="*/ 0 w 11"/>
                <a:gd name="T1" fmla="*/ 0 h 69"/>
                <a:gd name="T2" fmla="*/ 0 w 11"/>
                <a:gd name="T3" fmla="*/ 0 h 69"/>
                <a:gd name="T4" fmla="*/ 0 w 11"/>
                <a:gd name="T5" fmla="*/ 0 h 69"/>
                <a:gd name="T6" fmla="*/ 0 w 11"/>
                <a:gd name="T7" fmla="*/ 0 h 69"/>
                <a:gd name="T8" fmla="*/ 0 w 11"/>
                <a:gd name="T9" fmla="*/ 0 h 69"/>
                <a:gd name="T10" fmla="*/ 0 w 11"/>
                <a:gd name="T11" fmla="*/ 0 h 69"/>
                <a:gd name="T12" fmla="*/ 0 w 11"/>
                <a:gd name="T13" fmla="*/ 0 h 69"/>
                <a:gd name="T14" fmla="*/ 0 w 11"/>
                <a:gd name="T15" fmla="*/ 0 h 69"/>
                <a:gd name="T16" fmla="*/ 0 w 1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9"/>
                <a:gd name="T29" fmla="*/ 11 w 1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9">
                  <a:moveTo>
                    <a:pt x="11" y="5"/>
                  </a:moveTo>
                  <a:lnTo>
                    <a:pt x="11" y="63"/>
                  </a:lnTo>
                  <a:lnTo>
                    <a:pt x="11" y="6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4" name="Freeform 138"/>
            <p:cNvSpPr>
              <a:spLocks/>
            </p:cNvSpPr>
            <p:nvPr/>
          </p:nvSpPr>
          <p:spPr bwMode="auto">
            <a:xfrm>
              <a:off x="1170" y="2430"/>
              <a:ext cx="2" cy="8"/>
            </a:xfrm>
            <a:custGeom>
              <a:avLst/>
              <a:gdLst>
                <a:gd name="T0" fmla="*/ 0 w 11"/>
                <a:gd name="T1" fmla="*/ 0 h 29"/>
                <a:gd name="T2" fmla="*/ 0 w 11"/>
                <a:gd name="T3" fmla="*/ 0 h 29"/>
                <a:gd name="T4" fmla="*/ 0 w 11"/>
                <a:gd name="T5" fmla="*/ 0 h 29"/>
                <a:gd name="T6" fmla="*/ 0 w 11"/>
                <a:gd name="T7" fmla="*/ 0 h 29"/>
                <a:gd name="T8" fmla="*/ 0 w 11"/>
                <a:gd name="T9" fmla="*/ 0 h 29"/>
                <a:gd name="T10" fmla="*/ 0 w 11"/>
                <a:gd name="T11" fmla="*/ 0 h 29"/>
                <a:gd name="T12" fmla="*/ 0 w 11"/>
                <a:gd name="T13" fmla="*/ 0 h 29"/>
                <a:gd name="T14" fmla="*/ 0 w 11"/>
                <a:gd name="T15" fmla="*/ 0 h 29"/>
                <a:gd name="T16" fmla="*/ 0 w 11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9"/>
                <a:gd name="T29" fmla="*/ 11 w 11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9">
                  <a:moveTo>
                    <a:pt x="11" y="5"/>
                  </a:moveTo>
                  <a:lnTo>
                    <a:pt x="11" y="24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5" name="Freeform 139"/>
            <p:cNvSpPr>
              <a:spLocks/>
            </p:cNvSpPr>
            <p:nvPr/>
          </p:nvSpPr>
          <p:spPr bwMode="auto">
            <a:xfrm>
              <a:off x="180" y="443"/>
              <a:ext cx="23" cy="123"/>
            </a:xfrm>
            <a:custGeom>
              <a:avLst/>
              <a:gdLst>
                <a:gd name="T0" fmla="*/ 0 w 91"/>
                <a:gd name="T1" fmla="*/ 0 h 490"/>
                <a:gd name="T2" fmla="*/ 0 w 91"/>
                <a:gd name="T3" fmla="*/ 0 h 490"/>
                <a:gd name="T4" fmla="*/ 0 w 91"/>
                <a:gd name="T5" fmla="*/ 0 h 490"/>
                <a:gd name="T6" fmla="*/ 0 w 91"/>
                <a:gd name="T7" fmla="*/ 0 h 490"/>
                <a:gd name="T8" fmla="*/ 0 w 91"/>
                <a:gd name="T9" fmla="*/ 0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490"/>
                <a:gd name="T17" fmla="*/ 91 w 91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490">
                  <a:moveTo>
                    <a:pt x="0" y="0"/>
                  </a:moveTo>
                  <a:lnTo>
                    <a:pt x="38" y="2"/>
                  </a:lnTo>
                  <a:lnTo>
                    <a:pt x="91" y="490"/>
                  </a:lnTo>
                  <a:lnTo>
                    <a:pt x="52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6" name="Freeform 140"/>
            <p:cNvSpPr>
              <a:spLocks/>
            </p:cNvSpPr>
            <p:nvPr/>
          </p:nvSpPr>
          <p:spPr bwMode="auto">
            <a:xfrm>
              <a:off x="180" y="443"/>
              <a:ext cx="23" cy="123"/>
            </a:xfrm>
            <a:custGeom>
              <a:avLst/>
              <a:gdLst>
                <a:gd name="T0" fmla="*/ 0 w 91"/>
                <a:gd name="T1" fmla="*/ 0 h 490"/>
                <a:gd name="T2" fmla="*/ 0 w 91"/>
                <a:gd name="T3" fmla="*/ 0 h 490"/>
                <a:gd name="T4" fmla="*/ 0 w 91"/>
                <a:gd name="T5" fmla="*/ 0 h 490"/>
                <a:gd name="T6" fmla="*/ 0 w 91"/>
                <a:gd name="T7" fmla="*/ 0 h 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490"/>
                <a:gd name="T14" fmla="*/ 91 w 91"/>
                <a:gd name="T15" fmla="*/ 490 h 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490">
                  <a:moveTo>
                    <a:pt x="91" y="490"/>
                  </a:moveTo>
                  <a:lnTo>
                    <a:pt x="52" y="486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7" name="Rectangle 141"/>
            <p:cNvSpPr>
              <a:spLocks noChangeArrowheads="1"/>
            </p:cNvSpPr>
            <p:nvPr/>
          </p:nvSpPr>
          <p:spPr bwMode="auto">
            <a:xfrm>
              <a:off x="658" y="534"/>
              <a:ext cx="15" cy="5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8" name="Rectangle 142"/>
            <p:cNvSpPr>
              <a:spLocks noChangeArrowheads="1"/>
            </p:cNvSpPr>
            <p:nvPr/>
          </p:nvSpPr>
          <p:spPr bwMode="auto">
            <a:xfrm>
              <a:off x="658" y="534"/>
              <a:ext cx="15" cy="51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79" name="Freeform 143"/>
            <p:cNvSpPr>
              <a:spLocks/>
            </p:cNvSpPr>
            <p:nvPr/>
          </p:nvSpPr>
          <p:spPr bwMode="auto">
            <a:xfrm>
              <a:off x="651" y="465"/>
              <a:ext cx="29" cy="93"/>
            </a:xfrm>
            <a:custGeom>
              <a:avLst/>
              <a:gdLst>
                <a:gd name="T0" fmla="*/ 0 w 117"/>
                <a:gd name="T1" fmla="*/ 0 h 372"/>
                <a:gd name="T2" fmla="*/ 0 w 117"/>
                <a:gd name="T3" fmla="*/ 0 h 372"/>
                <a:gd name="T4" fmla="*/ 0 w 117"/>
                <a:gd name="T5" fmla="*/ 0 h 372"/>
                <a:gd name="T6" fmla="*/ 0 w 117"/>
                <a:gd name="T7" fmla="*/ 0 h 372"/>
                <a:gd name="T8" fmla="*/ 0 w 117"/>
                <a:gd name="T9" fmla="*/ 0 h 372"/>
                <a:gd name="T10" fmla="*/ 0 w 117"/>
                <a:gd name="T11" fmla="*/ 0 h 372"/>
                <a:gd name="T12" fmla="*/ 0 w 117"/>
                <a:gd name="T13" fmla="*/ 0 h 372"/>
                <a:gd name="T14" fmla="*/ 0 w 117"/>
                <a:gd name="T15" fmla="*/ 0 h 372"/>
                <a:gd name="T16" fmla="*/ 0 w 117"/>
                <a:gd name="T17" fmla="*/ 0 h 372"/>
                <a:gd name="T18" fmla="*/ 0 w 117"/>
                <a:gd name="T19" fmla="*/ 0 h 372"/>
                <a:gd name="T20" fmla="*/ 0 w 117"/>
                <a:gd name="T21" fmla="*/ 0 h 372"/>
                <a:gd name="T22" fmla="*/ 0 w 117"/>
                <a:gd name="T23" fmla="*/ 0 h 372"/>
                <a:gd name="T24" fmla="*/ 0 w 1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372"/>
                <a:gd name="T41" fmla="*/ 117 w 1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372">
                  <a:moveTo>
                    <a:pt x="92" y="355"/>
                  </a:moveTo>
                  <a:lnTo>
                    <a:pt x="117" y="360"/>
                  </a:lnTo>
                  <a:lnTo>
                    <a:pt x="117" y="372"/>
                  </a:lnTo>
                  <a:lnTo>
                    <a:pt x="0" y="372"/>
                  </a:lnTo>
                  <a:lnTo>
                    <a:pt x="0" y="360"/>
                  </a:lnTo>
                  <a:lnTo>
                    <a:pt x="24" y="355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72"/>
                  </a:lnTo>
                  <a:lnTo>
                    <a:pt x="92" y="72"/>
                  </a:lnTo>
                  <a:lnTo>
                    <a:pt x="92" y="3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0" name="Freeform 144"/>
            <p:cNvSpPr>
              <a:spLocks/>
            </p:cNvSpPr>
            <p:nvPr/>
          </p:nvSpPr>
          <p:spPr bwMode="auto">
            <a:xfrm>
              <a:off x="651" y="465"/>
              <a:ext cx="29" cy="93"/>
            </a:xfrm>
            <a:custGeom>
              <a:avLst/>
              <a:gdLst>
                <a:gd name="T0" fmla="*/ 0 w 117"/>
                <a:gd name="T1" fmla="*/ 0 h 372"/>
                <a:gd name="T2" fmla="*/ 0 w 117"/>
                <a:gd name="T3" fmla="*/ 0 h 372"/>
                <a:gd name="T4" fmla="*/ 0 w 117"/>
                <a:gd name="T5" fmla="*/ 0 h 372"/>
                <a:gd name="T6" fmla="*/ 0 w 117"/>
                <a:gd name="T7" fmla="*/ 0 h 372"/>
                <a:gd name="T8" fmla="*/ 0 w 117"/>
                <a:gd name="T9" fmla="*/ 0 h 372"/>
                <a:gd name="T10" fmla="*/ 0 w 117"/>
                <a:gd name="T11" fmla="*/ 0 h 372"/>
                <a:gd name="T12" fmla="*/ 0 w 117"/>
                <a:gd name="T13" fmla="*/ 0 h 372"/>
                <a:gd name="T14" fmla="*/ 0 w 117"/>
                <a:gd name="T15" fmla="*/ 0 h 372"/>
                <a:gd name="T16" fmla="*/ 0 w 117"/>
                <a:gd name="T17" fmla="*/ 0 h 372"/>
                <a:gd name="T18" fmla="*/ 0 w 117"/>
                <a:gd name="T19" fmla="*/ 0 h 372"/>
                <a:gd name="T20" fmla="*/ 0 w 117"/>
                <a:gd name="T21" fmla="*/ 0 h 372"/>
                <a:gd name="T22" fmla="*/ 0 w 117"/>
                <a:gd name="T23" fmla="*/ 0 h 372"/>
                <a:gd name="T24" fmla="*/ 0 w 1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372"/>
                <a:gd name="T41" fmla="*/ 117 w 1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372">
                  <a:moveTo>
                    <a:pt x="92" y="355"/>
                  </a:moveTo>
                  <a:lnTo>
                    <a:pt x="117" y="360"/>
                  </a:lnTo>
                  <a:lnTo>
                    <a:pt x="117" y="372"/>
                  </a:lnTo>
                  <a:lnTo>
                    <a:pt x="0" y="372"/>
                  </a:lnTo>
                  <a:lnTo>
                    <a:pt x="0" y="360"/>
                  </a:lnTo>
                  <a:lnTo>
                    <a:pt x="24" y="355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72"/>
                  </a:lnTo>
                  <a:lnTo>
                    <a:pt x="92" y="72"/>
                  </a:lnTo>
                  <a:lnTo>
                    <a:pt x="92" y="3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1" name="Freeform 145"/>
            <p:cNvSpPr>
              <a:spLocks/>
            </p:cNvSpPr>
            <p:nvPr/>
          </p:nvSpPr>
          <p:spPr bwMode="auto">
            <a:xfrm>
              <a:off x="675" y="563"/>
              <a:ext cx="6" cy="3"/>
            </a:xfrm>
            <a:custGeom>
              <a:avLst/>
              <a:gdLst>
                <a:gd name="T0" fmla="*/ 0 w 27"/>
                <a:gd name="T1" fmla="*/ 0 h 12"/>
                <a:gd name="T2" fmla="*/ 0 w 27"/>
                <a:gd name="T3" fmla="*/ 0 h 12"/>
                <a:gd name="T4" fmla="*/ 0 w 27"/>
                <a:gd name="T5" fmla="*/ 0 h 12"/>
                <a:gd name="T6" fmla="*/ 0 w 27"/>
                <a:gd name="T7" fmla="*/ 0 h 12"/>
                <a:gd name="T8" fmla="*/ 0 w 27"/>
                <a:gd name="T9" fmla="*/ 0 h 12"/>
                <a:gd name="T10" fmla="*/ 0 w 27"/>
                <a:gd name="T11" fmla="*/ 0 h 12"/>
                <a:gd name="T12" fmla="*/ 0 w 27"/>
                <a:gd name="T13" fmla="*/ 0 h 12"/>
                <a:gd name="T14" fmla="*/ 0 w 27"/>
                <a:gd name="T15" fmla="*/ 0 h 12"/>
                <a:gd name="T16" fmla="*/ 0 w 27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2"/>
                <a:gd name="T29" fmla="*/ 27 w 27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2">
                  <a:moveTo>
                    <a:pt x="3" y="3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2" name="Freeform 146"/>
            <p:cNvSpPr>
              <a:spLocks/>
            </p:cNvSpPr>
            <p:nvPr/>
          </p:nvSpPr>
          <p:spPr bwMode="auto">
            <a:xfrm>
              <a:off x="651" y="563"/>
              <a:ext cx="6" cy="3"/>
            </a:xfrm>
            <a:custGeom>
              <a:avLst/>
              <a:gdLst>
                <a:gd name="T0" fmla="*/ 0 w 27"/>
                <a:gd name="T1" fmla="*/ 0 h 12"/>
                <a:gd name="T2" fmla="*/ 0 w 27"/>
                <a:gd name="T3" fmla="*/ 0 h 12"/>
                <a:gd name="T4" fmla="*/ 0 w 27"/>
                <a:gd name="T5" fmla="*/ 0 h 12"/>
                <a:gd name="T6" fmla="*/ 0 w 27"/>
                <a:gd name="T7" fmla="*/ 0 h 12"/>
                <a:gd name="T8" fmla="*/ 0 w 27"/>
                <a:gd name="T9" fmla="*/ 0 h 12"/>
                <a:gd name="T10" fmla="*/ 0 w 27"/>
                <a:gd name="T11" fmla="*/ 0 h 12"/>
                <a:gd name="T12" fmla="*/ 0 w 27"/>
                <a:gd name="T13" fmla="*/ 0 h 12"/>
                <a:gd name="T14" fmla="*/ 0 w 27"/>
                <a:gd name="T15" fmla="*/ 0 h 12"/>
                <a:gd name="T16" fmla="*/ 0 w 27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2"/>
                <a:gd name="T29" fmla="*/ 27 w 27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2">
                  <a:moveTo>
                    <a:pt x="10" y="0"/>
                  </a:moveTo>
                  <a:lnTo>
                    <a:pt x="24" y="3"/>
                  </a:lnTo>
                  <a:lnTo>
                    <a:pt x="27" y="4"/>
                  </a:lnTo>
                  <a:lnTo>
                    <a:pt x="27" y="12"/>
                  </a:lnTo>
                  <a:lnTo>
                    <a:pt x="17" y="12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3" name="Rectangle 147"/>
            <p:cNvSpPr>
              <a:spLocks noChangeArrowheads="1"/>
            </p:cNvSpPr>
            <p:nvPr/>
          </p:nvSpPr>
          <p:spPr bwMode="auto">
            <a:xfrm>
              <a:off x="651" y="562"/>
              <a:ext cx="29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4" name="Freeform 148"/>
            <p:cNvSpPr>
              <a:spLocks/>
            </p:cNvSpPr>
            <p:nvPr/>
          </p:nvSpPr>
          <p:spPr bwMode="auto">
            <a:xfrm>
              <a:off x="651" y="564"/>
              <a:ext cx="29" cy="2"/>
            </a:xfrm>
            <a:custGeom>
              <a:avLst/>
              <a:gdLst>
                <a:gd name="T0" fmla="*/ 0 w 117"/>
                <a:gd name="T1" fmla="*/ 0 h 5"/>
                <a:gd name="T2" fmla="*/ 0 w 117"/>
                <a:gd name="T3" fmla="*/ 0 h 5"/>
                <a:gd name="T4" fmla="*/ 0 w 117"/>
                <a:gd name="T5" fmla="*/ 0 h 5"/>
                <a:gd name="T6" fmla="*/ 0 w 117"/>
                <a:gd name="T7" fmla="*/ 0 h 5"/>
                <a:gd name="T8" fmla="*/ 0 w 11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"/>
                <a:gd name="T17" fmla="*/ 117 w 11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">
                  <a:moveTo>
                    <a:pt x="20" y="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97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5" name="Freeform 149"/>
            <p:cNvSpPr>
              <a:spLocks/>
            </p:cNvSpPr>
            <p:nvPr/>
          </p:nvSpPr>
          <p:spPr bwMode="auto">
            <a:xfrm>
              <a:off x="651" y="564"/>
              <a:ext cx="29" cy="2"/>
            </a:xfrm>
            <a:custGeom>
              <a:avLst/>
              <a:gdLst>
                <a:gd name="T0" fmla="*/ 0 w 117"/>
                <a:gd name="T1" fmla="*/ 0 h 5"/>
                <a:gd name="T2" fmla="*/ 0 w 117"/>
                <a:gd name="T3" fmla="*/ 0 h 5"/>
                <a:gd name="T4" fmla="*/ 0 w 117"/>
                <a:gd name="T5" fmla="*/ 0 h 5"/>
                <a:gd name="T6" fmla="*/ 0 w 117"/>
                <a:gd name="T7" fmla="*/ 0 h 5"/>
                <a:gd name="T8" fmla="*/ 0 w 11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"/>
                <a:gd name="T17" fmla="*/ 117 w 11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">
                  <a:moveTo>
                    <a:pt x="20" y="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97" y="5"/>
                  </a:lnTo>
                  <a:lnTo>
                    <a:pt x="20" y="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6" name="Rectangle 150"/>
            <p:cNvSpPr>
              <a:spLocks noChangeArrowheads="1"/>
            </p:cNvSpPr>
            <p:nvPr/>
          </p:nvSpPr>
          <p:spPr bwMode="auto">
            <a:xfrm>
              <a:off x="656" y="566"/>
              <a:ext cx="19" cy="1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7" name="Rectangle 151"/>
            <p:cNvSpPr>
              <a:spLocks noChangeArrowheads="1"/>
            </p:cNvSpPr>
            <p:nvPr/>
          </p:nvSpPr>
          <p:spPr bwMode="auto">
            <a:xfrm>
              <a:off x="656" y="566"/>
              <a:ext cx="19" cy="1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8" name="Freeform 152"/>
            <p:cNvSpPr>
              <a:spLocks/>
            </p:cNvSpPr>
            <p:nvPr/>
          </p:nvSpPr>
          <p:spPr bwMode="auto">
            <a:xfrm>
              <a:off x="171" y="516"/>
              <a:ext cx="606" cy="80"/>
            </a:xfrm>
            <a:custGeom>
              <a:avLst/>
              <a:gdLst>
                <a:gd name="T0" fmla="*/ 0 w 2426"/>
                <a:gd name="T1" fmla="*/ 0 h 319"/>
                <a:gd name="T2" fmla="*/ 0 w 2426"/>
                <a:gd name="T3" fmla="*/ 0 h 319"/>
                <a:gd name="T4" fmla="*/ 0 w 2426"/>
                <a:gd name="T5" fmla="*/ 0 h 319"/>
                <a:gd name="T6" fmla="*/ 0 w 2426"/>
                <a:gd name="T7" fmla="*/ 0 h 319"/>
                <a:gd name="T8" fmla="*/ 0 w 2426"/>
                <a:gd name="T9" fmla="*/ 0 h 319"/>
                <a:gd name="T10" fmla="*/ 0 w 2426"/>
                <a:gd name="T11" fmla="*/ 0 h 319"/>
                <a:gd name="T12" fmla="*/ 0 w 2426"/>
                <a:gd name="T13" fmla="*/ 0 h 319"/>
                <a:gd name="T14" fmla="*/ 0 w 2426"/>
                <a:gd name="T15" fmla="*/ 0 h 319"/>
                <a:gd name="T16" fmla="*/ 0 w 2426"/>
                <a:gd name="T17" fmla="*/ 0 h 319"/>
                <a:gd name="T18" fmla="*/ 0 w 2426"/>
                <a:gd name="T19" fmla="*/ 0 h 319"/>
                <a:gd name="T20" fmla="*/ 0 w 2426"/>
                <a:gd name="T21" fmla="*/ 0 h 319"/>
                <a:gd name="T22" fmla="*/ 0 w 2426"/>
                <a:gd name="T23" fmla="*/ 0 h 319"/>
                <a:gd name="T24" fmla="*/ 0 w 2426"/>
                <a:gd name="T25" fmla="*/ 0 h 319"/>
                <a:gd name="T26" fmla="*/ 0 w 2426"/>
                <a:gd name="T27" fmla="*/ 0 h 319"/>
                <a:gd name="T28" fmla="*/ 0 w 2426"/>
                <a:gd name="T29" fmla="*/ 0 h 319"/>
                <a:gd name="T30" fmla="*/ 0 w 2426"/>
                <a:gd name="T31" fmla="*/ 0 h 319"/>
                <a:gd name="T32" fmla="*/ 0 w 2426"/>
                <a:gd name="T33" fmla="*/ 0 h 319"/>
                <a:gd name="T34" fmla="*/ 0 w 2426"/>
                <a:gd name="T35" fmla="*/ 0 h 319"/>
                <a:gd name="T36" fmla="*/ 0 w 2426"/>
                <a:gd name="T37" fmla="*/ 0 h 319"/>
                <a:gd name="T38" fmla="*/ 0 w 2426"/>
                <a:gd name="T39" fmla="*/ 0 h 319"/>
                <a:gd name="T40" fmla="*/ 0 w 2426"/>
                <a:gd name="T41" fmla="*/ 0 h 3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6"/>
                <a:gd name="T64" fmla="*/ 0 h 319"/>
                <a:gd name="T65" fmla="*/ 2426 w 2426"/>
                <a:gd name="T66" fmla="*/ 319 h 3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6" h="319">
                  <a:moveTo>
                    <a:pt x="1979" y="101"/>
                  </a:moveTo>
                  <a:lnTo>
                    <a:pt x="2060" y="101"/>
                  </a:lnTo>
                  <a:lnTo>
                    <a:pt x="2060" y="49"/>
                  </a:lnTo>
                  <a:lnTo>
                    <a:pt x="1953" y="49"/>
                  </a:lnTo>
                  <a:lnTo>
                    <a:pt x="1953" y="22"/>
                  </a:lnTo>
                  <a:lnTo>
                    <a:pt x="1949" y="15"/>
                  </a:lnTo>
                  <a:lnTo>
                    <a:pt x="1949" y="0"/>
                  </a:lnTo>
                  <a:lnTo>
                    <a:pt x="475" y="0"/>
                  </a:lnTo>
                  <a:lnTo>
                    <a:pt x="475" y="15"/>
                  </a:lnTo>
                  <a:lnTo>
                    <a:pt x="471" y="22"/>
                  </a:lnTo>
                  <a:lnTo>
                    <a:pt x="471" y="49"/>
                  </a:lnTo>
                  <a:lnTo>
                    <a:pt x="365" y="49"/>
                  </a:lnTo>
                  <a:lnTo>
                    <a:pt x="365" y="101"/>
                  </a:lnTo>
                  <a:lnTo>
                    <a:pt x="445" y="101"/>
                  </a:lnTo>
                  <a:lnTo>
                    <a:pt x="445" y="266"/>
                  </a:lnTo>
                  <a:lnTo>
                    <a:pt x="0" y="266"/>
                  </a:lnTo>
                  <a:lnTo>
                    <a:pt x="0" y="319"/>
                  </a:lnTo>
                  <a:lnTo>
                    <a:pt x="2426" y="319"/>
                  </a:lnTo>
                  <a:lnTo>
                    <a:pt x="2426" y="266"/>
                  </a:lnTo>
                  <a:lnTo>
                    <a:pt x="1979" y="266"/>
                  </a:lnTo>
                  <a:lnTo>
                    <a:pt x="1979" y="10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89" name="Freeform 153"/>
            <p:cNvSpPr>
              <a:spLocks/>
            </p:cNvSpPr>
            <p:nvPr/>
          </p:nvSpPr>
          <p:spPr bwMode="auto">
            <a:xfrm>
              <a:off x="171" y="516"/>
              <a:ext cx="606" cy="80"/>
            </a:xfrm>
            <a:custGeom>
              <a:avLst/>
              <a:gdLst>
                <a:gd name="T0" fmla="*/ 0 w 2426"/>
                <a:gd name="T1" fmla="*/ 0 h 319"/>
                <a:gd name="T2" fmla="*/ 0 w 2426"/>
                <a:gd name="T3" fmla="*/ 0 h 319"/>
                <a:gd name="T4" fmla="*/ 0 w 2426"/>
                <a:gd name="T5" fmla="*/ 0 h 319"/>
                <a:gd name="T6" fmla="*/ 0 w 2426"/>
                <a:gd name="T7" fmla="*/ 0 h 319"/>
                <a:gd name="T8" fmla="*/ 0 w 2426"/>
                <a:gd name="T9" fmla="*/ 0 h 319"/>
                <a:gd name="T10" fmla="*/ 0 w 2426"/>
                <a:gd name="T11" fmla="*/ 0 h 319"/>
                <a:gd name="T12" fmla="*/ 0 w 2426"/>
                <a:gd name="T13" fmla="*/ 0 h 319"/>
                <a:gd name="T14" fmla="*/ 0 w 2426"/>
                <a:gd name="T15" fmla="*/ 0 h 319"/>
                <a:gd name="T16" fmla="*/ 0 w 2426"/>
                <a:gd name="T17" fmla="*/ 0 h 319"/>
                <a:gd name="T18" fmla="*/ 0 w 2426"/>
                <a:gd name="T19" fmla="*/ 0 h 319"/>
                <a:gd name="T20" fmla="*/ 0 w 2426"/>
                <a:gd name="T21" fmla="*/ 0 h 319"/>
                <a:gd name="T22" fmla="*/ 0 w 2426"/>
                <a:gd name="T23" fmla="*/ 0 h 319"/>
                <a:gd name="T24" fmla="*/ 0 w 2426"/>
                <a:gd name="T25" fmla="*/ 0 h 319"/>
                <a:gd name="T26" fmla="*/ 0 w 2426"/>
                <a:gd name="T27" fmla="*/ 0 h 319"/>
                <a:gd name="T28" fmla="*/ 0 w 2426"/>
                <a:gd name="T29" fmla="*/ 0 h 319"/>
                <a:gd name="T30" fmla="*/ 0 w 2426"/>
                <a:gd name="T31" fmla="*/ 0 h 319"/>
                <a:gd name="T32" fmla="*/ 0 w 2426"/>
                <a:gd name="T33" fmla="*/ 0 h 319"/>
                <a:gd name="T34" fmla="*/ 0 w 2426"/>
                <a:gd name="T35" fmla="*/ 0 h 319"/>
                <a:gd name="T36" fmla="*/ 0 w 2426"/>
                <a:gd name="T37" fmla="*/ 0 h 319"/>
                <a:gd name="T38" fmla="*/ 0 w 2426"/>
                <a:gd name="T39" fmla="*/ 0 h 319"/>
                <a:gd name="T40" fmla="*/ 0 w 2426"/>
                <a:gd name="T41" fmla="*/ 0 h 3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6"/>
                <a:gd name="T64" fmla="*/ 0 h 319"/>
                <a:gd name="T65" fmla="*/ 2426 w 2426"/>
                <a:gd name="T66" fmla="*/ 319 h 3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6" h="319">
                  <a:moveTo>
                    <a:pt x="1979" y="101"/>
                  </a:moveTo>
                  <a:lnTo>
                    <a:pt x="2060" y="101"/>
                  </a:lnTo>
                  <a:lnTo>
                    <a:pt x="2060" y="49"/>
                  </a:lnTo>
                  <a:lnTo>
                    <a:pt x="1953" y="49"/>
                  </a:lnTo>
                  <a:lnTo>
                    <a:pt x="1953" y="22"/>
                  </a:lnTo>
                  <a:lnTo>
                    <a:pt x="1949" y="15"/>
                  </a:lnTo>
                  <a:lnTo>
                    <a:pt x="1949" y="0"/>
                  </a:lnTo>
                  <a:lnTo>
                    <a:pt x="475" y="0"/>
                  </a:lnTo>
                  <a:lnTo>
                    <a:pt x="475" y="15"/>
                  </a:lnTo>
                  <a:lnTo>
                    <a:pt x="471" y="22"/>
                  </a:lnTo>
                  <a:lnTo>
                    <a:pt x="471" y="49"/>
                  </a:lnTo>
                  <a:lnTo>
                    <a:pt x="365" y="49"/>
                  </a:lnTo>
                  <a:lnTo>
                    <a:pt x="365" y="101"/>
                  </a:lnTo>
                  <a:lnTo>
                    <a:pt x="445" y="101"/>
                  </a:lnTo>
                  <a:lnTo>
                    <a:pt x="445" y="266"/>
                  </a:lnTo>
                  <a:lnTo>
                    <a:pt x="0" y="266"/>
                  </a:lnTo>
                  <a:lnTo>
                    <a:pt x="0" y="319"/>
                  </a:lnTo>
                  <a:lnTo>
                    <a:pt x="2426" y="319"/>
                  </a:lnTo>
                  <a:lnTo>
                    <a:pt x="2426" y="266"/>
                  </a:lnTo>
                  <a:lnTo>
                    <a:pt x="1979" y="266"/>
                  </a:lnTo>
                  <a:lnTo>
                    <a:pt x="1979" y="10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0" name="Rectangle 154"/>
            <p:cNvSpPr>
              <a:spLocks noChangeArrowheads="1"/>
            </p:cNvSpPr>
            <p:nvPr/>
          </p:nvSpPr>
          <p:spPr bwMode="auto">
            <a:xfrm>
              <a:off x="262" y="514"/>
              <a:ext cx="424" cy="1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1" name="Rectangle 155"/>
            <p:cNvSpPr>
              <a:spLocks noChangeArrowheads="1"/>
            </p:cNvSpPr>
            <p:nvPr/>
          </p:nvSpPr>
          <p:spPr bwMode="auto">
            <a:xfrm>
              <a:off x="262" y="514"/>
              <a:ext cx="424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2" name="Freeform 156"/>
            <p:cNvSpPr>
              <a:spLocks/>
            </p:cNvSpPr>
            <p:nvPr/>
          </p:nvSpPr>
          <p:spPr bwMode="auto">
            <a:xfrm>
              <a:off x="291" y="515"/>
              <a:ext cx="366" cy="597"/>
            </a:xfrm>
            <a:custGeom>
              <a:avLst/>
              <a:gdLst>
                <a:gd name="T0" fmla="*/ 0 w 1466"/>
                <a:gd name="T1" fmla="*/ 0 h 2385"/>
                <a:gd name="T2" fmla="*/ 0 w 1466"/>
                <a:gd name="T3" fmla="*/ 0 h 2385"/>
                <a:gd name="T4" fmla="*/ 0 w 1466"/>
                <a:gd name="T5" fmla="*/ 0 h 2385"/>
                <a:gd name="T6" fmla="*/ 0 w 1466"/>
                <a:gd name="T7" fmla="*/ 0 h 2385"/>
                <a:gd name="T8" fmla="*/ 0 w 1466"/>
                <a:gd name="T9" fmla="*/ 0 h 2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6"/>
                <a:gd name="T16" fmla="*/ 0 h 2385"/>
                <a:gd name="T17" fmla="*/ 1466 w 1466"/>
                <a:gd name="T18" fmla="*/ 2385 h 2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6" h="2385">
                  <a:moveTo>
                    <a:pt x="0" y="0"/>
                  </a:moveTo>
                  <a:lnTo>
                    <a:pt x="290" y="2385"/>
                  </a:lnTo>
                  <a:lnTo>
                    <a:pt x="1175" y="2385"/>
                  </a:lnTo>
                  <a:lnTo>
                    <a:pt x="14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3" name="Freeform 157"/>
            <p:cNvSpPr>
              <a:spLocks/>
            </p:cNvSpPr>
            <p:nvPr/>
          </p:nvSpPr>
          <p:spPr bwMode="auto">
            <a:xfrm>
              <a:off x="291" y="515"/>
              <a:ext cx="366" cy="597"/>
            </a:xfrm>
            <a:custGeom>
              <a:avLst/>
              <a:gdLst>
                <a:gd name="T0" fmla="*/ 0 w 1466"/>
                <a:gd name="T1" fmla="*/ 0 h 2385"/>
                <a:gd name="T2" fmla="*/ 0 w 1466"/>
                <a:gd name="T3" fmla="*/ 0 h 2385"/>
                <a:gd name="T4" fmla="*/ 0 w 1466"/>
                <a:gd name="T5" fmla="*/ 0 h 2385"/>
                <a:gd name="T6" fmla="*/ 0 w 1466"/>
                <a:gd name="T7" fmla="*/ 0 h 23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6"/>
                <a:gd name="T13" fmla="*/ 0 h 2385"/>
                <a:gd name="T14" fmla="*/ 1466 w 1466"/>
                <a:gd name="T15" fmla="*/ 2385 h 2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6" h="2385">
                  <a:moveTo>
                    <a:pt x="0" y="0"/>
                  </a:moveTo>
                  <a:lnTo>
                    <a:pt x="290" y="2385"/>
                  </a:lnTo>
                  <a:lnTo>
                    <a:pt x="1175" y="2385"/>
                  </a:lnTo>
                  <a:lnTo>
                    <a:pt x="1466" y="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4" name="Freeform 158"/>
            <p:cNvSpPr>
              <a:spLocks/>
            </p:cNvSpPr>
            <p:nvPr/>
          </p:nvSpPr>
          <p:spPr bwMode="auto">
            <a:xfrm>
              <a:off x="217" y="562"/>
              <a:ext cx="28" cy="33"/>
            </a:xfrm>
            <a:custGeom>
              <a:avLst/>
              <a:gdLst>
                <a:gd name="T0" fmla="*/ 0 w 115"/>
                <a:gd name="T1" fmla="*/ 0 h 135"/>
                <a:gd name="T2" fmla="*/ 0 w 115"/>
                <a:gd name="T3" fmla="*/ 0 h 135"/>
                <a:gd name="T4" fmla="*/ 0 w 115"/>
                <a:gd name="T5" fmla="*/ 0 h 135"/>
                <a:gd name="T6" fmla="*/ 0 w 115"/>
                <a:gd name="T7" fmla="*/ 0 h 135"/>
                <a:gd name="T8" fmla="*/ 0 w 115"/>
                <a:gd name="T9" fmla="*/ 0 h 135"/>
                <a:gd name="T10" fmla="*/ 0 w 115"/>
                <a:gd name="T11" fmla="*/ 0 h 135"/>
                <a:gd name="T12" fmla="*/ 0 w 115"/>
                <a:gd name="T13" fmla="*/ 0 h 135"/>
                <a:gd name="T14" fmla="*/ 0 w 115"/>
                <a:gd name="T15" fmla="*/ 0 h 135"/>
                <a:gd name="T16" fmla="*/ 0 w 115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35"/>
                <a:gd name="T29" fmla="*/ 115 w 115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5" name="Freeform 159"/>
            <p:cNvSpPr>
              <a:spLocks/>
            </p:cNvSpPr>
            <p:nvPr/>
          </p:nvSpPr>
          <p:spPr bwMode="auto">
            <a:xfrm>
              <a:off x="217" y="562"/>
              <a:ext cx="28" cy="33"/>
            </a:xfrm>
            <a:custGeom>
              <a:avLst/>
              <a:gdLst>
                <a:gd name="T0" fmla="*/ 0 w 115"/>
                <a:gd name="T1" fmla="*/ 0 h 135"/>
                <a:gd name="T2" fmla="*/ 0 w 115"/>
                <a:gd name="T3" fmla="*/ 0 h 135"/>
                <a:gd name="T4" fmla="*/ 0 w 115"/>
                <a:gd name="T5" fmla="*/ 0 h 135"/>
                <a:gd name="T6" fmla="*/ 0 w 115"/>
                <a:gd name="T7" fmla="*/ 0 h 135"/>
                <a:gd name="T8" fmla="*/ 0 w 115"/>
                <a:gd name="T9" fmla="*/ 0 h 135"/>
                <a:gd name="T10" fmla="*/ 0 w 115"/>
                <a:gd name="T11" fmla="*/ 0 h 135"/>
                <a:gd name="T12" fmla="*/ 0 w 115"/>
                <a:gd name="T13" fmla="*/ 0 h 135"/>
                <a:gd name="T14" fmla="*/ 0 w 115"/>
                <a:gd name="T15" fmla="*/ 0 h 135"/>
                <a:gd name="T16" fmla="*/ 0 w 115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35"/>
                <a:gd name="T29" fmla="*/ 115 w 115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6" name="Rectangle 160"/>
            <p:cNvSpPr>
              <a:spLocks noChangeArrowheads="1"/>
            </p:cNvSpPr>
            <p:nvPr/>
          </p:nvSpPr>
          <p:spPr bwMode="auto">
            <a:xfrm>
              <a:off x="223" y="562"/>
              <a:ext cx="16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7" name="Rectangle 161"/>
            <p:cNvSpPr>
              <a:spLocks noChangeArrowheads="1"/>
            </p:cNvSpPr>
            <p:nvPr/>
          </p:nvSpPr>
          <p:spPr bwMode="auto">
            <a:xfrm>
              <a:off x="223" y="564"/>
              <a:ext cx="16" cy="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8" name="Rectangle 162"/>
            <p:cNvSpPr>
              <a:spLocks noChangeArrowheads="1"/>
            </p:cNvSpPr>
            <p:nvPr/>
          </p:nvSpPr>
          <p:spPr bwMode="auto">
            <a:xfrm>
              <a:off x="223" y="564"/>
              <a:ext cx="1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99" name="Freeform 163"/>
            <p:cNvSpPr>
              <a:spLocks/>
            </p:cNvSpPr>
            <p:nvPr/>
          </p:nvSpPr>
          <p:spPr bwMode="auto">
            <a:xfrm>
              <a:off x="217" y="562"/>
              <a:ext cx="28" cy="33"/>
            </a:xfrm>
            <a:custGeom>
              <a:avLst/>
              <a:gdLst>
                <a:gd name="T0" fmla="*/ 0 w 115"/>
                <a:gd name="T1" fmla="*/ 0 h 135"/>
                <a:gd name="T2" fmla="*/ 0 w 115"/>
                <a:gd name="T3" fmla="*/ 0 h 135"/>
                <a:gd name="T4" fmla="*/ 0 w 115"/>
                <a:gd name="T5" fmla="*/ 0 h 135"/>
                <a:gd name="T6" fmla="*/ 0 w 115"/>
                <a:gd name="T7" fmla="*/ 0 h 135"/>
                <a:gd name="T8" fmla="*/ 0 w 115"/>
                <a:gd name="T9" fmla="*/ 0 h 135"/>
                <a:gd name="T10" fmla="*/ 0 w 115"/>
                <a:gd name="T11" fmla="*/ 0 h 135"/>
                <a:gd name="T12" fmla="*/ 0 w 115"/>
                <a:gd name="T13" fmla="*/ 0 h 135"/>
                <a:gd name="T14" fmla="*/ 0 w 115"/>
                <a:gd name="T15" fmla="*/ 0 h 135"/>
                <a:gd name="T16" fmla="*/ 0 w 115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35"/>
                <a:gd name="T29" fmla="*/ 115 w 115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0" name="Freeform 164"/>
            <p:cNvSpPr>
              <a:spLocks/>
            </p:cNvSpPr>
            <p:nvPr/>
          </p:nvSpPr>
          <p:spPr bwMode="auto">
            <a:xfrm>
              <a:off x="217" y="562"/>
              <a:ext cx="28" cy="33"/>
            </a:xfrm>
            <a:custGeom>
              <a:avLst/>
              <a:gdLst>
                <a:gd name="T0" fmla="*/ 0 w 115"/>
                <a:gd name="T1" fmla="*/ 0 h 135"/>
                <a:gd name="T2" fmla="*/ 0 w 115"/>
                <a:gd name="T3" fmla="*/ 0 h 135"/>
                <a:gd name="T4" fmla="*/ 0 w 115"/>
                <a:gd name="T5" fmla="*/ 0 h 135"/>
                <a:gd name="T6" fmla="*/ 0 w 115"/>
                <a:gd name="T7" fmla="*/ 0 h 135"/>
                <a:gd name="T8" fmla="*/ 0 w 115"/>
                <a:gd name="T9" fmla="*/ 0 h 135"/>
                <a:gd name="T10" fmla="*/ 0 w 115"/>
                <a:gd name="T11" fmla="*/ 0 h 135"/>
                <a:gd name="T12" fmla="*/ 0 w 115"/>
                <a:gd name="T13" fmla="*/ 0 h 135"/>
                <a:gd name="T14" fmla="*/ 0 w 115"/>
                <a:gd name="T15" fmla="*/ 0 h 135"/>
                <a:gd name="T16" fmla="*/ 0 w 115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35"/>
                <a:gd name="T29" fmla="*/ 115 w 115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1" name="Rectangle 165"/>
            <p:cNvSpPr>
              <a:spLocks noChangeArrowheads="1"/>
            </p:cNvSpPr>
            <p:nvPr/>
          </p:nvSpPr>
          <p:spPr bwMode="auto">
            <a:xfrm>
              <a:off x="223" y="562"/>
              <a:ext cx="16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2" name="Rectangle 166"/>
            <p:cNvSpPr>
              <a:spLocks noChangeArrowheads="1"/>
            </p:cNvSpPr>
            <p:nvPr/>
          </p:nvSpPr>
          <p:spPr bwMode="auto">
            <a:xfrm>
              <a:off x="223" y="564"/>
              <a:ext cx="16" cy="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3" name="Rectangle 167"/>
            <p:cNvSpPr>
              <a:spLocks noChangeArrowheads="1"/>
            </p:cNvSpPr>
            <p:nvPr/>
          </p:nvSpPr>
          <p:spPr bwMode="auto">
            <a:xfrm>
              <a:off x="223" y="564"/>
              <a:ext cx="1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4" name="Freeform 168"/>
            <p:cNvSpPr>
              <a:spLocks/>
            </p:cNvSpPr>
            <p:nvPr/>
          </p:nvSpPr>
          <p:spPr bwMode="auto">
            <a:xfrm>
              <a:off x="217" y="558"/>
              <a:ext cx="5" cy="4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0 w 22"/>
                <a:gd name="T5" fmla="*/ 0 h 15"/>
                <a:gd name="T6" fmla="*/ 0 w 22"/>
                <a:gd name="T7" fmla="*/ 0 h 15"/>
                <a:gd name="T8" fmla="*/ 0 w 22"/>
                <a:gd name="T9" fmla="*/ 0 h 15"/>
                <a:gd name="T10" fmla="*/ 0 w 22"/>
                <a:gd name="T11" fmla="*/ 0 h 15"/>
                <a:gd name="T12" fmla="*/ 0 w 22"/>
                <a:gd name="T13" fmla="*/ 0 h 15"/>
                <a:gd name="T14" fmla="*/ 0 w 22"/>
                <a:gd name="T15" fmla="*/ 0 h 15"/>
                <a:gd name="T16" fmla="*/ 0 w 22"/>
                <a:gd name="T17" fmla="*/ 0 h 15"/>
                <a:gd name="T18" fmla="*/ 0 w 22"/>
                <a:gd name="T19" fmla="*/ 0 h 15"/>
                <a:gd name="T20" fmla="*/ 0 w 22"/>
                <a:gd name="T21" fmla="*/ 0 h 15"/>
                <a:gd name="T22" fmla="*/ 0 w 22"/>
                <a:gd name="T23" fmla="*/ 0 h 15"/>
                <a:gd name="T24" fmla="*/ 0 w 22"/>
                <a:gd name="T25" fmla="*/ 0 h 15"/>
                <a:gd name="T26" fmla="*/ 0 w 22"/>
                <a:gd name="T27" fmla="*/ 0 h 15"/>
                <a:gd name="T28" fmla="*/ 0 w 22"/>
                <a:gd name="T29" fmla="*/ 0 h 15"/>
                <a:gd name="T30" fmla="*/ 0 w 22"/>
                <a:gd name="T31" fmla="*/ 0 h 15"/>
                <a:gd name="T32" fmla="*/ 0 w 22"/>
                <a:gd name="T33" fmla="*/ 0 h 15"/>
                <a:gd name="T34" fmla="*/ 0 w 22"/>
                <a:gd name="T35" fmla="*/ 0 h 15"/>
                <a:gd name="T36" fmla="*/ 0 w 22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15"/>
                <a:gd name="T59" fmla="*/ 22 w 22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15">
                  <a:moveTo>
                    <a:pt x="7" y="15"/>
                  </a:moveTo>
                  <a:lnTo>
                    <a:pt x="14" y="15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5" name="Line 169"/>
            <p:cNvSpPr>
              <a:spLocks noChangeShapeType="1"/>
            </p:cNvSpPr>
            <p:nvPr/>
          </p:nvSpPr>
          <p:spPr bwMode="auto">
            <a:xfrm>
              <a:off x="218" y="562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6" name="Freeform 170"/>
            <p:cNvSpPr>
              <a:spLocks/>
            </p:cNvSpPr>
            <p:nvPr/>
          </p:nvSpPr>
          <p:spPr bwMode="auto">
            <a:xfrm>
              <a:off x="220" y="558"/>
              <a:ext cx="2" cy="4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w 8"/>
                <a:gd name="T11" fmla="*/ 0 h 15"/>
                <a:gd name="T12" fmla="*/ 0 w 8"/>
                <a:gd name="T13" fmla="*/ 0 h 15"/>
                <a:gd name="T14" fmla="*/ 0 w 8"/>
                <a:gd name="T15" fmla="*/ 0 h 15"/>
                <a:gd name="T16" fmla="*/ 0 w 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5"/>
                <a:gd name="T29" fmla="*/ 8 w 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5">
                  <a:moveTo>
                    <a:pt x="0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7" name="Line 171"/>
            <p:cNvSpPr>
              <a:spLocks noChangeShapeType="1"/>
            </p:cNvSpPr>
            <p:nvPr/>
          </p:nvSpPr>
          <p:spPr bwMode="auto">
            <a:xfrm flipH="1">
              <a:off x="218" y="558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8" name="Freeform 172"/>
            <p:cNvSpPr>
              <a:spLocks/>
            </p:cNvSpPr>
            <p:nvPr/>
          </p:nvSpPr>
          <p:spPr bwMode="auto">
            <a:xfrm>
              <a:off x="217" y="558"/>
              <a:ext cx="1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09" name="Freeform 173"/>
            <p:cNvSpPr>
              <a:spLocks/>
            </p:cNvSpPr>
            <p:nvPr/>
          </p:nvSpPr>
          <p:spPr bwMode="auto">
            <a:xfrm>
              <a:off x="239" y="558"/>
              <a:ext cx="6" cy="4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0 w 23"/>
                <a:gd name="T5" fmla="*/ 0 h 15"/>
                <a:gd name="T6" fmla="*/ 0 w 23"/>
                <a:gd name="T7" fmla="*/ 0 h 15"/>
                <a:gd name="T8" fmla="*/ 0 w 23"/>
                <a:gd name="T9" fmla="*/ 0 h 15"/>
                <a:gd name="T10" fmla="*/ 0 w 23"/>
                <a:gd name="T11" fmla="*/ 0 h 15"/>
                <a:gd name="T12" fmla="*/ 0 w 23"/>
                <a:gd name="T13" fmla="*/ 0 h 15"/>
                <a:gd name="T14" fmla="*/ 0 w 23"/>
                <a:gd name="T15" fmla="*/ 0 h 15"/>
                <a:gd name="T16" fmla="*/ 0 w 23"/>
                <a:gd name="T17" fmla="*/ 0 h 15"/>
                <a:gd name="T18" fmla="*/ 0 w 23"/>
                <a:gd name="T19" fmla="*/ 0 h 15"/>
                <a:gd name="T20" fmla="*/ 0 w 23"/>
                <a:gd name="T21" fmla="*/ 0 h 15"/>
                <a:gd name="T22" fmla="*/ 0 w 23"/>
                <a:gd name="T23" fmla="*/ 0 h 15"/>
                <a:gd name="T24" fmla="*/ 0 w 23"/>
                <a:gd name="T25" fmla="*/ 0 h 15"/>
                <a:gd name="T26" fmla="*/ 0 w 23"/>
                <a:gd name="T27" fmla="*/ 0 h 15"/>
                <a:gd name="T28" fmla="*/ 0 w 23"/>
                <a:gd name="T29" fmla="*/ 0 h 15"/>
                <a:gd name="T30" fmla="*/ 0 w 23"/>
                <a:gd name="T31" fmla="*/ 0 h 15"/>
                <a:gd name="T32" fmla="*/ 0 w 23"/>
                <a:gd name="T33" fmla="*/ 0 h 15"/>
                <a:gd name="T34" fmla="*/ 0 w 23"/>
                <a:gd name="T35" fmla="*/ 0 h 15"/>
                <a:gd name="T36" fmla="*/ 0 w 23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15"/>
                <a:gd name="T59" fmla="*/ 23 w 2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15">
                  <a:moveTo>
                    <a:pt x="8" y="15"/>
                  </a:moveTo>
                  <a:lnTo>
                    <a:pt x="15" y="15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0" name="Line 174"/>
            <p:cNvSpPr>
              <a:spLocks noChangeShapeType="1"/>
            </p:cNvSpPr>
            <p:nvPr/>
          </p:nvSpPr>
          <p:spPr bwMode="auto">
            <a:xfrm>
              <a:off x="241" y="562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1" name="Freeform 175"/>
            <p:cNvSpPr>
              <a:spLocks/>
            </p:cNvSpPr>
            <p:nvPr/>
          </p:nvSpPr>
          <p:spPr bwMode="auto">
            <a:xfrm>
              <a:off x="243" y="558"/>
              <a:ext cx="2" cy="4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w 8"/>
                <a:gd name="T11" fmla="*/ 0 h 15"/>
                <a:gd name="T12" fmla="*/ 0 w 8"/>
                <a:gd name="T13" fmla="*/ 0 h 15"/>
                <a:gd name="T14" fmla="*/ 0 w 8"/>
                <a:gd name="T15" fmla="*/ 0 h 15"/>
                <a:gd name="T16" fmla="*/ 0 w 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5"/>
                <a:gd name="T29" fmla="*/ 8 w 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5">
                  <a:moveTo>
                    <a:pt x="0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8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2" name="Line 176"/>
            <p:cNvSpPr>
              <a:spLocks noChangeShapeType="1"/>
            </p:cNvSpPr>
            <p:nvPr/>
          </p:nvSpPr>
          <p:spPr bwMode="auto">
            <a:xfrm flipH="1">
              <a:off x="241" y="558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3" name="Freeform 177"/>
            <p:cNvSpPr>
              <a:spLocks/>
            </p:cNvSpPr>
            <p:nvPr/>
          </p:nvSpPr>
          <p:spPr bwMode="auto">
            <a:xfrm>
              <a:off x="239" y="558"/>
              <a:ext cx="2" cy="4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w 8"/>
                <a:gd name="T11" fmla="*/ 0 h 15"/>
                <a:gd name="T12" fmla="*/ 0 w 8"/>
                <a:gd name="T13" fmla="*/ 0 h 15"/>
                <a:gd name="T14" fmla="*/ 0 w 8"/>
                <a:gd name="T15" fmla="*/ 0 h 15"/>
                <a:gd name="T16" fmla="*/ 0 w 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5"/>
                <a:gd name="T29" fmla="*/ 8 w 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5">
                  <a:moveTo>
                    <a:pt x="8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4" name="Rectangle 178"/>
            <p:cNvSpPr>
              <a:spLocks noChangeArrowheads="1"/>
            </p:cNvSpPr>
            <p:nvPr/>
          </p:nvSpPr>
          <p:spPr bwMode="auto">
            <a:xfrm>
              <a:off x="194" y="573"/>
              <a:ext cx="27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5" name="Rectangle 179"/>
            <p:cNvSpPr>
              <a:spLocks noChangeArrowheads="1"/>
            </p:cNvSpPr>
            <p:nvPr/>
          </p:nvSpPr>
          <p:spPr bwMode="auto">
            <a:xfrm>
              <a:off x="194" y="573"/>
              <a:ext cx="27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6" name="Rectangle 180"/>
            <p:cNvSpPr>
              <a:spLocks noChangeArrowheads="1"/>
            </p:cNvSpPr>
            <p:nvPr/>
          </p:nvSpPr>
          <p:spPr bwMode="auto">
            <a:xfrm>
              <a:off x="241" y="573"/>
              <a:ext cx="10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7" name="Rectangle 181"/>
            <p:cNvSpPr>
              <a:spLocks noChangeArrowheads="1"/>
            </p:cNvSpPr>
            <p:nvPr/>
          </p:nvSpPr>
          <p:spPr bwMode="auto">
            <a:xfrm>
              <a:off x="241" y="573"/>
              <a:ext cx="10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8" name="Freeform 182"/>
            <p:cNvSpPr>
              <a:spLocks/>
            </p:cNvSpPr>
            <p:nvPr/>
          </p:nvSpPr>
          <p:spPr bwMode="auto">
            <a:xfrm>
              <a:off x="216" y="554"/>
              <a:ext cx="29" cy="4"/>
            </a:xfrm>
            <a:custGeom>
              <a:avLst/>
              <a:gdLst>
                <a:gd name="T0" fmla="*/ 0 w 116"/>
                <a:gd name="T1" fmla="*/ 0 h 16"/>
                <a:gd name="T2" fmla="*/ 0 w 116"/>
                <a:gd name="T3" fmla="*/ 0 h 16"/>
                <a:gd name="T4" fmla="*/ 0 w 116"/>
                <a:gd name="T5" fmla="*/ 0 h 16"/>
                <a:gd name="T6" fmla="*/ 0 w 116"/>
                <a:gd name="T7" fmla="*/ 0 h 16"/>
                <a:gd name="T8" fmla="*/ 0 w 116"/>
                <a:gd name="T9" fmla="*/ 0 h 16"/>
                <a:gd name="T10" fmla="*/ 0 w 116"/>
                <a:gd name="T11" fmla="*/ 0 h 16"/>
                <a:gd name="T12" fmla="*/ 0 w 1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16"/>
                <a:gd name="T23" fmla="*/ 116 w 1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16">
                  <a:moveTo>
                    <a:pt x="20" y="0"/>
                  </a:moveTo>
                  <a:lnTo>
                    <a:pt x="97" y="0"/>
                  </a:lnTo>
                  <a:lnTo>
                    <a:pt x="116" y="5"/>
                  </a:lnTo>
                  <a:lnTo>
                    <a:pt x="11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19" name="Freeform 183"/>
            <p:cNvSpPr>
              <a:spLocks/>
            </p:cNvSpPr>
            <p:nvPr/>
          </p:nvSpPr>
          <p:spPr bwMode="auto">
            <a:xfrm>
              <a:off x="216" y="554"/>
              <a:ext cx="29" cy="4"/>
            </a:xfrm>
            <a:custGeom>
              <a:avLst/>
              <a:gdLst>
                <a:gd name="T0" fmla="*/ 0 w 116"/>
                <a:gd name="T1" fmla="*/ 0 h 16"/>
                <a:gd name="T2" fmla="*/ 0 w 116"/>
                <a:gd name="T3" fmla="*/ 0 h 16"/>
                <a:gd name="T4" fmla="*/ 0 w 116"/>
                <a:gd name="T5" fmla="*/ 0 h 16"/>
                <a:gd name="T6" fmla="*/ 0 w 116"/>
                <a:gd name="T7" fmla="*/ 0 h 16"/>
                <a:gd name="T8" fmla="*/ 0 w 116"/>
                <a:gd name="T9" fmla="*/ 0 h 16"/>
                <a:gd name="T10" fmla="*/ 0 w 116"/>
                <a:gd name="T11" fmla="*/ 0 h 16"/>
                <a:gd name="T12" fmla="*/ 0 w 1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16"/>
                <a:gd name="T23" fmla="*/ 116 w 1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16">
                  <a:moveTo>
                    <a:pt x="20" y="0"/>
                  </a:moveTo>
                  <a:lnTo>
                    <a:pt x="97" y="0"/>
                  </a:lnTo>
                  <a:lnTo>
                    <a:pt x="116" y="5"/>
                  </a:lnTo>
                  <a:lnTo>
                    <a:pt x="11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0" name="Freeform 184"/>
            <p:cNvSpPr>
              <a:spLocks/>
            </p:cNvSpPr>
            <p:nvPr/>
          </p:nvSpPr>
          <p:spPr bwMode="auto">
            <a:xfrm>
              <a:off x="214" y="522"/>
              <a:ext cx="29" cy="34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w 116"/>
                <a:gd name="T19" fmla="*/ 0 h 136"/>
                <a:gd name="T20" fmla="*/ 0 w 116"/>
                <a:gd name="T21" fmla="*/ 0 h 136"/>
                <a:gd name="T22" fmla="*/ 0 w 116"/>
                <a:gd name="T23" fmla="*/ 0 h 136"/>
                <a:gd name="T24" fmla="*/ 0 w 116"/>
                <a:gd name="T25" fmla="*/ 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36"/>
                <a:gd name="T41" fmla="*/ 116 w 116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36">
                  <a:moveTo>
                    <a:pt x="101" y="136"/>
                  </a:moveTo>
                  <a:lnTo>
                    <a:pt x="93" y="50"/>
                  </a:lnTo>
                  <a:lnTo>
                    <a:pt x="101" y="50"/>
                  </a:lnTo>
                  <a:lnTo>
                    <a:pt x="97" y="17"/>
                  </a:lnTo>
                  <a:lnTo>
                    <a:pt x="116" y="11"/>
                  </a:lnTo>
                  <a:lnTo>
                    <a:pt x="115" y="0"/>
                  </a:lnTo>
                  <a:lnTo>
                    <a:pt x="0" y="9"/>
                  </a:lnTo>
                  <a:lnTo>
                    <a:pt x="1" y="20"/>
                  </a:lnTo>
                  <a:lnTo>
                    <a:pt x="21" y="24"/>
                  </a:lnTo>
                  <a:lnTo>
                    <a:pt x="23" y="57"/>
                  </a:lnTo>
                  <a:lnTo>
                    <a:pt x="31" y="56"/>
                  </a:lnTo>
                  <a:lnTo>
                    <a:pt x="38" y="133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1" name="Freeform 185"/>
            <p:cNvSpPr>
              <a:spLocks/>
            </p:cNvSpPr>
            <p:nvPr/>
          </p:nvSpPr>
          <p:spPr bwMode="auto">
            <a:xfrm>
              <a:off x="214" y="522"/>
              <a:ext cx="29" cy="34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w 116"/>
                <a:gd name="T19" fmla="*/ 0 h 136"/>
                <a:gd name="T20" fmla="*/ 0 w 116"/>
                <a:gd name="T21" fmla="*/ 0 h 136"/>
                <a:gd name="T22" fmla="*/ 0 w 116"/>
                <a:gd name="T23" fmla="*/ 0 h 136"/>
                <a:gd name="T24" fmla="*/ 0 w 116"/>
                <a:gd name="T25" fmla="*/ 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36"/>
                <a:gd name="T41" fmla="*/ 116 w 116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36">
                  <a:moveTo>
                    <a:pt x="101" y="136"/>
                  </a:moveTo>
                  <a:lnTo>
                    <a:pt x="93" y="50"/>
                  </a:lnTo>
                  <a:lnTo>
                    <a:pt x="101" y="50"/>
                  </a:lnTo>
                  <a:lnTo>
                    <a:pt x="97" y="17"/>
                  </a:lnTo>
                  <a:lnTo>
                    <a:pt x="116" y="11"/>
                  </a:lnTo>
                  <a:lnTo>
                    <a:pt x="115" y="0"/>
                  </a:lnTo>
                  <a:lnTo>
                    <a:pt x="0" y="9"/>
                  </a:lnTo>
                  <a:lnTo>
                    <a:pt x="1" y="20"/>
                  </a:lnTo>
                  <a:lnTo>
                    <a:pt x="21" y="24"/>
                  </a:lnTo>
                  <a:lnTo>
                    <a:pt x="23" y="57"/>
                  </a:lnTo>
                  <a:lnTo>
                    <a:pt x="31" y="56"/>
                  </a:lnTo>
                  <a:lnTo>
                    <a:pt x="38" y="133"/>
                  </a:lnTo>
                  <a:lnTo>
                    <a:pt x="101" y="13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2" name="Freeform 186"/>
            <p:cNvSpPr>
              <a:spLocks/>
            </p:cNvSpPr>
            <p:nvPr/>
          </p:nvSpPr>
          <p:spPr bwMode="auto">
            <a:xfrm>
              <a:off x="222" y="527"/>
              <a:ext cx="16" cy="29"/>
            </a:xfrm>
            <a:custGeom>
              <a:avLst/>
              <a:gdLst>
                <a:gd name="T0" fmla="*/ 0 w 64"/>
                <a:gd name="T1" fmla="*/ 0 h 116"/>
                <a:gd name="T2" fmla="*/ 0 w 64"/>
                <a:gd name="T3" fmla="*/ 0 h 116"/>
                <a:gd name="T4" fmla="*/ 0 w 64"/>
                <a:gd name="T5" fmla="*/ 0 h 116"/>
                <a:gd name="T6" fmla="*/ 0 w 64"/>
                <a:gd name="T7" fmla="*/ 0 h 116"/>
                <a:gd name="T8" fmla="*/ 0 w 6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16"/>
                <a:gd name="T17" fmla="*/ 64 w 6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16">
                  <a:moveTo>
                    <a:pt x="0" y="6"/>
                  </a:moveTo>
                  <a:lnTo>
                    <a:pt x="54" y="0"/>
                  </a:lnTo>
                  <a:lnTo>
                    <a:pt x="64" y="116"/>
                  </a:lnTo>
                  <a:lnTo>
                    <a:pt x="11" y="10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3" name="Freeform 187"/>
            <p:cNvSpPr>
              <a:spLocks/>
            </p:cNvSpPr>
            <p:nvPr/>
          </p:nvSpPr>
          <p:spPr bwMode="auto">
            <a:xfrm>
              <a:off x="222" y="527"/>
              <a:ext cx="16" cy="29"/>
            </a:xfrm>
            <a:custGeom>
              <a:avLst/>
              <a:gdLst>
                <a:gd name="T0" fmla="*/ 0 w 64"/>
                <a:gd name="T1" fmla="*/ 0 h 116"/>
                <a:gd name="T2" fmla="*/ 0 w 64"/>
                <a:gd name="T3" fmla="*/ 0 h 116"/>
                <a:gd name="T4" fmla="*/ 0 w 64"/>
                <a:gd name="T5" fmla="*/ 0 h 116"/>
                <a:gd name="T6" fmla="*/ 0 w 64"/>
                <a:gd name="T7" fmla="*/ 0 h 116"/>
                <a:gd name="T8" fmla="*/ 0 w 6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16"/>
                <a:gd name="T17" fmla="*/ 64 w 6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16">
                  <a:moveTo>
                    <a:pt x="0" y="6"/>
                  </a:moveTo>
                  <a:lnTo>
                    <a:pt x="54" y="0"/>
                  </a:lnTo>
                  <a:lnTo>
                    <a:pt x="64" y="116"/>
                  </a:lnTo>
                  <a:lnTo>
                    <a:pt x="11" y="108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4" name="Freeform 188"/>
            <p:cNvSpPr>
              <a:spLocks/>
            </p:cNvSpPr>
            <p:nvPr/>
          </p:nvSpPr>
          <p:spPr bwMode="auto">
            <a:xfrm>
              <a:off x="184" y="437"/>
              <a:ext cx="48" cy="10"/>
            </a:xfrm>
            <a:custGeom>
              <a:avLst/>
              <a:gdLst>
                <a:gd name="T0" fmla="*/ 0 w 194"/>
                <a:gd name="T1" fmla="*/ 0 h 36"/>
                <a:gd name="T2" fmla="*/ 0 w 194"/>
                <a:gd name="T3" fmla="*/ 0 h 36"/>
                <a:gd name="T4" fmla="*/ 0 w 194"/>
                <a:gd name="T5" fmla="*/ 0 h 36"/>
                <a:gd name="T6" fmla="*/ 0 w 194"/>
                <a:gd name="T7" fmla="*/ 0 h 36"/>
                <a:gd name="T8" fmla="*/ 0 w 19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36"/>
                <a:gd name="T17" fmla="*/ 194 w 19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36">
                  <a:moveTo>
                    <a:pt x="0" y="17"/>
                  </a:moveTo>
                  <a:lnTo>
                    <a:pt x="193" y="0"/>
                  </a:lnTo>
                  <a:lnTo>
                    <a:pt x="194" y="18"/>
                  </a:lnTo>
                  <a:lnTo>
                    <a:pt x="3" y="3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5" name="Freeform 189"/>
            <p:cNvSpPr>
              <a:spLocks/>
            </p:cNvSpPr>
            <p:nvPr/>
          </p:nvSpPr>
          <p:spPr bwMode="auto">
            <a:xfrm>
              <a:off x="184" y="437"/>
              <a:ext cx="48" cy="10"/>
            </a:xfrm>
            <a:custGeom>
              <a:avLst/>
              <a:gdLst>
                <a:gd name="T0" fmla="*/ 0 w 194"/>
                <a:gd name="T1" fmla="*/ 0 h 36"/>
                <a:gd name="T2" fmla="*/ 0 w 194"/>
                <a:gd name="T3" fmla="*/ 0 h 36"/>
                <a:gd name="T4" fmla="*/ 0 w 194"/>
                <a:gd name="T5" fmla="*/ 0 h 36"/>
                <a:gd name="T6" fmla="*/ 0 w 194"/>
                <a:gd name="T7" fmla="*/ 0 h 36"/>
                <a:gd name="T8" fmla="*/ 0 w 19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36"/>
                <a:gd name="T17" fmla="*/ 194 w 19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36">
                  <a:moveTo>
                    <a:pt x="0" y="17"/>
                  </a:moveTo>
                  <a:lnTo>
                    <a:pt x="193" y="0"/>
                  </a:lnTo>
                  <a:lnTo>
                    <a:pt x="194" y="18"/>
                  </a:lnTo>
                  <a:lnTo>
                    <a:pt x="3" y="36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6" name="Freeform 190"/>
            <p:cNvSpPr>
              <a:spLocks/>
            </p:cNvSpPr>
            <p:nvPr/>
          </p:nvSpPr>
          <p:spPr bwMode="auto">
            <a:xfrm>
              <a:off x="168" y="325"/>
              <a:ext cx="68" cy="117"/>
            </a:xfrm>
            <a:custGeom>
              <a:avLst/>
              <a:gdLst>
                <a:gd name="T0" fmla="*/ 0 w 275"/>
                <a:gd name="T1" fmla="*/ 0 h 470"/>
                <a:gd name="T2" fmla="*/ 0 w 275"/>
                <a:gd name="T3" fmla="*/ 0 h 470"/>
                <a:gd name="T4" fmla="*/ 0 w 275"/>
                <a:gd name="T5" fmla="*/ 0 h 470"/>
                <a:gd name="T6" fmla="*/ 0 w 275"/>
                <a:gd name="T7" fmla="*/ 0 h 470"/>
                <a:gd name="T8" fmla="*/ 0 w 275"/>
                <a:gd name="T9" fmla="*/ 0 h 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70"/>
                <a:gd name="T17" fmla="*/ 275 w 275"/>
                <a:gd name="T18" fmla="*/ 470 h 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7" name="Freeform 191"/>
            <p:cNvSpPr>
              <a:spLocks/>
            </p:cNvSpPr>
            <p:nvPr/>
          </p:nvSpPr>
          <p:spPr bwMode="auto">
            <a:xfrm>
              <a:off x="168" y="325"/>
              <a:ext cx="68" cy="117"/>
            </a:xfrm>
            <a:custGeom>
              <a:avLst/>
              <a:gdLst>
                <a:gd name="T0" fmla="*/ 0 w 275"/>
                <a:gd name="T1" fmla="*/ 0 h 470"/>
                <a:gd name="T2" fmla="*/ 0 w 275"/>
                <a:gd name="T3" fmla="*/ 0 h 470"/>
                <a:gd name="T4" fmla="*/ 0 w 275"/>
                <a:gd name="T5" fmla="*/ 0 h 470"/>
                <a:gd name="T6" fmla="*/ 0 w 275"/>
                <a:gd name="T7" fmla="*/ 0 h 470"/>
                <a:gd name="T8" fmla="*/ 0 w 275"/>
                <a:gd name="T9" fmla="*/ 0 h 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70"/>
                <a:gd name="T17" fmla="*/ 275 w 275"/>
                <a:gd name="T18" fmla="*/ 470 h 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8" name="Freeform 192"/>
            <p:cNvSpPr>
              <a:spLocks/>
            </p:cNvSpPr>
            <p:nvPr/>
          </p:nvSpPr>
          <p:spPr bwMode="auto">
            <a:xfrm>
              <a:off x="168" y="325"/>
              <a:ext cx="68" cy="117"/>
            </a:xfrm>
            <a:custGeom>
              <a:avLst/>
              <a:gdLst>
                <a:gd name="T0" fmla="*/ 0 w 275"/>
                <a:gd name="T1" fmla="*/ 0 h 470"/>
                <a:gd name="T2" fmla="*/ 0 w 275"/>
                <a:gd name="T3" fmla="*/ 0 h 470"/>
                <a:gd name="T4" fmla="*/ 0 w 275"/>
                <a:gd name="T5" fmla="*/ 0 h 470"/>
                <a:gd name="T6" fmla="*/ 0 w 275"/>
                <a:gd name="T7" fmla="*/ 0 h 470"/>
                <a:gd name="T8" fmla="*/ 0 w 275"/>
                <a:gd name="T9" fmla="*/ 0 h 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70"/>
                <a:gd name="T17" fmla="*/ 275 w 275"/>
                <a:gd name="T18" fmla="*/ 470 h 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29" name="Freeform 193"/>
            <p:cNvSpPr>
              <a:spLocks/>
            </p:cNvSpPr>
            <p:nvPr/>
          </p:nvSpPr>
          <p:spPr bwMode="auto">
            <a:xfrm>
              <a:off x="220" y="443"/>
              <a:ext cx="4" cy="17"/>
            </a:xfrm>
            <a:custGeom>
              <a:avLst/>
              <a:gdLst>
                <a:gd name="T0" fmla="*/ 0 w 14"/>
                <a:gd name="T1" fmla="*/ 0 h 69"/>
                <a:gd name="T2" fmla="*/ 0 w 14"/>
                <a:gd name="T3" fmla="*/ 0 h 69"/>
                <a:gd name="T4" fmla="*/ 0 w 14"/>
                <a:gd name="T5" fmla="*/ 0 h 69"/>
                <a:gd name="T6" fmla="*/ 0 w 14"/>
                <a:gd name="T7" fmla="*/ 0 h 69"/>
                <a:gd name="T8" fmla="*/ 0 w 14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9"/>
                <a:gd name="T17" fmla="*/ 14 w 14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9">
                  <a:moveTo>
                    <a:pt x="0" y="1"/>
                  </a:moveTo>
                  <a:lnTo>
                    <a:pt x="7" y="0"/>
                  </a:lnTo>
                  <a:lnTo>
                    <a:pt x="14" y="68"/>
                  </a:lnTo>
                  <a:lnTo>
                    <a:pt x="6" y="6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0" name="Freeform 194"/>
            <p:cNvSpPr>
              <a:spLocks/>
            </p:cNvSpPr>
            <p:nvPr/>
          </p:nvSpPr>
          <p:spPr bwMode="auto">
            <a:xfrm>
              <a:off x="194" y="563"/>
              <a:ext cx="9" cy="10"/>
            </a:xfrm>
            <a:custGeom>
              <a:avLst/>
              <a:gdLst>
                <a:gd name="T0" fmla="*/ 0 w 39"/>
                <a:gd name="T1" fmla="*/ 0 h 37"/>
                <a:gd name="T2" fmla="*/ 0 w 39"/>
                <a:gd name="T3" fmla="*/ 0 h 37"/>
                <a:gd name="T4" fmla="*/ 0 w 39"/>
                <a:gd name="T5" fmla="*/ 0 h 37"/>
                <a:gd name="T6" fmla="*/ 0 w 39"/>
                <a:gd name="T7" fmla="*/ 0 h 37"/>
                <a:gd name="T8" fmla="*/ 0 w 3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0" y="37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3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1" name="Freeform 195"/>
            <p:cNvSpPr>
              <a:spLocks/>
            </p:cNvSpPr>
            <p:nvPr/>
          </p:nvSpPr>
          <p:spPr bwMode="auto">
            <a:xfrm>
              <a:off x="194" y="563"/>
              <a:ext cx="9" cy="10"/>
            </a:xfrm>
            <a:custGeom>
              <a:avLst/>
              <a:gdLst>
                <a:gd name="T0" fmla="*/ 0 w 39"/>
                <a:gd name="T1" fmla="*/ 0 h 37"/>
                <a:gd name="T2" fmla="*/ 0 w 39"/>
                <a:gd name="T3" fmla="*/ 0 h 37"/>
                <a:gd name="T4" fmla="*/ 0 w 39"/>
                <a:gd name="T5" fmla="*/ 0 h 37"/>
                <a:gd name="T6" fmla="*/ 0 w 39"/>
                <a:gd name="T7" fmla="*/ 0 h 37"/>
                <a:gd name="T8" fmla="*/ 0 w 3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0" y="37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39" y="37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2" name="Freeform 196"/>
            <p:cNvSpPr>
              <a:spLocks/>
            </p:cNvSpPr>
            <p:nvPr/>
          </p:nvSpPr>
          <p:spPr bwMode="auto">
            <a:xfrm>
              <a:off x="213" y="515"/>
              <a:ext cx="29" cy="6"/>
            </a:xfrm>
            <a:custGeom>
              <a:avLst/>
              <a:gdLst>
                <a:gd name="T0" fmla="*/ 0 w 116"/>
                <a:gd name="T1" fmla="*/ 0 h 23"/>
                <a:gd name="T2" fmla="*/ 0 w 116"/>
                <a:gd name="T3" fmla="*/ 0 h 23"/>
                <a:gd name="T4" fmla="*/ 0 w 116"/>
                <a:gd name="T5" fmla="*/ 0 h 23"/>
                <a:gd name="T6" fmla="*/ 0 w 116"/>
                <a:gd name="T7" fmla="*/ 0 h 23"/>
                <a:gd name="T8" fmla="*/ 0 w 116"/>
                <a:gd name="T9" fmla="*/ 0 h 23"/>
                <a:gd name="T10" fmla="*/ 0 w 116"/>
                <a:gd name="T11" fmla="*/ 0 h 23"/>
                <a:gd name="T12" fmla="*/ 0 w 1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3"/>
                <a:gd name="T23" fmla="*/ 116 w 11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3">
                  <a:moveTo>
                    <a:pt x="19" y="6"/>
                  </a:moveTo>
                  <a:lnTo>
                    <a:pt x="0" y="13"/>
                  </a:lnTo>
                  <a:lnTo>
                    <a:pt x="1" y="23"/>
                  </a:lnTo>
                  <a:lnTo>
                    <a:pt x="116" y="14"/>
                  </a:lnTo>
                  <a:lnTo>
                    <a:pt x="116" y="3"/>
                  </a:lnTo>
                  <a:lnTo>
                    <a:pt x="96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3" name="Freeform 197"/>
            <p:cNvSpPr>
              <a:spLocks/>
            </p:cNvSpPr>
            <p:nvPr/>
          </p:nvSpPr>
          <p:spPr bwMode="auto">
            <a:xfrm>
              <a:off x="213" y="515"/>
              <a:ext cx="29" cy="6"/>
            </a:xfrm>
            <a:custGeom>
              <a:avLst/>
              <a:gdLst>
                <a:gd name="T0" fmla="*/ 0 w 116"/>
                <a:gd name="T1" fmla="*/ 0 h 23"/>
                <a:gd name="T2" fmla="*/ 0 w 116"/>
                <a:gd name="T3" fmla="*/ 0 h 23"/>
                <a:gd name="T4" fmla="*/ 0 w 116"/>
                <a:gd name="T5" fmla="*/ 0 h 23"/>
                <a:gd name="T6" fmla="*/ 0 w 116"/>
                <a:gd name="T7" fmla="*/ 0 h 23"/>
                <a:gd name="T8" fmla="*/ 0 w 116"/>
                <a:gd name="T9" fmla="*/ 0 h 23"/>
                <a:gd name="T10" fmla="*/ 0 w 116"/>
                <a:gd name="T11" fmla="*/ 0 h 23"/>
                <a:gd name="T12" fmla="*/ 0 w 1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3"/>
                <a:gd name="T23" fmla="*/ 116 w 11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3">
                  <a:moveTo>
                    <a:pt x="19" y="6"/>
                  </a:moveTo>
                  <a:lnTo>
                    <a:pt x="0" y="13"/>
                  </a:lnTo>
                  <a:lnTo>
                    <a:pt x="1" y="23"/>
                  </a:lnTo>
                  <a:lnTo>
                    <a:pt x="116" y="14"/>
                  </a:lnTo>
                  <a:lnTo>
                    <a:pt x="116" y="3"/>
                  </a:lnTo>
                  <a:lnTo>
                    <a:pt x="96" y="0"/>
                  </a:lnTo>
                  <a:lnTo>
                    <a:pt x="19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4" name="Freeform 198"/>
            <p:cNvSpPr>
              <a:spLocks/>
            </p:cNvSpPr>
            <p:nvPr/>
          </p:nvSpPr>
          <p:spPr bwMode="auto">
            <a:xfrm>
              <a:off x="213" y="506"/>
              <a:ext cx="29" cy="22"/>
            </a:xfrm>
            <a:custGeom>
              <a:avLst/>
              <a:gdLst>
                <a:gd name="T0" fmla="*/ 0 w 116"/>
                <a:gd name="T1" fmla="*/ 0 h 92"/>
                <a:gd name="T2" fmla="*/ 0 w 116"/>
                <a:gd name="T3" fmla="*/ 0 h 92"/>
                <a:gd name="T4" fmla="*/ 0 w 116"/>
                <a:gd name="T5" fmla="*/ 0 h 92"/>
                <a:gd name="T6" fmla="*/ 0 w 116"/>
                <a:gd name="T7" fmla="*/ 0 h 92"/>
                <a:gd name="T8" fmla="*/ 0 w 116"/>
                <a:gd name="T9" fmla="*/ 0 h 92"/>
                <a:gd name="T10" fmla="*/ 0 w 116"/>
                <a:gd name="T11" fmla="*/ 0 h 92"/>
                <a:gd name="T12" fmla="*/ 0 w 116"/>
                <a:gd name="T13" fmla="*/ 0 h 92"/>
                <a:gd name="T14" fmla="*/ 0 w 116"/>
                <a:gd name="T15" fmla="*/ 0 h 92"/>
                <a:gd name="T16" fmla="*/ 0 w 116"/>
                <a:gd name="T17" fmla="*/ 0 h 92"/>
                <a:gd name="T18" fmla="*/ 0 w 116"/>
                <a:gd name="T19" fmla="*/ 0 h 92"/>
                <a:gd name="T20" fmla="*/ 0 w 116"/>
                <a:gd name="T21" fmla="*/ 0 h 92"/>
                <a:gd name="T22" fmla="*/ 0 w 116"/>
                <a:gd name="T23" fmla="*/ 0 h 92"/>
                <a:gd name="T24" fmla="*/ 0 w 116"/>
                <a:gd name="T25" fmla="*/ 0 h 92"/>
                <a:gd name="T26" fmla="*/ 0 w 116"/>
                <a:gd name="T27" fmla="*/ 0 h 92"/>
                <a:gd name="T28" fmla="*/ 0 w 116"/>
                <a:gd name="T29" fmla="*/ 0 h 92"/>
                <a:gd name="T30" fmla="*/ 0 w 116"/>
                <a:gd name="T31" fmla="*/ 0 h 92"/>
                <a:gd name="T32" fmla="*/ 0 w 116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92"/>
                <a:gd name="T53" fmla="*/ 116 w 11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92">
                  <a:moveTo>
                    <a:pt x="15" y="7"/>
                  </a:moveTo>
                  <a:lnTo>
                    <a:pt x="19" y="43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2" y="92"/>
                  </a:lnTo>
                  <a:lnTo>
                    <a:pt x="93" y="87"/>
                  </a:lnTo>
                  <a:lnTo>
                    <a:pt x="90" y="68"/>
                  </a:lnTo>
                  <a:lnTo>
                    <a:pt x="95" y="68"/>
                  </a:lnTo>
                  <a:lnTo>
                    <a:pt x="94" y="53"/>
                  </a:lnTo>
                  <a:lnTo>
                    <a:pt x="116" y="51"/>
                  </a:lnTo>
                  <a:lnTo>
                    <a:pt x="116" y="40"/>
                  </a:lnTo>
                  <a:lnTo>
                    <a:pt x="97" y="37"/>
                  </a:lnTo>
                  <a:lnTo>
                    <a:pt x="94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5" name="Freeform 199"/>
            <p:cNvSpPr>
              <a:spLocks/>
            </p:cNvSpPr>
            <p:nvPr/>
          </p:nvSpPr>
          <p:spPr bwMode="auto">
            <a:xfrm>
              <a:off x="213" y="506"/>
              <a:ext cx="29" cy="22"/>
            </a:xfrm>
            <a:custGeom>
              <a:avLst/>
              <a:gdLst>
                <a:gd name="T0" fmla="*/ 0 w 116"/>
                <a:gd name="T1" fmla="*/ 0 h 92"/>
                <a:gd name="T2" fmla="*/ 0 w 116"/>
                <a:gd name="T3" fmla="*/ 0 h 92"/>
                <a:gd name="T4" fmla="*/ 0 w 116"/>
                <a:gd name="T5" fmla="*/ 0 h 92"/>
                <a:gd name="T6" fmla="*/ 0 w 116"/>
                <a:gd name="T7" fmla="*/ 0 h 92"/>
                <a:gd name="T8" fmla="*/ 0 w 116"/>
                <a:gd name="T9" fmla="*/ 0 h 92"/>
                <a:gd name="T10" fmla="*/ 0 w 116"/>
                <a:gd name="T11" fmla="*/ 0 h 92"/>
                <a:gd name="T12" fmla="*/ 0 w 116"/>
                <a:gd name="T13" fmla="*/ 0 h 92"/>
                <a:gd name="T14" fmla="*/ 0 w 116"/>
                <a:gd name="T15" fmla="*/ 0 h 92"/>
                <a:gd name="T16" fmla="*/ 0 w 116"/>
                <a:gd name="T17" fmla="*/ 0 h 92"/>
                <a:gd name="T18" fmla="*/ 0 w 116"/>
                <a:gd name="T19" fmla="*/ 0 h 92"/>
                <a:gd name="T20" fmla="*/ 0 w 116"/>
                <a:gd name="T21" fmla="*/ 0 h 92"/>
                <a:gd name="T22" fmla="*/ 0 w 116"/>
                <a:gd name="T23" fmla="*/ 0 h 92"/>
                <a:gd name="T24" fmla="*/ 0 w 116"/>
                <a:gd name="T25" fmla="*/ 0 h 92"/>
                <a:gd name="T26" fmla="*/ 0 w 116"/>
                <a:gd name="T27" fmla="*/ 0 h 92"/>
                <a:gd name="T28" fmla="*/ 0 w 116"/>
                <a:gd name="T29" fmla="*/ 0 h 92"/>
                <a:gd name="T30" fmla="*/ 0 w 116"/>
                <a:gd name="T31" fmla="*/ 0 h 92"/>
                <a:gd name="T32" fmla="*/ 0 w 116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92"/>
                <a:gd name="T53" fmla="*/ 116 w 11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92">
                  <a:moveTo>
                    <a:pt x="15" y="7"/>
                  </a:moveTo>
                  <a:lnTo>
                    <a:pt x="19" y="43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2" y="92"/>
                  </a:lnTo>
                  <a:lnTo>
                    <a:pt x="93" y="87"/>
                  </a:lnTo>
                  <a:lnTo>
                    <a:pt x="90" y="68"/>
                  </a:lnTo>
                  <a:lnTo>
                    <a:pt x="95" y="68"/>
                  </a:lnTo>
                  <a:lnTo>
                    <a:pt x="94" y="53"/>
                  </a:lnTo>
                  <a:lnTo>
                    <a:pt x="116" y="51"/>
                  </a:lnTo>
                  <a:lnTo>
                    <a:pt x="116" y="40"/>
                  </a:lnTo>
                  <a:lnTo>
                    <a:pt x="97" y="37"/>
                  </a:lnTo>
                  <a:lnTo>
                    <a:pt x="94" y="0"/>
                  </a:lnTo>
                  <a:lnTo>
                    <a:pt x="15" y="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6" name="Freeform 200"/>
            <p:cNvSpPr>
              <a:spLocks/>
            </p:cNvSpPr>
            <p:nvPr/>
          </p:nvSpPr>
          <p:spPr bwMode="auto">
            <a:xfrm>
              <a:off x="217" y="487"/>
              <a:ext cx="20" cy="24"/>
            </a:xfrm>
            <a:custGeom>
              <a:avLst/>
              <a:gdLst>
                <a:gd name="T0" fmla="*/ 0 w 81"/>
                <a:gd name="T1" fmla="*/ 0 h 97"/>
                <a:gd name="T2" fmla="*/ 0 w 81"/>
                <a:gd name="T3" fmla="*/ 0 h 97"/>
                <a:gd name="T4" fmla="*/ 0 w 81"/>
                <a:gd name="T5" fmla="*/ 0 h 97"/>
                <a:gd name="T6" fmla="*/ 0 w 81"/>
                <a:gd name="T7" fmla="*/ 0 h 97"/>
                <a:gd name="T8" fmla="*/ 0 w 81"/>
                <a:gd name="T9" fmla="*/ 0 h 97"/>
                <a:gd name="T10" fmla="*/ 0 w 81"/>
                <a:gd name="T11" fmla="*/ 0 h 97"/>
                <a:gd name="T12" fmla="*/ 0 w 81"/>
                <a:gd name="T13" fmla="*/ 0 h 97"/>
                <a:gd name="T14" fmla="*/ 0 w 81"/>
                <a:gd name="T15" fmla="*/ 0 h 97"/>
                <a:gd name="T16" fmla="*/ 0 w 81"/>
                <a:gd name="T17" fmla="*/ 0 h 97"/>
                <a:gd name="T18" fmla="*/ 0 w 81"/>
                <a:gd name="T19" fmla="*/ 0 h 97"/>
                <a:gd name="T20" fmla="*/ 0 w 81"/>
                <a:gd name="T21" fmla="*/ 0 h 97"/>
                <a:gd name="T22" fmla="*/ 0 w 81"/>
                <a:gd name="T23" fmla="*/ 0 h 97"/>
                <a:gd name="T24" fmla="*/ 0 w 81"/>
                <a:gd name="T25" fmla="*/ 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97"/>
                <a:gd name="T41" fmla="*/ 81 w 81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97">
                  <a:moveTo>
                    <a:pt x="16" y="3"/>
                  </a:moveTo>
                  <a:lnTo>
                    <a:pt x="53" y="0"/>
                  </a:lnTo>
                  <a:lnTo>
                    <a:pt x="59" y="56"/>
                  </a:lnTo>
                  <a:lnTo>
                    <a:pt x="79" y="55"/>
                  </a:lnTo>
                  <a:lnTo>
                    <a:pt x="81" y="73"/>
                  </a:lnTo>
                  <a:lnTo>
                    <a:pt x="61" y="75"/>
                  </a:lnTo>
                  <a:lnTo>
                    <a:pt x="62" y="94"/>
                  </a:lnTo>
                  <a:lnTo>
                    <a:pt x="23" y="97"/>
                  </a:lnTo>
                  <a:lnTo>
                    <a:pt x="22" y="7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20" y="5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7" name="Freeform 201"/>
            <p:cNvSpPr>
              <a:spLocks/>
            </p:cNvSpPr>
            <p:nvPr/>
          </p:nvSpPr>
          <p:spPr bwMode="auto">
            <a:xfrm>
              <a:off x="217" y="487"/>
              <a:ext cx="20" cy="24"/>
            </a:xfrm>
            <a:custGeom>
              <a:avLst/>
              <a:gdLst>
                <a:gd name="T0" fmla="*/ 0 w 81"/>
                <a:gd name="T1" fmla="*/ 0 h 97"/>
                <a:gd name="T2" fmla="*/ 0 w 81"/>
                <a:gd name="T3" fmla="*/ 0 h 97"/>
                <a:gd name="T4" fmla="*/ 0 w 81"/>
                <a:gd name="T5" fmla="*/ 0 h 97"/>
                <a:gd name="T6" fmla="*/ 0 w 81"/>
                <a:gd name="T7" fmla="*/ 0 h 97"/>
                <a:gd name="T8" fmla="*/ 0 w 81"/>
                <a:gd name="T9" fmla="*/ 0 h 97"/>
                <a:gd name="T10" fmla="*/ 0 w 81"/>
                <a:gd name="T11" fmla="*/ 0 h 97"/>
                <a:gd name="T12" fmla="*/ 0 w 81"/>
                <a:gd name="T13" fmla="*/ 0 h 97"/>
                <a:gd name="T14" fmla="*/ 0 w 81"/>
                <a:gd name="T15" fmla="*/ 0 h 97"/>
                <a:gd name="T16" fmla="*/ 0 w 81"/>
                <a:gd name="T17" fmla="*/ 0 h 97"/>
                <a:gd name="T18" fmla="*/ 0 w 81"/>
                <a:gd name="T19" fmla="*/ 0 h 97"/>
                <a:gd name="T20" fmla="*/ 0 w 81"/>
                <a:gd name="T21" fmla="*/ 0 h 97"/>
                <a:gd name="T22" fmla="*/ 0 w 81"/>
                <a:gd name="T23" fmla="*/ 0 h 97"/>
                <a:gd name="T24" fmla="*/ 0 w 81"/>
                <a:gd name="T25" fmla="*/ 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97"/>
                <a:gd name="T41" fmla="*/ 81 w 81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97">
                  <a:moveTo>
                    <a:pt x="16" y="3"/>
                  </a:moveTo>
                  <a:lnTo>
                    <a:pt x="53" y="0"/>
                  </a:lnTo>
                  <a:lnTo>
                    <a:pt x="59" y="56"/>
                  </a:lnTo>
                  <a:lnTo>
                    <a:pt x="79" y="55"/>
                  </a:lnTo>
                  <a:lnTo>
                    <a:pt x="81" y="73"/>
                  </a:lnTo>
                  <a:lnTo>
                    <a:pt x="61" y="75"/>
                  </a:lnTo>
                  <a:lnTo>
                    <a:pt x="62" y="94"/>
                  </a:lnTo>
                  <a:lnTo>
                    <a:pt x="23" y="97"/>
                  </a:lnTo>
                  <a:lnTo>
                    <a:pt x="22" y="7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20" y="59"/>
                  </a:lnTo>
                  <a:lnTo>
                    <a:pt x="16" y="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8" name="Freeform 202"/>
            <p:cNvSpPr>
              <a:spLocks/>
            </p:cNvSpPr>
            <p:nvPr/>
          </p:nvSpPr>
          <p:spPr bwMode="auto">
            <a:xfrm>
              <a:off x="220" y="476"/>
              <a:ext cx="10" cy="25"/>
            </a:xfrm>
            <a:custGeom>
              <a:avLst/>
              <a:gdLst>
                <a:gd name="T0" fmla="*/ 0 w 39"/>
                <a:gd name="T1" fmla="*/ 0 h 99"/>
                <a:gd name="T2" fmla="*/ 0 w 39"/>
                <a:gd name="T3" fmla="*/ 0 h 99"/>
                <a:gd name="T4" fmla="*/ 0 w 39"/>
                <a:gd name="T5" fmla="*/ 0 h 99"/>
                <a:gd name="T6" fmla="*/ 0 w 39"/>
                <a:gd name="T7" fmla="*/ 0 h 99"/>
                <a:gd name="T8" fmla="*/ 0 w 39"/>
                <a:gd name="T9" fmla="*/ 0 h 99"/>
                <a:gd name="T10" fmla="*/ 0 w 39"/>
                <a:gd name="T11" fmla="*/ 0 h 99"/>
                <a:gd name="T12" fmla="*/ 0 w 39"/>
                <a:gd name="T13" fmla="*/ 0 h 99"/>
                <a:gd name="T14" fmla="*/ 0 w 39"/>
                <a:gd name="T15" fmla="*/ 0 h 99"/>
                <a:gd name="T16" fmla="*/ 0 w 39"/>
                <a:gd name="T17" fmla="*/ 0 h 99"/>
                <a:gd name="T18" fmla="*/ 0 w 39"/>
                <a:gd name="T19" fmla="*/ 0 h 99"/>
                <a:gd name="T20" fmla="*/ 0 w 39"/>
                <a:gd name="T21" fmla="*/ 0 h 99"/>
                <a:gd name="T22" fmla="*/ 0 w 39"/>
                <a:gd name="T23" fmla="*/ 0 h 99"/>
                <a:gd name="T24" fmla="*/ 0 w 39"/>
                <a:gd name="T25" fmla="*/ 0 h 99"/>
                <a:gd name="T26" fmla="*/ 0 w 39"/>
                <a:gd name="T27" fmla="*/ 0 h 99"/>
                <a:gd name="T28" fmla="*/ 0 w 39"/>
                <a:gd name="T29" fmla="*/ 0 h 99"/>
                <a:gd name="T30" fmla="*/ 0 w 39"/>
                <a:gd name="T31" fmla="*/ 0 h 99"/>
                <a:gd name="T32" fmla="*/ 0 w 39"/>
                <a:gd name="T33" fmla="*/ 0 h 99"/>
                <a:gd name="T34" fmla="*/ 0 w 39"/>
                <a:gd name="T35" fmla="*/ 0 h 99"/>
                <a:gd name="T36" fmla="*/ 0 w 39"/>
                <a:gd name="T37" fmla="*/ 0 h 99"/>
                <a:gd name="T38" fmla="*/ 0 w 39"/>
                <a:gd name="T39" fmla="*/ 0 h 99"/>
                <a:gd name="T40" fmla="*/ 0 w 39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99"/>
                <a:gd name="T65" fmla="*/ 39 w 39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99">
                  <a:moveTo>
                    <a:pt x="35" y="70"/>
                  </a:moveTo>
                  <a:lnTo>
                    <a:pt x="38" y="97"/>
                  </a:lnTo>
                  <a:lnTo>
                    <a:pt x="15" y="99"/>
                  </a:lnTo>
                  <a:lnTo>
                    <a:pt x="13" y="72"/>
                  </a:lnTo>
                  <a:lnTo>
                    <a:pt x="8" y="70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4"/>
                  </a:lnTo>
                  <a:lnTo>
                    <a:pt x="3" y="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68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39" name="Freeform 203"/>
            <p:cNvSpPr>
              <a:spLocks/>
            </p:cNvSpPr>
            <p:nvPr/>
          </p:nvSpPr>
          <p:spPr bwMode="auto">
            <a:xfrm>
              <a:off x="220" y="476"/>
              <a:ext cx="10" cy="25"/>
            </a:xfrm>
            <a:custGeom>
              <a:avLst/>
              <a:gdLst>
                <a:gd name="T0" fmla="*/ 0 w 39"/>
                <a:gd name="T1" fmla="*/ 0 h 99"/>
                <a:gd name="T2" fmla="*/ 0 w 39"/>
                <a:gd name="T3" fmla="*/ 0 h 99"/>
                <a:gd name="T4" fmla="*/ 0 w 39"/>
                <a:gd name="T5" fmla="*/ 0 h 99"/>
                <a:gd name="T6" fmla="*/ 0 w 39"/>
                <a:gd name="T7" fmla="*/ 0 h 99"/>
                <a:gd name="T8" fmla="*/ 0 w 39"/>
                <a:gd name="T9" fmla="*/ 0 h 99"/>
                <a:gd name="T10" fmla="*/ 0 w 39"/>
                <a:gd name="T11" fmla="*/ 0 h 99"/>
                <a:gd name="T12" fmla="*/ 0 w 39"/>
                <a:gd name="T13" fmla="*/ 0 h 99"/>
                <a:gd name="T14" fmla="*/ 0 w 39"/>
                <a:gd name="T15" fmla="*/ 0 h 99"/>
                <a:gd name="T16" fmla="*/ 0 w 39"/>
                <a:gd name="T17" fmla="*/ 0 h 99"/>
                <a:gd name="T18" fmla="*/ 0 w 39"/>
                <a:gd name="T19" fmla="*/ 0 h 99"/>
                <a:gd name="T20" fmla="*/ 0 w 39"/>
                <a:gd name="T21" fmla="*/ 0 h 99"/>
                <a:gd name="T22" fmla="*/ 0 w 39"/>
                <a:gd name="T23" fmla="*/ 0 h 99"/>
                <a:gd name="T24" fmla="*/ 0 w 39"/>
                <a:gd name="T25" fmla="*/ 0 h 99"/>
                <a:gd name="T26" fmla="*/ 0 w 39"/>
                <a:gd name="T27" fmla="*/ 0 h 99"/>
                <a:gd name="T28" fmla="*/ 0 w 39"/>
                <a:gd name="T29" fmla="*/ 0 h 99"/>
                <a:gd name="T30" fmla="*/ 0 w 39"/>
                <a:gd name="T31" fmla="*/ 0 h 99"/>
                <a:gd name="T32" fmla="*/ 0 w 39"/>
                <a:gd name="T33" fmla="*/ 0 h 99"/>
                <a:gd name="T34" fmla="*/ 0 w 39"/>
                <a:gd name="T35" fmla="*/ 0 h 99"/>
                <a:gd name="T36" fmla="*/ 0 w 39"/>
                <a:gd name="T37" fmla="*/ 0 h 99"/>
                <a:gd name="T38" fmla="*/ 0 w 39"/>
                <a:gd name="T39" fmla="*/ 0 h 99"/>
                <a:gd name="T40" fmla="*/ 0 w 39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99"/>
                <a:gd name="T65" fmla="*/ 39 w 39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99">
                  <a:moveTo>
                    <a:pt x="35" y="70"/>
                  </a:moveTo>
                  <a:lnTo>
                    <a:pt x="38" y="97"/>
                  </a:lnTo>
                  <a:lnTo>
                    <a:pt x="15" y="99"/>
                  </a:lnTo>
                  <a:lnTo>
                    <a:pt x="13" y="72"/>
                  </a:lnTo>
                  <a:lnTo>
                    <a:pt x="8" y="70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4"/>
                  </a:lnTo>
                  <a:lnTo>
                    <a:pt x="3" y="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68"/>
                  </a:lnTo>
                  <a:lnTo>
                    <a:pt x="35" y="7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0" name="Freeform 204"/>
            <p:cNvSpPr>
              <a:spLocks/>
            </p:cNvSpPr>
            <p:nvPr/>
          </p:nvSpPr>
          <p:spPr bwMode="auto">
            <a:xfrm>
              <a:off x="222" y="476"/>
              <a:ext cx="6" cy="16"/>
            </a:xfrm>
            <a:custGeom>
              <a:avLst/>
              <a:gdLst>
                <a:gd name="T0" fmla="*/ 0 w 24"/>
                <a:gd name="T1" fmla="*/ 0 h 61"/>
                <a:gd name="T2" fmla="*/ 0 w 24"/>
                <a:gd name="T3" fmla="*/ 0 h 61"/>
                <a:gd name="T4" fmla="*/ 0 w 24"/>
                <a:gd name="T5" fmla="*/ 0 h 61"/>
                <a:gd name="T6" fmla="*/ 0 w 24"/>
                <a:gd name="T7" fmla="*/ 0 h 61"/>
                <a:gd name="T8" fmla="*/ 0 w 2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1"/>
                <a:gd name="T17" fmla="*/ 24 w 2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1">
                  <a:moveTo>
                    <a:pt x="0" y="2"/>
                  </a:moveTo>
                  <a:lnTo>
                    <a:pt x="19" y="0"/>
                  </a:lnTo>
                  <a:lnTo>
                    <a:pt x="24" y="60"/>
                  </a:lnTo>
                  <a:lnTo>
                    <a:pt x="6" y="6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1" name="Freeform 205"/>
            <p:cNvSpPr>
              <a:spLocks/>
            </p:cNvSpPr>
            <p:nvPr/>
          </p:nvSpPr>
          <p:spPr bwMode="auto">
            <a:xfrm>
              <a:off x="222" y="476"/>
              <a:ext cx="6" cy="16"/>
            </a:xfrm>
            <a:custGeom>
              <a:avLst/>
              <a:gdLst>
                <a:gd name="T0" fmla="*/ 0 w 24"/>
                <a:gd name="T1" fmla="*/ 0 h 61"/>
                <a:gd name="T2" fmla="*/ 0 w 24"/>
                <a:gd name="T3" fmla="*/ 0 h 61"/>
                <a:gd name="T4" fmla="*/ 0 w 24"/>
                <a:gd name="T5" fmla="*/ 0 h 61"/>
                <a:gd name="T6" fmla="*/ 0 w 24"/>
                <a:gd name="T7" fmla="*/ 0 h 61"/>
                <a:gd name="T8" fmla="*/ 0 w 2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1"/>
                <a:gd name="T17" fmla="*/ 24 w 2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1">
                  <a:moveTo>
                    <a:pt x="0" y="2"/>
                  </a:moveTo>
                  <a:lnTo>
                    <a:pt x="19" y="0"/>
                  </a:lnTo>
                  <a:lnTo>
                    <a:pt x="24" y="60"/>
                  </a:lnTo>
                  <a:lnTo>
                    <a:pt x="6" y="6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2" name="Freeform 206"/>
            <p:cNvSpPr>
              <a:spLocks/>
            </p:cNvSpPr>
            <p:nvPr/>
          </p:nvSpPr>
          <p:spPr bwMode="auto">
            <a:xfrm>
              <a:off x="220" y="452"/>
              <a:ext cx="8" cy="55"/>
            </a:xfrm>
            <a:custGeom>
              <a:avLst/>
              <a:gdLst>
                <a:gd name="T0" fmla="*/ 0 w 34"/>
                <a:gd name="T1" fmla="*/ 0 h 222"/>
                <a:gd name="T2" fmla="*/ 0 w 34"/>
                <a:gd name="T3" fmla="*/ 0 h 222"/>
                <a:gd name="T4" fmla="*/ 0 w 34"/>
                <a:gd name="T5" fmla="*/ 0 h 222"/>
                <a:gd name="T6" fmla="*/ 0 w 34"/>
                <a:gd name="T7" fmla="*/ 0 h 222"/>
                <a:gd name="T8" fmla="*/ 0 w 34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2"/>
                <a:gd name="T17" fmla="*/ 34 w 34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2">
                  <a:moveTo>
                    <a:pt x="0" y="1"/>
                  </a:moveTo>
                  <a:lnTo>
                    <a:pt x="15" y="0"/>
                  </a:lnTo>
                  <a:lnTo>
                    <a:pt x="34" y="219"/>
                  </a:lnTo>
                  <a:lnTo>
                    <a:pt x="2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3" name="Freeform 207"/>
            <p:cNvSpPr>
              <a:spLocks/>
            </p:cNvSpPr>
            <p:nvPr/>
          </p:nvSpPr>
          <p:spPr bwMode="auto">
            <a:xfrm>
              <a:off x="220" y="452"/>
              <a:ext cx="8" cy="55"/>
            </a:xfrm>
            <a:custGeom>
              <a:avLst/>
              <a:gdLst>
                <a:gd name="T0" fmla="*/ 0 w 34"/>
                <a:gd name="T1" fmla="*/ 0 h 222"/>
                <a:gd name="T2" fmla="*/ 0 w 34"/>
                <a:gd name="T3" fmla="*/ 0 h 222"/>
                <a:gd name="T4" fmla="*/ 0 w 34"/>
                <a:gd name="T5" fmla="*/ 0 h 222"/>
                <a:gd name="T6" fmla="*/ 0 w 34"/>
                <a:gd name="T7" fmla="*/ 0 h 222"/>
                <a:gd name="T8" fmla="*/ 0 w 34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2"/>
                <a:gd name="T17" fmla="*/ 34 w 34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2">
                  <a:moveTo>
                    <a:pt x="0" y="1"/>
                  </a:moveTo>
                  <a:lnTo>
                    <a:pt x="15" y="0"/>
                  </a:lnTo>
                  <a:lnTo>
                    <a:pt x="34" y="219"/>
                  </a:lnTo>
                  <a:lnTo>
                    <a:pt x="20" y="2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4" name="Freeform 208"/>
            <p:cNvSpPr>
              <a:spLocks/>
            </p:cNvSpPr>
            <p:nvPr/>
          </p:nvSpPr>
          <p:spPr bwMode="auto">
            <a:xfrm>
              <a:off x="217" y="448"/>
              <a:ext cx="11" cy="15"/>
            </a:xfrm>
            <a:custGeom>
              <a:avLst/>
              <a:gdLst>
                <a:gd name="T0" fmla="*/ 0 w 43"/>
                <a:gd name="T1" fmla="*/ 0 h 59"/>
                <a:gd name="T2" fmla="*/ 0 w 43"/>
                <a:gd name="T3" fmla="*/ 0 h 59"/>
                <a:gd name="T4" fmla="*/ 0 w 43"/>
                <a:gd name="T5" fmla="*/ 0 h 59"/>
                <a:gd name="T6" fmla="*/ 0 w 43"/>
                <a:gd name="T7" fmla="*/ 0 h 59"/>
                <a:gd name="T8" fmla="*/ 0 w 4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9"/>
                <a:gd name="T17" fmla="*/ 43 w 4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9">
                  <a:moveTo>
                    <a:pt x="0" y="3"/>
                  </a:moveTo>
                  <a:lnTo>
                    <a:pt x="39" y="0"/>
                  </a:lnTo>
                  <a:lnTo>
                    <a:pt x="43" y="56"/>
                  </a:lnTo>
                  <a:lnTo>
                    <a:pt x="5" y="5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5" name="Freeform 209"/>
            <p:cNvSpPr>
              <a:spLocks/>
            </p:cNvSpPr>
            <p:nvPr/>
          </p:nvSpPr>
          <p:spPr bwMode="auto">
            <a:xfrm>
              <a:off x="217" y="448"/>
              <a:ext cx="11" cy="15"/>
            </a:xfrm>
            <a:custGeom>
              <a:avLst/>
              <a:gdLst>
                <a:gd name="T0" fmla="*/ 0 w 43"/>
                <a:gd name="T1" fmla="*/ 0 h 59"/>
                <a:gd name="T2" fmla="*/ 0 w 43"/>
                <a:gd name="T3" fmla="*/ 0 h 59"/>
                <a:gd name="T4" fmla="*/ 0 w 43"/>
                <a:gd name="T5" fmla="*/ 0 h 59"/>
                <a:gd name="T6" fmla="*/ 0 w 43"/>
                <a:gd name="T7" fmla="*/ 0 h 59"/>
                <a:gd name="T8" fmla="*/ 0 w 4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9"/>
                <a:gd name="T17" fmla="*/ 43 w 4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9">
                  <a:moveTo>
                    <a:pt x="0" y="3"/>
                  </a:moveTo>
                  <a:lnTo>
                    <a:pt x="39" y="0"/>
                  </a:lnTo>
                  <a:lnTo>
                    <a:pt x="43" y="56"/>
                  </a:lnTo>
                  <a:lnTo>
                    <a:pt x="5" y="59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6" name="Freeform 210"/>
            <p:cNvSpPr>
              <a:spLocks/>
            </p:cNvSpPr>
            <p:nvPr/>
          </p:nvSpPr>
          <p:spPr bwMode="auto">
            <a:xfrm>
              <a:off x="217" y="561"/>
              <a:ext cx="29" cy="34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36"/>
                <a:gd name="T29" fmla="*/ 116 w 116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36">
                  <a:moveTo>
                    <a:pt x="20" y="136"/>
                  </a:moveTo>
                  <a:lnTo>
                    <a:pt x="20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2"/>
                  </a:lnTo>
                  <a:lnTo>
                    <a:pt x="96" y="16"/>
                  </a:lnTo>
                  <a:lnTo>
                    <a:pt x="96" y="136"/>
                  </a:lnTo>
                  <a:lnTo>
                    <a:pt x="20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7" name="Freeform 211"/>
            <p:cNvSpPr>
              <a:spLocks/>
            </p:cNvSpPr>
            <p:nvPr/>
          </p:nvSpPr>
          <p:spPr bwMode="auto">
            <a:xfrm>
              <a:off x="217" y="561"/>
              <a:ext cx="29" cy="34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36"/>
                <a:gd name="T29" fmla="*/ 116 w 116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36">
                  <a:moveTo>
                    <a:pt x="20" y="136"/>
                  </a:moveTo>
                  <a:lnTo>
                    <a:pt x="20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2"/>
                  </a:lnTo>
                  <a:lnTo>
                    <a:pt x="96" y="16"/>
                  </a:lnTo>
                  <a:lnTo>
                    <a:pt x="96" y="136"/>
                  </a:lnTo>
                  <a:lnTo>
                    <a:pt x="20" y="13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8" name="Rectangle 212"/>
            <p:cNvSpPr>
              <a:spLocks noChangeArrowheads="1"/>
            </p:cNvSpPr>
            <p:nvPr/>
          </p:nvSpPr>
          <p:spPr bwMode="auto">
            <a:xfrm>
              <a:off x="361" y="1498"/>
              <a:ext cx="22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49" name="Rectangle 213"/>
            <p:cNvSpPr>
              <a:spLocks noChangeArrowheads="1"/>
            </p:cNvSpPr>
            <p:nvPr/>
          </p:nvSpPr>
          <p:spPr bwMode="auto">
            <a:xfrm>
              <a:off x="361" y="1498"/>
              <a:ext cx="22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0" name="Rectangle 214"/>
            <p:cNvSpPr>
              <a:spLocks noChangeArrowheads="1"/>
            </p:cNvSpPr>
            <p:nvPr/>
          </p:nvSpPr>
          <p:spPr bwMode="auto">
            <a:xfrm>
              <a:off x="647" y="1610"/>
              <a:ext cx="29" cy="9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1" name="Rectangle 215"/>
            <p:cNvSpPr>
              <a:spLocks noChangeArrowheads="1"/>
            </p:cNvSpPr>
            <p:nvPr/>
          </p:nvSpPr>
          <p:spPr bwMode="auto">
            <a:xfrm>
              <a:off x="647" y="1612"/>
              <a:ext cx="29" cy="9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2" name="Rectangle 216"/>
            <p:cNvSpPr>
              <a:spLocks noChangeArrowheads="1"/>
            </p:cNvSpPr>
            <p:nvPr/>
          </p:nvSpPr>
          <p:spPr bwMode="auto">
            <a:xfrm>
              <a:off x="647" y="1612"/>
              <a:ext cx="29" cy="9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3" name="Rectangle 217"/>
            <p:cNvSpPr>
              <a:spLocks noChangeArrowheads="1"/>
            </p:cNvSpPr>
            <p:nvPr/>
          </p:nvSpPr>
          <p:spPr bwMode="auto">
            <a:xfrm>
              <a:off x="3372" y="1610"/>
              <a:ext cx="29" cy="9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4" name="Rectangle 218"/>
            <p:cNvSpPr>
              <a:spLocks noChangeArrowheads="1"/>
            </p:cNvSpPr>
            <p:nvPr/>
          </p:nvSpPr>
          <p:spPr bwMode="auto">
            <a:xfrm>
              <a:off x="3372" y="1610"/>
              <a:ext cx="29" cy="9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5" name="Rectangle 219"/>
            <p:cNvSpPr>
              <a:spLocks noChangeArrowheads="1"/>
            </p:cNvSpPr>
            <p:nvPr/>
          </p:nvSpPr>
          <p:spPr bwMode="auto">
            <a:xfrm>
              <a:off x="3372" y="1610"/>
              <a:ext cx="29" cy="9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6" name="Freeform 220"/>
            <p:cNvSpPr>
              <a:spLocks/>
            </p:cNvSpPr>
            <p:nvPr/>
          </p:nvSpPr>
          <p:spPr bwMode="auto">
            <a:xfrm>
              <a:off x="662" y="1660"/>
              <a:ext cx="2721" cy="828"/>
            </a:xfrm>
            <a:custGeom>
              <a:avLst/>
              <a:gdLst>
                <a:gd name="T0" fmla="*/ 0 w 10885"/>
                <a:gd name="T1" fmla="*/ 0 h 3311"/>
                <a:gd name="T2" fmla="*/ 0 w 10885"/>
                <a:gd name="T3" fmla="*/ 0 h 3311"/>
                <a:gd name="T4" fmla="*/ 0 w 10885"/>
                <a:gd name="T5" fmla="*/ 0 h 3311"/>
                <a:gd name="T6" fmla="*/ 0 w 10885"/>
                <a:gd name="T7" fmla="*/ 0 h 3311"/>
                <a:gd name="T8" fmla="*/ 0 w 10885"/>
                <a:gd name="T9" fmla="*/ 0 h 3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5"/>
                <a:gd name="T16" fmla="*/ 0 h 3311"/>
                <a:gd name="T17" fmla="*/ 10885 w 10885"/>
                <a:gd name="T18" fmla="*/ 3311 h 3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5" h="3311">
                  <a:moveTo>
                    <a:pt x="9" y="0"/>
                  </a:moveTo>
                  <a:lnTo>
                    <a:pt x="10885" y="0"/>
                  </a:lnTo>
                  <a:lnTo>
                    <a:pt x="10875" y="3311"/>
                  </a:lnTo>
                  <a:lnTo>
                    <a:pt x="0" y="33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7" name="Freeform 221"/>
            <p:cNvSpPr>
              <a:spLocks/>
            </p:cNvSpPr>
            <p:nvPr/>
          </p:nvSpPr>
          <p:spPr bwMode="auto">
            <a:xfrm>
              <a:off x="662" y="1660"/>
              <a:ext cx="2721" cy="828"/>
            </a:xfrm>
            <a:custGeom>
              <a:avLst/>
              <a:gdLst>
                <a:gd name="T0" fmla="*/ 0 w 10885"/>
                <a:gd name="T1" fmla="*/ 0 h 3311"/>
                <a:gd name="T2" fmla="*/ 0 w 10885"/>
                <a:gd name="T3" fmla="*/ 0 h 3311"/>
                <a:gd name="T4" fmla="*/ 0 w 10885"/>
                <a:gd name="T5" fmla="*/ 0 h 3311"/>
                <a:gd name="T6" fmla="*/ 0 w 10885"/>
                <a:gd name="T7" fmla="*/ 0 h 3311"/>
                <a:gd name="T8" fmla="*/ 0 w 10885"/>
                <a:gd name="T9" fmla="*/ 0 h 3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5"/>
                <a:gd name="T16" fmla="*/ 0 h 3311"/>
                <a:gd name="T17" fmla="*/ 10885 w 10885"/>
                <a:gd name="T18" fmla="*/ 3311 h 3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5" h="3311">
                  <a:moveTo>
                    <a:pt x="9" y="0"/>
                  </a:moveTo>
                  <a:lnTo>
                    <a:pt x="10885" y="0"/>
                  </a:lnTo>
                  <a:lnTo>
                    <a:pt x="10875" y="3311"/>
                  </a:lnTo>
                  <a:lnTo>
                    <a:pt x="0" y="33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8" name="Rectangle 222"/>
            <p:cNvSpPr>
              <a:spLocks noChangeArrowheads="1"/>
            </p:cNvSpPr>
            <p:nvPr/>
          </p:nvSpPr>
          <p:spPr bwMode="auto">
            <a:xfrm>
              <a:off x="665" y="1666"/>
              <a:ext cx="2718" cy="816"/>
            </a:xfrm>
            <a:prstGeom prst="rect">
              <a:avLst/>
            </a:prstGeom>
            <a:solidFill>
              <a:srgbClr val="B7DD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59" name="Rectangle 223"/>
            <p:cNvSpPr>
              <a:spLocks noChangeArrowheads="1"/>
            </p:cNvSpPr>
            <p:nvPr/>
          </p:nvSpPr>
          <p:spPr bwMode="auto">
            <a:xfrm>
              <a:off x="665" y="1666"/>
              <a:ext cx="2718" cy="8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0" name="Rectangle 224"/>
            <p:cNvSpPr>
              <a:spLocks noChangeArrowheads="1"/>
            </p:cNvSpPr>
            <p:nvPr/>
          </p:nvSpPr>
          <p:spPr bwMode="auto">
            <a:xfrm>
              <a:off x="3383" y="1666"/>
              <a:ext cx="18" cy="8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1" name="Rectangle 225"/>
            <p:cNvSpPr>
              <a:spLocks noChangeArrowheads="1"/>
            </p:cNvSpPr>
            <p:nvPr/>
          </p:nvSpPr>
          <p:spPr bwMode="auto">
            <a:xfrm>
              <a:off x="3383" y="1666"/>
              <a:ext cx="18" cy="81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2" name="Freeform 226"/>
            <p:cNvSpPr>
              <a:spLocks/>
            </p:cNvSpPr>
            <p:nvPr/>
          </p:nvSpPr>
          <p:spPr bwMode="auto">
            <a:xfrm>
              <a:off x="3397" y="1610"/>
              <a:ext cx="29" cy="928"/>
            </a:xfrm>
            <a:custGeom>
              <a:avLst/>
              <a:gdLst>
                <a:gd name="T0" fmla="*/ 0 w 115"/>
                <a:gd name="T1" fmla="*/ 0 h 3715"/>
                <a:gd name="T2" fmla="*/ 0 w 115"/>
                <a:gd name="T3" fmla="*/ 0 h 3715"/>
                <a:gd name="T4" fmla="*/ 0 w 115"/>
                <a:gd name="T5" fmla="*/ 0 h 3715"/>
                <a:gd name="T6" fmla="*/ 0 w 115"/>
                <a:gd name="T7" fmla="*/ 0 h 3715"/>
                <a:gd name="T8" fmla="*/ 0 w 115"/>
                <a:gd name="T9" fmla="*/ 0 h 3715"/>
                <a:gd name="T10" fmla="*/ 0 w 115"/>
                <a:gd name="T11" fmla="*/ 0 h 3715"/>
                <a:gd name="T12" fmla="*/ 0 w 115"/>
                <a:gd name="T13" fmla="*/ 0 h 3715"/>
                <a:gd name="T14" fmla="*/ 0 w 115"/>
                <a:gd name="T15" fmla="*/ 0 h 3715"/>
                <a:gd name="T16" fmla="*/ 0 w 115"/>
                <a:gd name="T17" fmla="*/ 0 h 3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3715"/>
                <a:gd name="T29" fmla="*/ 115 w 115"/>
                <a:gd name="T30" fmla="*/ 3715 h 3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3" name="Freeform 227"/>
            <p:cNvSpPr>
              <a:spLocks/>
            </p:cNvSpPr>
            <p:nvPr/>
          </p:nvSpPr>
          <p:spPr bwMode="auto">
            <a:xfrm>
              <a:off x="3397" y="1610"/>
              <a:ext cx="29" cy="928"/>
            </a:xfrm>
            <a:custGeom>
              <a:avLst/>
              <a:gdLst>
                <a:gd name="T0" fmla="*/ 0 w 115"/>
                <a:gd name="T1" fmla="*/ 0 h 3715"/>
                <a:gd name="T2" fmla="*/ 0 w 115"/>
                <a:gd name="T3" fmla="*/ 0 h 3715"/>
                <a:gd name="T4" fmla="*/ 0 w 115"/>
                <a:gd name="T5" fmla="*/ 0 h 3715"/>
                <a:gd name="T6" fmla="*/ 0 w 115"/>
                <a:gd name="T7" fmla="*/ 0 h 3715"/>
                <a:gd name="T8" fmla="*/ 0 w 115"/>
                <a:gd name="T9" fmla="*/ 0 h 3715"/>
                <a:gd name="T10" fmla="*/ 0 w 115"/>
                <a:gd name="T11" fmla="*/ 0 h 3715"/>
                <a:gd name="T12" fmla="*/ 0 w 115"/>
                <a:gd name="T13" fmla="*/ 0 h 3715"/>
                <a:gd name="T14" fmla="*/ 0 w 115"/>
                <a:gd name="T15" fmla="*/ 0 h 3715"/>
                <a:gd name="T16" fmla="*/ 0 w 115"/>
                <a:gd name="T17" fmla="*/ 0 h 3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3715"/>
                <a:gd name="T29" fmla="*/ 115 w 115"/>
                <a:gd name="T30" fmla="*/ 3715 h 3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4" name="Freeform 228"/>
            <p:cNvSpPr>
              <a:spLocks/>
            </p:cNvSpPr>
            <p:nvPr/>
          </p:nvSpPr>
          <p:spPr bwMode="auto">
            <a:xfrm>
              <a:off x="3397" y="1610"/>
              <a:ext cx="29" cy="928"/>
            </a:xfrm>
            <a:custGeom>
              <a:avLst/>
              <a:gdLst>
                <a:gd name="T0" fmla="*/ 0 w 115"/>
                <a:gd name="T1" fmla="*/ 0 h 3715"/>
                <a:gd name="T2" fmla="*/ 0 w 115"/>
                <a:gd name="T3" fmla="*/ 0 h 3715"/>
                <a:gd name="T4" fmla="*/ 0 w 115"/>
                <a:gd name="T5" fmla="*/ 0 h 3715"/>
                <a:gd name="T6" fmla="*/ 0 w 115"/>
                <a:gd name="T7" fmla="*/ 0 h 3715"/>
                <a:gd name="T8" fmla="*/ 0 w 115"/>
                <a:gd name="T9" fmla="*/ 0 h 3715"/>
                <a:gd name="T10" fmla="*/ 0 w 115"/>
                <a:gd name="T11" fmla="*/ 0 h 3715"/>
                <a:gd name="T12" fmla="*/ 0 w 115"/>
                <a:gd name="T13" fmla="*/ 0 h 3715"/>
                <a:gd name="T14" fmla="*/ 0 w 115"/>
                <a:gd name="T15" fmla="*/ 0 h 3715"/>
                <a:gd name="T16" fmla="*/ 0 w 115"/>
                <a:gd name="T17" fmla="*/ 0 h 3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3715"/>
                <a:gd name="T29" fmla="*/ 115 w 115"/>
                <a:gd name="T30" fmla="*/ 3715 h 3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5" name="Freeform 229"/>
            <p:cNvSpPr>
              <a:spLocks/>
            </p:cNvSpPr>
            <p:nvPr/>
          </p:nvSpPr>
          <p:spPr bwMode="auto">
            <a:xfrm>
              <a:off x="2867" y="1643"/>
              <a:ext cx="357" cy="23"/>
            </a:xfrm>
            <a:custGeom>
              <a:avLst/>
              <a:gdLst>
                <a:gd name="T0" fmla="*/ 0 w 1425"/>
                <a:gd name="T1" fmla="*/ 0 h 94"/>
                <a:gd name="T2" fmla="*/ 0 w 1425"/>
                <a:gd name="T3" fmla="*/ 0 h 94"/>
                <a:gd name="T4" fmla="*/ 0 w 1425"/>
                <a:gd name="T5" fmla="*/ 0 h 94"/>
                <a:gd name="T6" fmla="*/ 0 w 1425"/>
                <a:gd name="T7" fmla="*/ 0 h 94"/>
                <a:gd name="T8" fmla="*/ 0 w 1425"/>
                <a:gd name="T9" fmla="*/ 0 h 94"/>
                <a:gd name="T10" fmla="*/ 0 w 1425"/>
                <a:gd name="T11" fmla="*/ 0 h 94"/>
                <a:gd name="T12" fmla="*/ 0 w 1425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94"/>
                <a:gd name="T23" fmla="*/ 1425 w 142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94">
                  <a:moveTo>
                    <a:pt x="1425" y="33"/>
                  </a:moveTo>
                  <a:lnTo>
                    <a:pt x="1425" y="94"/>
                  </a:lnTo>
                  <a:lnTo>
                    <a:pt x="0" y="94"/>
                  </a:lnTo>
                  <a:lnTo>
                    <a:pt x="0" y="33"/>
                  </a:lnTo>
                  <a:lnTo>
                    <a:pt x="20" y="0"/>
                  </a:lnTo>
                  <a:lnTo>
                    <a:pt x="1406" y="0"/>
                  </a:lnTo>
                  <a:lnTo>
                    <a:pt x="1425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6" name="Freeform 230"/>
            <p:cNvSpPr>
              <a:spLocks/>
            </p:cNvSpPr>
            <p:nvPr/>
          </p:nvSpPr>
          <p:spPr bwMode="auto">
            <a:xfrm>
              <a:off x="2867" y="1643"/>
              <a:ext cx="357" cy="23"/>
            </a:xfrm>
            <a:custGeom>
              <a:avLst/>
              <a:gdLst>
                <a:gd name="T0" fmla="*/ 0 w 1425"/>
                <a:gd name="T1" fmla="*/ 0 h 94"/>
                <a:gd name="T2" fmla="*/ 0 w 1425"/>
                <a:gd name="T3" fmla="*/ 0 h 94"/>
                <a:gd name="T4" fmla="*/ 0 w 1425"/>
                <a:gd name="T5" fmla="*/ 0 h 94"/>
                <a:gd name="T6" fmla="*/ 0 w 1425"/>
                <a:gd name="T7" fmla="*/ 0 h 94"/>
                <a:gd name="T8" fmla="*/ 0 w 1425"/>
                <a:gd name="T9" fmla="*/ 0 h 94"/>
                <a:gd name="T10" fmla="*/ 0 w 1425"/>
                <a:gd name="T11" fmla="*/ 0 h 94"/>
                <a:gd name="T12" fmla="*/ 0 w 1425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5"/>
                <a:gd name="T22" fmla="*/ 0 h 94"/>
                <a:gd name="T23" fmla="*/ 1425 w 142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5" h="94">
                  <a:moveTo>
                    <a:pt x="1425" y="33"/>
                  </a:moveTo>
                  <a:lnTo>
                    <a:pt x="1425" y="94"/>
                  </a:lnTo>
                  <a:lnTo>
                    <a:pt x="0" y="94"/>
                  </a:lnTo>
                  <a:lnTo>
                    <a:pt x="0" y="33"/>
                  </a:lnTo>
                  <a:lnTo>
                    <a:pt x="20" y="0"/>
                  </a:lnTo>
                  <a:lnTo>
                    <a:pt x="1406" y="0"/>
                  </a:lnTo>
                  <a:lnTo>
                    <a:pt x="1425" y="3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7" name="Rectangle 231"/>
            <p:cNvSpPr>
              <a:spLocks noChangeArrowheads="1"/>
            </p:cNvSpPr>
            <p:nvPr/>
          </p:nvSpPr>
          <p:spPr bwMode="auto">
            <a:xfrm>
              <a:off x="2874" y="1643"/>
              <a:ext cx="342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8" name="Rectangle 232"/>
            <p:cNvSpPr>
              <a:spLocks noChangeArrowheads="1"/>
            </p:cNvSpPr>
            <p:nvPr/>
          </p:nvSpPr>
          <p:spPr bwMode="auto">
            <a:xfrm>
              <a:off x="2874" y="1643"/>
              <a:ext cx="342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69" name="Rectangle 233"/>
            <p:cNvSpPr>
              <a:spLocks noChangeArrowheads="1"/>
            </p:cNvSpPr>
            <p:nvPr/>
          </p:nvSpPr>
          <p:spPr bwMode="auto">
            <a:xfrm>
              <a:off x="2874" y="1101"/>
              <a:ext cx="342" cy="5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0" name="Rectangle 234"/>
            <p:cNvSpPr>
              <a:spLocks noChangeArrowheads="1"/>
            </p:cNvSpPr>
            <p:nvPr/>
          </p:nvSpPr>
          <p:spPr bwMode="auto">
            <a:xfrm>
              <a:off x="2874" y="1101"/>
              <a:ext cx="342" cy="551"/>
            </a:xfrm>
            <a:prstGeom prst="rect">
              <a:avLst/>
            </a:prstGeom>
            <a:solidFill>
              <a:srgbClr val="B7DD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1" name="Rectangle 235"/>
            <p:cNvSpPr>
              <a:spLocks noChangeArrowheads="1"/>
            </p:cNvSpPr>
            <p:nvPr/>
          </p:nvSpPr>
          <p:spPr bwMode="auto">
            <a:xfrm>
              <a:off x="2874" y="1101"/>
              <a:ext cx="342" cy="55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2" name="Rectangle 236"/>
            <p:cNvSpPr>
              <a:spLocks noChangeArrowheads="1"/>
            </p:cNvSpPr>
            <p:nvPr/>
          </p:nvSpPr>
          <p:spPr bwMode="auto">
            <a:xfrm>
              <a:off x="2877" y="1652"/>
              <a:ext cx="337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3" name="Rectangle 237"/>
            <p:cNvSpPr>
              <a:spLocks noChangeArrowheads="1"/>
            </p:cNvSpPr>
            <p:nvPr/>
          </p:nvSpPr>
          <p:spPr bwMode="auto">
            <a:xfrm>
              <a:off x="2877" y="1652"/>
              <a:ext cx="337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4" name="Rectangle 238"/>
            <p:cNvSpPr>
              <a:spLocks noChangeArrowheads="1"/>
            </p:cNvSpPr>
            <p:nvPr/>
          </p:nvSpPr>
          <p:spPr bwMode="auto">
            <a:xfrm>
              <a:off x="2877" y="1090"/>
              <a:ext cx="337" cy="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5" name="Rectangle 239"/>
            <p:cNvSpPr>
              <a:spLocks noChangeArrowheads="1"/>
            </p:cNvSpPr>
            <p:nvPr/>
          </p:nvSpPr>
          <p:spPr bwMode="auto">
            <a:xfrm>
              <a:off x="2877" y="1090"/>
              <a:ext cx="337" cy="2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6" name="Rectangle 240"/>
            <p:cNvSpPr>
              <a:spLocks noChangeArrowheads="1"/>
            </p:cNvSpPr>
            <p:nvPr/>
          </p:nvSpPr>
          <p:spPr bwMode="auto">
            <a:xfrm>
              <a:off x="3397" y="1887"/>
              <a:ext cx="29" cy="4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7" name="Rectangle 241"/>
            <p:cNvSpPr>
              <a:spLocks noChangeArrowheads="1"/>
            </p:cNvSpPr>
            <p:nvPr/>
          </p:nvSpPr>
          <p:spPr bwMode="auto">
            <a:xfrm>
              <a:off x="3397" y="1887"/>
              <a:ext cx="29" cy="46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8" name="Rectangle 242"/>
            <p:cNvSpPr>
              <a:spLocks noChangeArrowheads="1"/>
            </p:cNvSpPr>
            <p:nvPr/>
          </p:nvSpPr>
          <p:spPr bwMode="auto">
            <a:xfrm>
              <a:off x="3426" y="1858"/>
              <a:ext cx="24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79" name="Rectangle 243"/>
            <p:cNvSpPr>
              <a:spLocks noChangeArrowheads="1"/>
            </p:cNvSpPr>
            <p:nvPr/>
          </p:nvSpPr>
          <p:spPr bwMode="auto">
            <a:xfrm>
              <a:off x="3426" y="1858"/>
              <a:ext cx="24" cy="5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0" name="Rectangle 244"/>
            <p:cNvSpPr>
              <a:spLocks noChangeArrowheads="1"/>
            </p:cNvSpPr>
            <p:nvPr/>
          </p:nvSpPr>
          <p:spPr bwMode="auto">
            <a:xfrm>
              <a:off x="350" y="2490"/>
              <a:ext cx="19" cy="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1" name="Rectangle 245"/>
            <p:cNvSpPr>
              <a:spLocks noChangeArrowheads="1"/>
            </p:cNvSpPr>
            <p:nvPr/>
          </p:nvSpPr>
          <p:spPr bwMode="auto">
            <a:xfrm>
              <a:off x="350" y="2490"/>
              <a:ext cx="19" cy="11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2" name="Rectangle 246"/>
            <p:cNvSpPr>
              <a:spLocks noChangeArrowheads="1"/>
            </p:cNvSpPr>
            <p:nvPr/>
          </p:nvSpPr>
          <p:spPr bwMode="auto">
            <a:xfrm>
              <a:off x="281" y="1610"/>
              <a:ext cx="20" cy="92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3" name="Rectangle 247"/>
            <p:cNvSpPr>
              <a:spLocks noChangeArrowheads="1"/>
            </p:cNvSpPr>
            <p:nvPr/>
          </p:nvSpPr>
          <p:spPr bwMode="auto">
            <a:xfrm>
              <a:off x="281" y="1610"/>
              <a:ext cx="20" cy="9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4" name="Rectangle 248"/>
            <p:cNvSpPr>
              <a:spLocks noChangeArrowheads="1"/>
            </p:cNvSpPr>
            <p:nvPr/>
          </p:nvSpPr>
          <p:spPr bwMode="auto">
            <a:xfrm>
              <a:off x="620" y="1610"/>
              <a:ext cx="20" cy="92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5" name="Rectangle 249"/>
            <p:cNvSpPr>
              <a:spLocks noChangeArrowheads="1"/>
            </p:cNvSpPr>
            <p:nvPr/>
          </p:nvSpPr>
          <p:spPr bwMode="auto">
            <a:xfrm>
              <a:off x="620" y="1610"/>
              <a:ext cx="20" cy="9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6" name="Rectangle 250"/>
            <p:cNvSpPr>
              <a:spLocks noChangeArrowheads="1"/>
            </p:cNvSpPr>
            <p:nvPr/>
          </p:nvSpPr>
          <p:spPr bwMode="auto">
            <a:xfrm>
              <a:off x="552" y="2490"/>
              <a:ext cx="19" cy="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7" name="Rectangle 251"/>
            <p:cNvSpPr>
              <a:spLocks noChangeArrowheads="1"/>
            </p:cNvSpPr>
            <p:nvPr/>
          </p:nvSpPr>
          <p:spPr bwMode="auto">
            <a:xfrm>
              <a:off x="552" y="2490"/>
              <a:ext cx="19" cy="11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8" name="Rectangle 252"/>
            <p:cNvSpPr>
              <a:spLocks noChangeArrowheads="1"/>
            </p:cNvSpPr>
            <p:nvPr/>
          </p:nvSpPr>
          <p:spPr bwMode="auto">
            <a:xfrm>
              <a:off x="291" y="1659"/>
              <a:ext cx="339" cy="83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89" name="Rectangle 253"/>
            <p:cNvSpPr>
              <a:spLocks noChangeArrowheads="1"/>
            </p:cNvSpPr>
            <p:nvPr/>
          </p:nvSpPr>
          <p:spPr bwMode="auto">
            <a:xfrm>
              <a:off x="291" y="1659"/>
              <a:ext cx="339" cy="8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0" name="Rectangle 254"/>
            <p:cNvSpPr>
              <a:spLocks noChangeArrowheads="1"/>
            </p:cNvSpPr>
            <p:nvPr/>
          </p:nvSpPr>
          <p:spPr bwMode="auto">
            <a:xfrm>
              <a:off x="159" y="1016"/>
              <a:ext cx="24" cy="37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1" name="Rectangle 255"/>
            <p:cNvSpPr>
              <a:spLocks noChangeArrowheads="1"/>
            </p:cNvSpPr>
            <p:nvPr/>
          </p:nvSpPr>
          <p:spPr bwMode="auto">
            <a:xfrm>
              <a:off x="159" y="1016"/>
              <a:ext cx="24" cy="3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2" name="Rectangle 256"/>
            <p:cNvSpPr>
              <a:spLocks noChangeArrowheads="1"/>
            </p:cNvSpPr>
            <p:nvPr/>
          </p:nvSpPr>
          <p:spPr bwMode="auto">
            <a:xfrm>
              <a:off x="171" y="1527"/>
              <a:ext cx="606" cy="2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3" name="Rectangle 257"/>
            <p:cNvSpPr>
              <a:spLocks noChangeArrowheads="1"/>
            </p:cNvSpPr>
            <p:nvPr/>
          </p:nvSpPr>
          <p:spPr bwMode="auto">
            <a:xfrm>
              <a:off x="171" y="1527"/>
              <a:ext cx="606" cy="2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4" name="Rectangle 258"/>
            <p:cNvSpPr>
              <a:spLocks noChangeArrowheads="1"/>
            </p:cNvSpPr>
            <p:nvPr/>
          </p:nvSpPr>
          <p:spPr bwMode="auto">
            <a:xfrm>
              <a:off x="171" y="1503"/>
              <a:ext cx="606" cy="2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5" name="Rectangle 259"/>
            <p:cNvSpPr>
              <a:spLocks noChangeArrowheads="1"/>
            </p:cNvSpPr>
            <p:nvPr/>
          </p:nvSpPr>
          <p:spPr bwMode="auto">
            <a:xfrm>
              <a:off x="171" y="1503"/>
              <a:ext cx="60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6" name="Rectangle 260"/>
            <p:cNvSpPr>
              <a:spLocks noChangeArrowheads="1"/>
            </p:cNvSpPr>
            <p:nvPr/>
          </p:nvSpPr>
          <p:spPr bwMode="auto">
            <a:xfrm>
              <a:off x="171" y="595"/>
              <a:ext cx="606" cy="2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7" name="Rectangle 261"/>
            <p:cNvSpPr>
              <a:spLocks noChangeArrowheads="1"/>
            </p:cNvSpPr>
            <p:nvPr/>
          </p:nvSpPr>
          <p:spPr bwMode="auto">
            <a:xfrm>
              <a:off x="171" y="595"/>
              <a:ext cx="60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8" name="Rectangle 262"/>
            <p:cNvSpPr>
              <a:spLocks noChangeArrowheads="1"/>
            </p:cNvSpPr>
            <p:nvPr/>
          </p:nvSpPr>
          <p:spPr bwMode="auto">
            <a:xfrm>
              <a:off x="209" y="609"/>
              <a:ext cx="530" cy="90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99" name="Rectangle 263"/>
            <p:cNvSpPr>
              <a:spLocks noChangeArrowheads="1"/>
            </p:cNvSpPr>
            <p:nvPr/>
          </p:nvSpPr>
          <p:spPr bwMode="auto">
            <a:xfrm>
              <a:off x="209" y="609"/>
              <a:ext cx="530" cy="90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0" name="Rectangle 264"/>
            <p:cNvSpPr>
              <a:spLocks noChangeArrowheads="1"/>
            </p:cNvSpPr>
            <p:nvPr/>
          </p:nvSpPr>
          <p:spPr bwMode="auto">
            <a:xfrm>
              <a:off x="173" y="1058"/>
              <a:ext cx="38" cy="29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1" name="Rectangle 265"/>
            <p:cNvSpPr>
              <a:spLocks noChangeArrowheads="1"/>
            </p:cNvSpPr>
            <p:nvPr/>
          </p:nvSpPr>
          <p:spPr bwMode="auto">
            <a:xfrm>
              <a:off x="173" y="1058"/>
              <a:ext cx="38" cy="29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2" name="Rectangle 266"/>
            <p:cNvSpPr>
              <a:spLocks noChangeArrowheads="1"/>
            </p:cNvSpPr>
            <p:nvPr/>
          </p:nvSpPr>
          <p:spPr bwMode="auto">
            <a:xfrm>
              <a:off x="173" y="1066"/>
              <a:ext cx="44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3" name="Rectangle 267"/>
            <p:cNvSpPr>
              <a:spLocks noChangeArrowheads="1"/>
            </p:cNvSpPr>
            <p:nvPr/>
          </p:nvSpPr>
          <p:spPr bwMode="auto">
            <a:xfrm>
              <a:off x="173" y="1066"/>
              <a:ext cx="4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4" name="Rectangle 268"/>
            <p:cNvSpPr>
              <a:spLocks noChangeArrowheads="1"/>
            </p:cNvSpPr>
            <p:nvPr/>
          </p:nvSpPr>
          <p:spPr bwMode="auto">
            <a:xfrm>
              <a:off x="335" y="1541"/>
              <a:ext cx="278" cy="12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5" name="Rectangle 269"/>
            <p:cNvSpPr>
              <a:spLocks noChangeArrowheads="1"/>
            </p:cNvSpPr>
            <p:nvPr/>
          </p:nvSpPr>
          <p:spPr bwMode="auto">
            <a:xfrm>
              <a:off x="335" y="1541"/>
              <a:ext cx="278" cy="1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6" name="Rectangle 270"/>
            <p:cNvSpPr>
              <a:spLocks noChangeArrowheads="1"/>
            </p:cNvSpPr>
            <p:nvPr/>
          </p:nvSpPr>
          <p:spPr bwMode="auto">
            <a:xfrm>
              <a:off x="291" y="1666"/>
              <a:ext cx="339" cy="8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7" name="Rectangle 271"/>
            <p:cNvSpPr>
              <a:spLocks noChangeArrowheads="1"/>
            </p:cNvSpPr>
            <p:nvPr/>
          </p:nvSpPr>
          <p:spPr bwMode="auto">
            <a:xfrm>
              <a:off x="291" y="1666"/>
              <a:ext cx="339" cy="816"/>
            </a:xfrm>
            <a:prstGeom prst="rect">
              <a:avLst/>
            </a:prstGeom>
            <a:solidFill>
              <a:srgbClr val="B7DD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8" name="Rectangle 272"/>
            <p:cNvSpPr>
              <a:spLocks noChangeArrowheads="1"/>
            </p:cNvSpPr>
            <p:nvPr/>
          </p:nvSpPr>
          <p:spPr bwMode="auto">
            <a:xfrm>
              <a:off x="291" y="1666"/>
              <a:ext cx="339" cy="81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09" name="Rectangle 273"/>
            <p:cNvSpPr>
              <a:spLocks noChangeArrowheads="1"/>
            </p:cNvSpPr>
            <p:nvPr/>
          </p:nvSpPr>
          <p:spPr bwMode="auto">
            <a:xfrm>
              <a:off x="344" y="1526"/>
              <a:ext cx="261" cy="1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0" name="Rectangle 274"/>
            <p:cNvSpPr>
              <a:spLocks noChangeArrowheads="1"/>
            </p:cNvSpPr>
            <p:nvPr/>
          </p:nvSpPr>
          <p:spPr bwMode="auto">
            <a:xfrm>
              <a:off x="344" y="1526"/>
              <a:ext cx="261" cy="14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1" name="Rectangle 275"/>
            <p:cNvSpPr>
              <a:spLocks noChangeArrowheads="1"/>
            </p:cNvSpPr>
            <p:nvPr/>
          </p:nvSpPr>
          <p:spPr bwMode="auto">
            <a:xfrm>
              <a:off x="351" y="2550"/>
              <a:ext cx="246" cy="1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2" name="Rectangle 276"/>
            <p:cNvSpPr>
              <a:spLocks noChangeArrowheads="1"/>
            </p:cNvSpPr>
            <p:nvPr/>
          </p:nvSpPr>
          <p:spPr bwMode="auto">
            <a:xfrm>
              <a:off x="351" y="2550"/>
              <a:ext cx="246" cy="1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3" name="Rectangle 277"/>
            <p:cNvSpPr>
              <a:spLocks noChangeArrowheads="1"/>
            </p:cNvSpPr>
            <p:nvPr/>
          </p:nvSpPr>
          <p:spPr bwMode="auto">
            <a:xfrm>
              <a:off x="370" y="2482"/>
              <a:ext cx="208" cy="7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4" name="Rectangle 278"/>
            <p:cNvSpPr>
              <a:spLocks noChangeArrowheads="1"/>
            </p:cNvSpPr>
            <p:nvPr/>
          </p:nvSpPr>
          <p:spPr bwMode="auto">
            <a:xfrm>
              <a:off x="370" y="2482"/>
              <a:ext cx="208" cy="7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5" name="Rectangle 279"/>
            <p:cNvSpPr>
              <a:spLocks noChangeArrowheads="1"/>
            </p:cNvSpPr>
            <p:nvPr/>
          </p:nvSpPr>
          <p:spPr bwMode="auto">
            <a:xfrm>
              <a:off x="378" y="2482"/>
              <a:ext cx="192" cy="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6" name="Rectangle 280"/>
            <p:cNvSpPr>
              <a:spLocks noChangeArrowheads="1"/>
            </p:cNvSpPr>
            <p:nvPr/>
          </p:nvSpPr>
          <p:spPr bwMode="auto">
            <a:xfrm>
              <a:off x="378" y="2482"/>
              <a:ext cx="192" cy="7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7" name="Rectangle 281"/>
            <p:cNvSpPr>
              <a:spLocks noChangeArrowheads="1"/>
            </p:cNvSpPr>
            <p:nvPr/>
          </p:nvSpPr>
          <p:spPr bwMode="auto">
            <a:xfrm>
              <a:off x="217" y="595"/>
              <a:ext cx="515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8" name="Rectangle 282"/>
            <p:cNvSpPr>
              <a:spLocks noChangeArrowheads="1"/>
            </p:cNvSpPr>
            <p:nvPr/>
          </p:nvSpPr>
          <p:spPr bwMode="auto">
            <a:xfrm>
              <a:off x="217" y="595"/>
              <a:ext cx="515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19" name="Rectangle 283"/>
            <p:cNvSpPr>
              <a:spLocks noChangeArrowheads="1"/>
            </p:cNvSpPr>
            <p:nvPr/>
          </p:nvSpPr>
          <p:spPr bwMode="auto">
            <a:xfrm>
              <a:off x="378" y="2559"/>
              <a:ext cx="192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0" name="Rectangle 284"/>
            <p:cNvSpPr>
              <a:spLocks noChangeArrowheads="1"/>
            </p:cNvSpPr>
            <p:nvPr/>
          </p:nvSpPr>
          <p:spPr bwMode="auto">
            <a:xfrm>
              <a:off x="378" y="2559"/>
              <a:ext cx="192" cy="1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1" name="Freeform 285"/>
            <p:cNvSpPr>
              <a:spLocks/>
            </p:cNvSpPr>
            <p:nvPr/>
          </p:nvSpPr>
          <p:spPr bwMode="auto">
            <a:xfrm>
              <a:off x="351" y="2564"/>
              <a:ext cx="246" cy="23"/>
            </a:xfrm>
            <a:custGeom>
              <a:avLst/>
              <a:gdLst>
                <a:gd name="T0" fmla="*/ 0 w 982"/>
                <a:gd name="T1" fmla="*/ 0 h 93"/>
                <a:gd name="T2" fmla="*/ 0 w 982"/>
                <a:gd name="T3" fmla="*/ 0 h 93"/>
                <a:gd name="T4" fmla="*/ 0 w 982"/>
                <a:gd name="T5" fmla="*/ 0 h 93"/>
                <a:gd name="T6" fmla="*/ 0 w 982"/>
                <a:gd name="T7" fmla="*/ 0 h 93"/>
                <a:gd name="T8" fmla="*/ 0 w 982"/>
                <a:gd name="T9" fmla="*/ 0 h 93"/>
                <a:gd name="T10" fmla="*/ 0 w 982"/>
                <a:gd name="T11" fmla="*/ 0 h 93"/>
                <a:gd name="T12" fmla="*/ 0 w 982"/>
                <a:gd name="T13" fmla="*/ 0 h 93"/>
                <a:gd name="T14" fmla="*/ 0 w 982"/>
                <a:gd name="T15" fmla="*/ 0 h 93"/>
                <a:gd name="T16" fmla="*/ 0 w 982"/>
                <a:gd name="T17" fmla="*/ 0 h 93"/>
                <a:gd name="T18" fmla="*/ 0 w 982"/>
                <a:gd name="T19" fmla="*/ 0 h 93"/>
                <a:gd name="T20" fmla="*/ 0 w 982"/>
                <a:gd name="T21" fmla="*/ 0 h 93"/>
                <a:gd name="T22" fmla="*/ 0 w 982"/>
                <a:gd name="T23" fmla="*/ 0 h 93"/>
                <a:gd name="T24" fmla="*/ 0 w 982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2"/>
                <a:gd name="T40" fmla="*/ 0 h 93"/>
                <a:gd name="T41" fmla="*/ 982 w 982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2" h="93">
                  <a:moveTo>
                    <a:pt x="875" y="4"/>
                  </a:moveTo>
                  <a:lnTo>
                    <a:pt x="871" y="0"/>
                  </a:lnTo>
                  <a:lnTo>
                    <a:pt x="109" y="0"/>
                  </a:lnTo>
                  <a:lnTo>
                    <a:pt x="105" y="4"/>
                  </a:lnTo>
                  <a:lnTo>
                    <a:pt x="105" y="19"/>
                  </a:lnTo>
                  <a:lnTo>
                    <a:pt x="0" y="19"/>
                  </a:lnTo>
                  <a:lnTo>
                    <a:pt x="0" y="86"/>
                  </a:lnTo>
                  <a:lnTo>
                    <a:pt x="7" y="93"/>
                  </a:lnTo>
                  <a:lnTo>
                    <a:pt x="974" y="93"/>
                  </a:lnTo>
                  <a:lnTo>
                    <a:pt x="982" y="86"/>
                  </a:lnTo>
                  <a:lnTo>
                    <a:pt x="982" y="19"/>
                  </a:lnTo>
                  <a:lnTo>
                    <a:pt x="875" y="19"/>
                  </a:lnTo>
                  <a:lnTo>
                    <a:pt x="87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2" name="Freeform 286"/>
            <p:cNvSpPr>
              <a:spLocks/>
            </p:cNvSpPr>
            <p:nvPr/>
          </p:nvSpPr>
          <p:spPr bwMode="auto">
            <a:xfrm>
              <a:off x="351" y="2564"/>
              <a:ext cx="246" cy="23"/>
            </a:xfrm>
            <a:custGeom>
              <a:avLst/>
              <a:gdLst>
                <a:gd name="T0" fmla="*/ 0 w 982"/>
                <a:gd name="T1" fmla="*/ 0 h 93"/>
                <a:gd name="T2" fmla="*/ 0 w 982"/>
                <a:gd name="T3" fmla="*/ 0 h 93"/>
                <a:gd name="T4" fmla="*/ 0 w 982"/>
                <a:gd name="T5" fmla="*/ 0 h 93"/>
                <a:gd name="T6" fmla="*/ 0 w 982"/>
                <a:gd name="T7" fmla="*/ 0 h 93"/>
                <a:gd name="T8" fmla="*/ 0 w 982"/>
                <a:gd name="T9" fmla="*/ 0 h 93"/>
                <a:gd name="T10" fmla="*/ 0 w 982"/>
                <a:gd name="T11" fmla="*/ 0 h 93"/>
                <a:gd name="T12" fmla="*/ 0 w 982"/>
                <a:gd name="T13" fmla="*/ 0 h 93"/>
                <a:gd name="T14" fmla="*/ 0 w 982"/>
                <a:gd name="T15" fmla="*/ 0 h 93"/>
                <a:gd name="T16" fmla="*/ 0 w 982"/>
                <a:gd name="T17" fmla="*/ 0 h 93"/>
                <a:gd name="T18" fmla="*/ 0 w 982"/>
                <a:gd name="T19" fmla="*/ 0 h 93"/>
                <a:gd name="T20" fmla="*/ 0 w 982"/>
                <a:gd name="T21" fmla="*/ 0 h 93"/>
                <a:gd name="T22" fmla="*/ 0 w 982"/>
                <a:gd name="T23" fmla="*/ 0 h 93"/>
                <a:gd name="T24" fmla="*/ 0 w 982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2"/>
                <a:gd name="T40" fmla="*/ 0 h 93"/>
                <a:gd name="T41" fmla="*/ 982 w 982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2" h="93">
                  <a:moveTo>
                    <a:pt x="875" y="4"/>
                  </a:moveTo>
                  <a:lnTo>
                    <a:pt x="871" y="0"/>
                  </a:lnTo>
                  <a:lnTo>
                    <a:pt x="109" y="0"/>
                  </a:lnTo>
                  <a:lnTo>
                    <a:pt x="105" y="4"/>
                  </a:lnTo>
                  <a:lnTo>
                    <a:pt x="105" y="19"/>
                  </a:lnTo>
                  <a:lnTo>
                    <a:pt x="0" y="19"/>
                  </a:lnTo>
                  <a:lnTo>
                    <a:pt x="0" y="86"/>
                  </a:lnTo>
                  <a:lnTo>
                    <a:pt x="7" y="93"/>
                  </a:lnTo>
                  <a:lnTo>
                    <a:pt x="974" y="93"/>
                  </a:lnTo>
                  <a:lnTo>
                    <a:pt x="982" y="86"/>
                  </a:lnTo>
                  <a:lnTo>
                    <a:pt x="982" y="19"/>
                  </a:lnTo>
                  <a:lnTo>
                    <a:pt x="875" y="19"/>
                  </a:lnTo>
                  <a:lnTo>
                    <a:pt x="875" y="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3" name="Rectangle 287"/>
            <p:cNvSpPr>
              <a:spLocks noChangeArrowheads="1"/>
            </p:cNvSpPr>
            <p:nvPr/>
          </p:nvSpPr>
          <p:spPr bwMode="auto">
            <a:xfrm>
              <a:off x="630" y="1666"/>
              <a:ext cx="10" cy="8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4" name="Freeform 288"/>
            <p:cNvSpPr>
              <a:spLocks/>
            </p:cNvSpPr>
            <p:nvPr/>
          </p:nvSpPr>
          <p:spPr bwMode="auto">
            <a:xfrm>
              <a:off x="632" y="1610"/>
              <a:ext cx="23" cy="928"/>
            </a:xfrm>
            <a:custGeom>
              <a:avLst/>
              <a:gdLst>
                <a:gd name="T0" fmla="*/ 0 w 92"/>
                <a:gd name="T1" fmla="*/ 0 h 3715"/>
                <a:gd name="T2" fmla="*/ 0 w 92"/>
                <a:gd name="T3" fmla="*/ 0 h 3715"/>
                <a:gd name="T4" fmla="*/ 0 w 92"/>
                <a:gd name="T5" fmla="*/ 0 h 3715"/>
                <a:gd name="T6" fmla="*/ 0 w 92"/>
                <a:gd name="T7" fmla="*/ 0 h 3715"/>
                <a:gd name="T8" fmla="*/ 0 w 92"/>
                <a:gd name="T9" fmla="*/ 0 h 3715"/>
                <a:gd name="T10" fmla="*/ 0 w 92"/>
                <a:gd name="T11" fmla="*/ 0 h 3715"/>
                <a:gd name="T12" fmla="*/ 0 w 92"/>
                <a:gd name="T13" fmla="*/ 0 h 3715"/>
                <a:gd name="T14" fmla="*/ 0 w 92"/>
                <a:gd name="T15" fmla="*/ 0 h 3715"/>
                <a:gd name="T16" fmla="*/ 0 w 92"/>
                <a:gd name="T17" fmla="*/ 0 h 3715"/>
                <a:gd name="T18" fmla="*/ 0 w 92"/>
                <a:gd name="T19" fmla="*/ 0 h 3715"/>
                <a:gd name="T20" fmla="*/ 0 w 92"/>
                <a:gd name="T21" fmla="*/ 0 h 3715"/>
                <a:gd name="T22" fmla="*/ 0 w 92"/>
                <a:gd name="T23" fmla="*/ 0 h 3715"/>
                <a:gd name="T24" fmla="*/ 0 w 92"/>
                <a:gd name="T25" fmla="*/ 0 h 3715"/>
                <a:gd name="T26" fmla="*/ 0 w 92"/>
                <a:gd name="T27" fmla="*/ 0 h 3715"/>
                <a:gd name="T28" fmla="*/ 0 w 92"/>
                <a:gd name="T29" fmla="*/ 0 h 37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3715"/>
                <a:gd name="T47" fmla="*/ 92 w 92"/>
                <a:gd name="T48" fmla="*/ 3715 h 37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3715">
                  <a:moveTo>
                    <a:pt x="92" y="3481"/>
                  </a:moveTo>
                  <a:lnTo>
                    <a:pt x="92" y="234"/>
                  </a:lnTo>
                  <a:lnTo>
                    <a:pt x="76" y="226"/>
                  </a:lnTo>
                  <a:lnTo>
                    <a:pt x="62" y="226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31" y="3489"/>
                  </a:lnTo>
                  <a:lnTo>
                    <a:pt x="31" y="3715"/>
                  </a:lnTo>
                  <a:lnTo>
                    <a:pt x="62" y="3715"/>
                  </a:lnTo>
                  <a:lnTo>
                    <a:pt x="62" y="3489"/>
                  </a:lnTo>
                  <a:lnTo>
                    <a:pt x="76" y="3489"/>
                  </a:lnTo>
                  <a:lnTo>
                    <a:pt x="92" y="348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5" name="Freeform 289"/>
            <p:cNvSpPr>
              <a:spLocks/>
            </p:cNvSpPr>
            <p:nvPr/>
          </p:nvSpPr>
          <p:spPr bwMode="auto">
            <a:xfrm>
              <a:off x="632" y="1610"/>
              <a:ext cx="23" cy="928"/>
            </a:xfrm>
            <a:custGeom>
              <a:avLst/>
              <a:gdLst>
                <a:gd name="T0" fmla="*/ 0 w 92"/>
                <a:gd name="T1" fmla="*/ 0 h 3715"/>
                <a:gd name="T2" fmla="*/ 0 w 92"/>
                <a:gd name="T3" fmla="*/ 0 h 3715"/>
                <a:gd name="T4" fmla="*/ 0 w 92"/>
                <a:gd name="T5" fmla="*/ 0 h 3715"/>
                <a:gd name="T6" fmla="*/ 0 w 92"/>
                <a:gd name="T7" fmla="*/ 0 h 3715"/>
                <a:gd name="T8" fmla="*/ 0 w 92"/>
                <a:gd name="T9" fmla="*/ 0 h 3715"/>
                <a:gd name="T10" fmla="*/ 0 w 92"/>
                <a:gd name="T11" fmla="*/ 0 h 3715"/>
                <a:gd name="T12" fmla="*/ 0 w 92"/>
                <a:gd name="T13" fmla="*/ 0 h 3715"/>
                <a:gd name="T14" fmla="*/ 0 w 92"/>
                <a:gd name="T15" fmla="*/ 0 h 3715"/>
                <a:gd name="T16" fmla="*/ 0 w 92"/>
                <a:gd name="T17" fmla="*/ 0 h 3715"/>
                <a:gd name="T18" fmla="*/ 0 w 92"/>
                <a:gd name="T19" fmla="*/ 0 h 3715"/>
                <a:gd name="T20" fmla="*/ 0 w 92"/>
                <a:gd name="T21" fmla="*/ 0 h 3715"/>
                <a:gd name="T22" fmla="*/ 0 w 92"/>
                <a:gd name="T23" fmla="*/ 0 h 3715"/>
                <a:gd name="T24" fmla="*/ 0 w 92"/>
                <a:gd name="T25" fmla="*/ 0 h 3715"/>
                <a:gd name="T26" fmla="*/ 0 w 92"/>
                <a:gd name="T27" fmla="*/ 0 h 3715"/>
                <a:gd name="T28" fmla="*/ 0 w 92"/>
                <a:gd name="T29" fmla="*/ 0 h 37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3715"/>
                <a:gd name="T47" fmla="*/ 92 w 92"/>
                <a:gd name="T48" fmla="*/ 3715 h 37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3715">
                  <a:moveTo>
                    <a:pt x="92" y="3481"/>
                  </a:moveTo>
                  <a:lnTo>
                    <a:pt x="92" y="234"/>
                  </a:lnTo>
                  <a:lnTo>
                    <a:pt x="76" y="226"/>
                  </a:lnTo>
                  <a:lnTo>
                    <a:pt x="62" y="226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31" y="3489"/>
                  </a:lnTo>
                  <a:lnTo>
                    <a:pt x="31" y="3715"/>
                  </a:lnTo>
                  <a:lnTo>
                    <a:pt x="62" y="3715"/>
                  </a:lnTo>
                  <a:lnTo>
                    <a:pt x="62" y="3489"/>
                  </a:lnTo>
                  <a:lnTo>
                    <a:pt x="76" y="3489"/>
                  </a:lnTo>
                  <a:lnTo>
                    <a:pt x="92" y="348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6" name="Rectangle 290"/>
            <p:cNvSpPr>
              <a:spLocks noChangeArrowheads="1"/>
            </p:cNvSpPr>
            <p:nvPr/>
          </p:nvSpPr>
          <p:spPr bwMode="auto">
            <a:xfrm>
              <a:off x="632" y="1676"/>
              <a:ext cx="23" cy="7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7" name="Freeform 291"/>
            <p:cNvSpPr>
              <a:spLocks/>
            </p:cNvSpPr>
            <p:nvPr/>
          </p:nvSpPr>
          <p:spPr bwMode="auto">
            <a:xfrm>
              <a:off x="632" y="1676"/>
              <a:ext cx="1" cy="797"/>
            </a:xfrm>
            <a:custGeom>
              <a:avLst/>
              <a:gdLst>
                <a:gd name="T0" fmla="*/ 0 w 1"/>
                <a:gd name="T1" fmla="*/ 0 h 3190"/>
                <a:gd name="T2" fmla="*/ 0 w 1"/>
                <a:gd name="T3" fmla="*/ 0 h 3190"/>
                <a:gd name="T4" fmla="*/ 0 w 1"/>
                <a:gd name="T5" fmla="*/ 0 h 3190"/>
                <a:gd name="T6" fmla="*/ 0 60000 65536"/>
                <a:gd name="T7" fmla="*/ 0 60000 65536"/>
                <a:gd name="T8" fmla="*/ 0 60000 65536"/>
                <a:gd name="T9" fmla="*/ 0 w 1"/>
                <a:gd name="T10" fmla="*/ 0 h 3190"/>
                <a:gd name="T11" fmla="*/ 1 w 1"/>
                <a:gd name="T12" fmla="*/ 3190 h 3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190">
                  <a:moveTo>
                    <a:pt x="0" y="3190"/>
                  </a:moveTo>
                  <a:lnTo>
                    <a:pt x="0" y="0"/>
                  </a:lnTo>
                  <a:lnTo>
                    <a:pt x="0" y="319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8" name="Rectangle 292"/>
            <p:cNvSpPr>
              <a:spLocks noChangeArrowheads="1"/>
            </p:cNvSpPr>
            <p:nvPr/>
          </p:nvSpPr>
          <p:spPr bwMode="auto">
            <a:xfrm>
              <a:off x="326" y="2606"/>
              <a:ext cx="269" cy="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29" name="Rectangle 293"/>
            <p:cNvSpPr>
              <a:spLocks noChangeArrowheads="1"/>
            </p:cNvSpPr>
            <p:nvPr/>
          </p:nvSpPr>
          <p:spPr bwMode="auto">
            <a:xfrm>
              <a:off x="326" y="2606"/>
              <a:ext cx="269" cy="2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0" name="Rectangle 294"/>
            <p:cNvSpPr>
              <a:spLocks noChangeArrowheads="1"/>
            </p:cNvSpPr>
            <p:nvPr/>
          </p:nvSpPr>
          <p:spPr bwMode="auto">
            <a:xfrm>
              <a:off x="575" y="2569"/>
              <a:ext cx="4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1" name="Rectangle 295"/>
            <p:cNvSpPr>
              <a:spLocks noChangeArrowheads="1"/>
            </p:cNvSpPr>
            <p:nvPr/>
          </p:nvSpPr>
          <p:spPr bwMode="auto">
            <a:xfrm>
              <a:off x="369" y="2569"/>
              <a:ext cx="4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2" name="Rectangle 296"/>
            <p:cNvSpPr>
              <a:spLocks noChangeArrowheads="1"/>
            </p:cNvSpPr>
            <p:nvPr/>
          </p:nvSpPr>
          <p:spPr bwMode="auto">
            <a:xfrm>
              <a:off x="635" y="2490"/>
              <a:ext cx="5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3" name="Rectangle 297"/>
            <p:cNvSpPr>
              <a:spLocks noChangeArrowheads="1"/>
            </p:cNvSpPr>
            <p:nvPr/>
          </p:nvSpPr>
          <p:spPr bwMode="auto">
            <a:xfrm>
              <a:off x="635" y="1652"/>
              <a:ext cx="5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4" name="Rectangle 298"/>
            <p:cNvSpPr>
              <a:spLocks noChangeArrowheads="1"/>
            </p:cNvSpPr>
            <p:nvPr/>
          </p:nvSpPr>
          <p:spPr bwMode="auto">
            <a:xfrm>
              <a:off x="635" y="1652"/>
              <a:ext cx="5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5" name="Rectangle 299"/>
            <p:cNvSpPr>
              <a:spLocks noChangeArrowheads="1"/>
            </p:cNvSpPr>
            <p:nvPr/>
          </p:nvSpPr>
          <p:spPr bwMode="auto">
            <a:xfrm>
              <a:off x="281" y="2490"/>
              <a:ext cx="5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6" name="Rectangle 300"/>
            <p:cNvSpPr>
              <a:spLocks noChangeArrowheads="1"/>
            </p:cNvSpPr>
            <p:nvPr/>
          </p:nvSpPr>
          <p:spPr bwMode="auto">
            <a:xfrm>
              <a:off x="281" y="1652"/>
              <a:ext cx="5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7" name="Rectangle 301"/>
            <p:cNvSpPr>
              <a:spLocks noChangeArrowheads="1"/>
            </p:cNvSpPr>
            <p:nvPr/>
          </p:nvSpPr>
          <p:spPr bwMode="auto">
            <a:xfrm>
              <a:off x="281" y="1652"/>
              <a:ext cx="5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8" name="Rectangle 302"/>
            <p:cNvSpPr>
              <a:spLocks noChangeArrowheads="1"/>
            </p:cNvSpPr>
            <p:nvPr/>
          </p:nvSpPr>
          <p:spPr bwMode="auto">
            <a:xfrm>
              <a:off x="739" y="1527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39" name="Rectangle 303"/>
            <p:cNvSpPr>
              <a:spLocks noChangeArrowheads="1"/>
            </p:cNvSpPr>
            <p:nvPr/>
          </p:nvSpPr>
          <p:spPr bwMode="auto">
            <a:xfrm>
              <a:off x="202" y="1527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0" name="Freeform 304"/>
            <p:cNvSpPr>
              <a:spLocks/>
            </p:cNvSpPr>
            <p:nvPr/>
          </p:nvSpPr>
          <p:spPr bwMode="auto">
            <a:xfrm>
              <a:off x="216" y="1058"/>
              <a:ext cx="41" cy="290"/>
            </a:xfrm>
            <a:custGeom>
              <a:avLst/>
              <a:gdLst>
                <a:gd name="T0" fmla="*/ 0 w 163"/>
                <a:gd name="T1" fmla="*/ 0 h 1159"/>
                <a:gd name="T2" fmla="*/ 0 w 163"/>
                <a:gd name="T3" fmla="*/ 0 h 1159"/>
                <a:gd name="T4" fmla="*/ 0 w 163"/>
                <a:gd name="T5" fmla="*/ 0 h 1159"/>
                <a:gd name="T6" fmla="*/ 0 w 163"/>
                <a:gd name="T7" fmla="*/ 0 h 1159"/>
                <a:gd name="T8" fmla="*/ 0 w 163"/>
                <a:gd name="T9" fmla="*/ 0 h 1159"/>
                <a:gd name="T10" fmla="*/ 0 w 163"/>
                <a:gd name="T11" fmla="*/ 0 h 1159"/>
                <a:gd name="T12" fmla="*/ 0 w 163"/>
                <a:gd name="T13" fmla="*/ 0 h 1159"/>
                <a:gd name="T14" fmla="*/ 0 w 163"/>
                <a:gd name="T15" fmla="*/ 0 h 1159"/>
                <a:gd name="T16" fmla="*/ 0 w 163"/>
                <a:gd name="T17" fmla="*/ 0 h 1159"/>
                <a:gd name="T18" fmla="*/ 0 w 163"/>
                <a:gd name="T19" fmla="*/ 0 h 1159"/>
                <a:gd name="T20" fmla="*/ 0 w 163"/>
                <a:gd name="T21" fmla="*/ 0 h 1159"/>
                <a:gd name="T22" fmla="*/ 0 w 163"/>
                <a:gd name="T23" fmla="*/ 0 h 1159"/>
                <a:gd name="T24" fmla="*/ 0 w 163"/>
                <a:gd name="T25" fmla="*/ 0 h 1159"/>
                <a:gd name="T26" fmla="*/ 0 w 163"/>
                <a:gd name="T27" fmla="*/ 0 h 1159"/>
                <a:gd name="T28" fmla="*/ 0 w 163"/>
                <a:gd name="T29" fmla="*/ 0 h 1159"/>
                <a:gd name="T30" fmla="*/ 0 w 163"/>
                <a:gd name="T31" fmla="*/ 0 h 1159"/>
                <a:gd name="T32" fmla="*/ 0 w 163"/>
                <a:gd name="T33" fmla="*/ 0 h 1159"/>
                <a:gd name="T34" fmla="*/ 0 w 163"/>
                <a:gd name="T35" fmla="*/ 0 h 1159"/>
                <a:gd name="T36" fmla="*/ 0 w 163"/>
                <a:gd name="T37" fmla="*/ 0 h 1159"/>
                <a:gd name="T38" fmla="*/ 0 w 163"/>
                <a:gd name="T39" fmla="*/ 0 h 1159"/>
                <a:gd name="T40" fmla="*/ 0 w 163"/>
                <a:gd name="T41" fmla="*/ 0 h 1159"/>
                <a:gd name="T42" fmla="*/ 0 w 163"/>
                <a:gd name="T43" fmla="*/ 0 h 1159"/>
                <a:gd name="T44" fmla="*/ 0 w 163"/>
                <a:gd name="T45" fmla="*/ 0 h 1159"/>
                <a:gd name="T46" fmla="*/ 0 w 163"/>
                <a:gd name="T47" fmla="*/ 0 h 1159"/>
                <a:gd name="T48" fmla="*/ 0 w 163"/>
                <a:gd name="T49" fmla="*/ 0 h 1159"/>
                <a:gd name="T50" fmla="*/ 0 w 163"/>
                <a:gd name="T51" fmla="*/ 0 h 1159"/>
                <a:gd name="T52" fmla="*/ 0 w 163"/>
                <a:gd name="T53" fmla="*/ 0 h 1159"/>
                <a:gd name="T54" fmla="*/ 0 w 163"/>
                <a:gd name="T55" fmla="*/ 0 h 1159"/>
                <a:gd name="T56" fmla="*/ 0 w 163"/>
                <a:gd name="T57" fmla="*/ 0 h 1159"/>
                <a:gd name="T58" fmla="*/ 0 w 163"/>
                <a:gd name="T59" fmla="*/ 0 h 1159"/>
                <a:gd name="T60" fmla="*/ 0 w 163"/>
                <a:gd name="T61" fmla="*/ 0 h 1159"/>
                <a:gd name="T62" fmla="*/ 0 w 163"/>
                <a:gd name="T63" fmla="*/ 0 h 1159"/>
                <a:gd name="T64" fmla="*/ 0 w 163"/>
                <a:gd name="T65" fmla="*/ 0 h 1159"/>
                <a:gd name="T66" fmla="*/ 0 w 163"/>
                <a:gd name="T67" fmla="*/ 0 h 1159"/>
                <a:gd name="T68" fmla="*/ 0 w 163"/>
                <a:gd name="T69" fmla="*/ 0 h 1159"/>
                <a:gd name="T70" fmla="*/ 0 w 163"/>
                <a:gd name="T71" fmla="*/ 0 h 1159"/>
                <a:gd name="T72" fmla="*/ 0 w 163"/>
                <a:gd name="T73" fmla="*/ 0 h 1159"/>
                <a:gd name="T74" fmla="*/ 0 w 163"/>
                <a:gd name="T75" fmla="*/ 0 h 1159"/>
                <a:gd name="T76" fmla="*/ 0 w 163"/>
                <a:gd name="T77" fmla="*/ 0 h 1159"/>
                <a:gd name="T78" fmla="*/ 0 w 163"/>
                <a:gd name="T79" fmla="*/ 0 h 1159"/>
                <a:gd name="T80" fmla="*/ 0 w 163"/>
                <a:gd name="T81" fmla="*/ 0 h 1159"/>
                <a:gd name="T82" fmla="*/ 0 w 163"/>
                <a:gd name="T83" fmla="*/ 0 h 1159"/>
                <a:gd name="T84" fmla="*/ 0 w 163"/>
                <a:gd name="T85" fmla="*/ 0 h 1159"/>
                <a:gd name="T86" fmla="*/ 0 w 163"/>
                <a:gd name="T87" fmla="*/ 0 h 1159"/>
                <a:gd name="T88" fmla="*/ 0 w 163"/>
                <a:gd name="T89" fmla="*/ 0 h 1159"/>
                <a:gd name="T90" fmla="*/ 0 w 163"/>
                <a:gd name="T91" fmla="*/ 0 h 1159"/>
                <a:gd name="T92" fmla="*/ 0 w 163"/>
                <a:gd name="T93" fmla="*/ 0 h 1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3"/>
                <a:gd name="T142" fmla="*/ 0 h 1159"/>
                <a:gd name="T143" fmla="*/ 163 w 163"/>
                <a:gd name="T144" fmla="*/ 1159 h 11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3" h="1159">
                  <a:moveTo>
                    <a:pt x="0" y="580"/>
                  </a:moveTo>
                  <a:lnTo>
                    <a:pt x="0" y="1159"/>
                  </a:lnTo>
                  <a:lnTo>
                    <a:pt x="9" y="1158"/>
                  </a:lnTo>
                  <a:lnTo>
                    <a:pt x="17" y="1156"/>
                  </a:lnTo>
                  <a:lnTo>
                    <a:pt x="25" y="1153"/>
                  </a:lnTo>
                  <a:lnTo>
                    <a:pt x="33" y="1148"/>
                  </a:lnTo>
                  <a:lnTo>
                    <a:pt x="41" y="1141"/>
                  </a:lnTo>
                  <a:lnTo>
                    <a:pt x="49" y="1134"/>
                  </a:lnTo>
                  <a:lnTo>
                    <a:pt x="56" y="1124"/>
                  </a:lnTo>
                  <a:lnTo>
                    <a:pt x="64" y="1114"/>
                  </a:lnTo>
                  <a:lnTo>
                    <a:pt x="71" y="1102"/>
                  </a:lnTo>
                  <a:lnTo>
                    <a:pt x="77" y="1089"/>
                  </a:lnTo>
                  <a:lnTo>
                    <a:pt x="85" y="1075"/>
                  </a:lnTo>
                  <a:lnTo>
                    <a:pt x="91" y="1060"/>
                  </a:lnTo>
                  <a:lnTo>
                    <a:pt x="104" y="1027"/>
                  </a:lnTo>
                  <a:lnTo>
                    <a:pt x="115" y="989"/>
                  </a:lnTo>
                  <a:lnTo>
                    <a:pt x="126" y="948"/>
                  </a:lnTo>
                  <a:lnTo>
                    <a:pt x="135" y="904"/>
                  </a:lnTo>
                  <a:lnTo>
                    <a:pt x="143" y="857"/>
                  </a:lnTo>
                  <a:lnTo>
                    <a:pt x="150" y="805"/>
                  </a:lnTo>
                  <a:lnTo>
                    <a:pt x="156" y="752"/>
                  </a:lnTo>
                  <a:lnTo>
                    <a:pt x="159" y="696"/>
                  </a:lnTo>
                  <a:lnTo>
                    <a:pt x="161" y="639"/>
                  </a:lnTo>
                  <a:lnTo>
                    <a:pt x="163" y="580"/>
                  </a:lnTo>
                  <a:lnTo>
                    <a:pt x="161" y="521"/>
                  </a:lnTo>
                  <a:lnTo>
                    <a:pt x="159" y="464"/>
                  </a:lnTo>
                  <a:lnTo>
                    <a:pt x="156" y="408"/>
                  </a:lnTo>
                  <a:lnTo>
                    <a:pt x="150" y="355"/>
                  </a:lnTo>
                  <a:lnTo>
                    <a:pt x="143" y="304"/>
                  </a:lnTo>
                  <a:lnTo>
                    <a:pt x="135" y="256"/>
                  </a:lnTo>
                  <a:lnTo>
                    <a:pt x="126" y="212"/>
                  </a:lnTo>
                  <a:lnTo>
                    <a:pt x="115" y="171"/>
                  </a:lnTo>
                  <a:lnTo>
                    <a:pt x="104" y="133"/>
                  </a:lnTo>
                  <a:lnTo>
                    <a:pt x="91" y="100"/>
                  </a:lnTo>
                  <a:lnTo>
                    <a:pt x="85" y="84"/>
                  </a:lnTo>
                  <a:lnTo>
                    <a:pt x="77" y="70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6" y="36"/>
                  </a:lnTo>
                  <a:lnTo>
                    <a:pt x="49" y="26"/>
                  </a:lnTo>
                  <a:lnTo>
                    <a:pt x="41" y="19"/>
                  </a:lnTo>
                  <a:lnTo>
                    <a:pt x="33" y="12"/>
                  </a:lnTo>
                  <a:lnTo>
                    <a:pt x="25" y="7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1" name="Freeform 305"/>
            <p:cNvSpPr>
              <a:spLocks/>
            </p:cNvSpPr>
            <p:nvPr/>
          </p:nvSpPr>
          <p:spPr bwMode="auto">
            <a:xfrm>
              <a:off x="216" y="1058"/>
              <a:ext cx="41" cy="290"/>
            </a:xfrm>
            <a:custGeom>
              <a:avLst/>
              <a:gdLst>
                <a:gd name="T0" fmla="*/ 0 w 163"/>
                <a:gd name="T1" fmla="*/ 0 h 1159"/>
                <a:gd name="T2" fmla="*/ 0 w 163"/>
                <a:gd name="T3" fmla="*/ 0 h 1159"/>
                <a:gd name="T4" fmla="*/ 0 w 163"/>
                <a:gd name="T5" fmla="*/ 0 h 1159"/>
                <a:gd name="T6" fmla="*/ 0 w 163"/>
                <a:gd name="T7" fmla="*/ 0 h 1159"/>
                <a:gd name="T8" fmla="*/ 0 w 163"/>
                <a:gd name="T9" fmla="*/ 0 h 1159"/>
                <a:gd name="T10" fmla="*/ 0 w 163"/>
                <a:gd name="T11" fmla="*/ 0 h 1159"/>
                <a:gd name="T12" fmla="*/ 0 w 163"/>
                <a:gd name="T13" fmla="*/ 0 h 1159"/>
                <a:gd name="T14" fmla="*/ 0 w 163"/>
                <a:gd name="T15" fmla="*/ 0 h 1159"/>
                <a:gd name="T16" fmla="*/ 0 w 163"/>
                <a:gd name="T17" fmla="*/ 0 h 1159"/>
                <a:gd name="T18" fmla="*/ 0 w 163"/>
                <a:gd name="T19" fmla="*/ 0 h 1159"/>
                <a:gd name="T20" fmla="*/ 0 w 163"/>
                <a:gd name="T21" fmla="*/ 0 h 1159"/>
                <a:gd name="T22" fmla="*/ 0 w 163"/>
                <a:gd name="T23" fmla="*/ 0 h 1159"/>
                <a:gd name="T24" fmla="*/ 0 w 163"/>
                <a:gd name="T25" fmla="*/ 0 h 1159"/>
                <a:gd name="T26" fmla="*/ 0 w 163"/>
                <a:gd name="T27" fmla="*/ 0 h 1159"/>
                <a:gd name="T28" fmla="*/ 0 w 163"/>
                <a:gd name="T29" fmla="*/ 0 h 1159"/>
                <a:gd name="T30" fmla="*/ 0 w 163"/>
                <a:gd name="T31" fmla="*/ 0 h 1159"/>
                <a:gd name="T32" fmla="*/ 0 w 163"/>
                <a:gd name="T33" fmla="*/ 0 h 1159"/>
                <a:gd name="T34" fmla="*/ 0 w 163"/>
                <a:gd name="T35" fmla="*/ 0 h 1159"/>
                <a:gd name="T36" fmla="*/ 0 w 163"/>
                <a:gd name="T37" fmla="*/ 0 h 1159"/>
                <a:gd name="T38" fmla="*/ 0 w 163"/>
                <a:gd name="T39" fmla="*/ 0 h 1159"/>
                <a:gd name="T40" fmla="*/ 0 w 163"/>
                <a:gd name="T41" fmla="*/ 0 h 1159"/>
                <a:gd name="T42" fmla="*/ 0 w 163"/>
                <a:gd name="T43" fmla="*/ 0 h 1159"/>
                <a:gd name="T44" fmla="*/ 0 w 163"/>
                <a:gd name="T45" fmla="*/ 0 h 1159"/>
                <a:gd name="T46" fmla="*/ 0 w 163"/>
                <a:gd name="T47" fmla="*/ 0 h 1159"/>
                <a:gd name="T48" fmla="*/ 0 w 163"/>
                <a:gd name="T49" fmla="*/ 0 h 1159"/>
                <a:gd name="T50" fmla="*/ 0 w 163"/>
                <a:gd name="T51" fmla="*/ 0 h 1159"/>
                <a:gd name="T52" fmla="*/ 0 w 163"/>
                <a:gd name="T53" fmla="*/ 0 h 1159"/>
                <a:gd name="T54" fmla="*/ 0 w 163"/>
                <a:gd name="T55" fmla="*/ 0 h 1159"/>
                <a:gd name="T56" fmla="*/ 0 w 163"/>
                <a:gd name="T57" fmla="*/ 0 h 1159"/>
                <a:gd name="T58" fmla="*/ 0 w 163"/>
                <a:gd name="T59" fmla="*/ 0 h 1159"/>
                <a:gd name="T60" fmla="*/ 0 w 163"/>
                <a:gd name="T61" fmla="*/ 0 h 1159"/>
                <a:gd name="T62" fmla="*/ 0 w 163"/>
                <a:gd name="T63" fmla="*/ 0 h 1159"/>
                <a:gd name="T64" fmla="*/ 0 w 163"/>
                <a:gd name="T65" fmla="*/ 0 h 1159"/>
                <a:gd name="T66" fmla="*/ 0 w 163"/>
                <a:gd name="T67" fmla="*/ 0 h 1159"/>
                <a:gd name="T68" fmla="*/ 0 w 163"/>
                <a:gd name="T69" fmla="*/ 0 h 1159"/>
                <a:gd name="T70" fmla="*/ 0 w 163"/>
                <a:gd name="T71" fmla="*/ 0 h 1159"/>
                <a:gd name="T72" fmla="*/ 0 w 163"/>
                <a:gd name="T73" fmla="*/ 0 h 1159"/>
                <a:gd name="T74" fmla="*/ 0 w 163"/>
                <a:gd name="T75" fmla="*/ 0 h 1159"/>
                <a:gd name="T76" fmla="*/ 0 w 163"/>
                <a:gd name="T77" fmla="*/ 0 h 1159"/>
                <a:gd name="T78" fmla="*/ 0 w 163"/>
                <a:gd name="T79" fmla="*/ 0 h 1159"/>
                <a:gd name="T80" fmla="*/ 0 w 163"/>
                <a:gd name="T81" fmla="*/ 0 h 1159"/>
                <a:gd name="T82" fmla="*/ 0 w 163"/>
                <a:gd name="T83" fmla="*/ 0 h 1159"/>
                <a:gd name="T84" fmla="*/ 0 w 163"/>
                <a:gd name="T85" fmla="*/ 0 h 1159"/>
                <a:gd name="T86" fmla="*/ 0 w 163"/>
                <a:gd name="T87" fmla="*/ 0 h 1159"/>
                <a:gd name="T88" fmla="*/ 0 w 163"/>
                <a:gd name="T89" fmla="*/ 0 h 1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1159"/>
                <a:gd name="T137" fmla="*/ 163 w 163"/>
                <a:gd name="T138" fmla="*/ 1159 h 1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1159">
                  <a:moveTo>
                    <a:pt x="0" y="1159"/>
                  </a:moveTo>
                  <a:lnTo>
                    <a:pt x="9" y="1158"/>
                  </a:lnTo>
                  <a:lnTo>
                    <a:pt x="17" y="1156"/>
                  </a:lnTo>
                  <a:lnTo>
                    <a:pt x="25" y="1153"/>
                  </a:lnTo>
                  <a:lnTo>
                    <a:pt x="33" y="1148"/>
                  </a:lnTo>
                  <a:lnTo>
                    <a:pt x="41" y="1141"/>
                  </a:lnTo>
                  <a:lnTo>
                    <a:pt x="49" y="1134"/>
                  </a:lnTo>
                  <a:lnTo>
                    <a:pt x="56" y="1124"/>
                  </a:lnTo>
                  <a:lnTo>
                    <a:pt x="64" y="1114"/>
                  </a:lnTo>
                  <a:lnTo>
                    <a:pt x="71" y="1102"/>
                  </a:lnTo>
                  <a:lnTo>
                    <a:pt x="77" y="1089"/>
                  </a:lnTo>
                  <a:lnTo>
                    <a:pt x="85" y="1075"/>
                  </a:lnTo>
                  <a:lnTo>
                    <a:pt x="91" y="1060"/>
                  </a:lnTo>
                  <a:lnTo>
                    <a:pt x="104" y="1027"/>
                  </a:lnTo>
                  <a:lnTo>
                    <a:pt x="115" y="989"/>
                  </a:lnTo>
                  <a:lnTo>
                    <a:pt x="126" y="948"/>
                  </a:lnTo>
                  <a:lnTo>
                    <a:pt x="135" y="904"/>
                  </a:lnTo>
                  <a:lnTo>
                    <a:pt x="143" y="857"/>
                  </a:lnTo>
                  <a:lnTo>
                    <a:pt x="150" y="805"/>
                  </a:lnTo>
                  <a:lnTo>
                    <a:pt x="156" y="752"/>
                  </a:lnTo>
                  <a:lnTo>
                    <a:pt x="159" y="696"/>
                  </a:lnTo>
                  <a:lnTo>
                    <a:pt x="161" y="639"/>
                  </a:lnTo>
                  <a:lnTo>
                    <a:pt x="163" y="580"/>
                  </a:lnTo>
                  <a:lnTo>
                    <a:pt x="161" y="521"/>
                  </a:lnTo>
                  <a:lnTo>
                    <a:pt x="159" y="464"/>
                  </a:lnTo>
                  <a:lnTo>
                    <a:pt x="156" y="408"/>
                  </a:lnTo>
                  <a:lnTo>
                    <a:pt x="150" y="355"/>
                  </a:lnTo>
                  <a:lnTo>
                    <a:pt x="143" y="304"/>
                  </a:lnTo>
                  <a:lnTo>
                    <a:pt x="135" y="256"/>
                  </a:lnTo>
                  <a:lnTo>
                    <a:pt x="126" y="212"/>
                  </a:lnTo>
                  <a:lnTo>
                    <a:pt x="115" y="171"/>
                  </a:lnTo>
                  <a:lnTo>
                    <a:pt x="104" y="133"/>
                  </a:lnTo>
                  <a:lnTo>
                    <a:pt x="91" y="100"/>
                  </a:lnTo>
                  <a:lnTo>
                    <a:pt x="85" y="84"/>
                  </a:lnTo>
                  <a:lnTo>
                    <a:pt x="77" y="70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6" y="36"/>
                  </a:lnTo>
                  <a:lnTo>
                    <a:pt x="49" y="26"/>
                  </a:lnTo>
                  <a:lnTo>
                    <a:pt x="41" y="19"/>
                  </a:lnTo>
                  <a:lnTo>
                    <a:pt x="33" y="12"/>
                  </a:lnTo>
                  <a:lnTo>
                    <a:pt x="25" y="7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2" name="Rectangle 306"/>
            <p:cNvSpPr>
              <a:spLocks noChangeArrowheads="1"/>
            </p:cNvSpPr>
            <p:nvPr/>
          </p:nvSpPr>
          <p:spPr bwMode="auto">
            <a:xfrm>
              <a:off x="217" y="596"/>
              <a:ext cx="514" cy="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3" name="Rectangle 307"/>
            <p:cNvSpPr>
              <a:spLocks noChangeArrowheads="1"/>
            </p:cNvSpPr>
            <p:nvPr/>
          </p:nvSpPr>
          <p:spPr bwMode="auto">
            <a:xfrm>
              <a:off x="217" y="596"/>
              <a:ext cx="514" cy="93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4" name="Rectangle 308"/>
            <p:cNvSpPr>
              <a:spLocks noChangeArrowheads="1"/>
            </p:cNvSpPr>
            <p:nvPr/>
          </p:nvSpPr>
          <p:spPr bwMode="auto">
            <a:xfrm>
              <a:off x="241" y="799"/>
              <a:ext cx="468" cy="689"/>
            </a:xfrm>
            <a:prstGeom prst="rect">
              <a:avLst/>
            </a:prstGeom>
            <a:solidFill>
              <a:srgbClr val="B7DD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5" name="Freeform 309"/>
            <p:cNvSpPr>
              <a:spLocks/>
            </p:cNvSpPr>
            <p:nvPr/>
          </p:nvSpPr>
          <p:spPr bwMode="auto">
            <a:xfrm>
              <a:off x="140" y="1016"/>
              <a:ext cx="24" cy="375"/>
            </a:xfrm>
            <a:custGeom>
              <a:avLst/>
              <a:gdLst>
                <a:gd name="T0" fmla="*/ 0 w 96"/>
                <a:gd name="T1" fmla="*/ 0 h 1501"/>
                <a:gd name="T2" fmla="*/ 0 w 96"/>
                <a:gd name="T3" fmla="*/ 0 h 1501"/>
                <a:gd name="T4" fmla="*/ 0 w 96"/>
                <a:gd name="T5" fmla="*/ 0 h 1501"/>
                <a:gd name="T6" fmla="*/ 0 w 96"/>
                <a:gd name="T7" fmla="*/ 0 h 1501"/>
                <a:gd name="T8" fmla="*/ 0 w 96"/>
                <a:gd name="T9" fmla="*/ 0 h 1501"/>
                <a:gd name="T10" fmla="*/ 0 w 96"/>
                <a:gd name="T11" fmla="*/ 0 h 1501"/>
                <a:gd name="T12" fmla="*/ 0 w 96"/>
                <a:gd name="T13" fmla="*/ 0 h 1501"/>
                <a:gd name="T14" fmla="*/ 0 w 96"/>
                <a:gd name="T15" fmla="*/ 0 h 1501"/>
                <a:gd name="T16" fmla="*/ 0 w 96"/>
                <a:gd name="T17" fmla="*/ 0 h 1501"/>
                <a:gd name="T18" fmla="*/ 0 w 96"/>
                <a:gd name="T19" fmla="*/ 0 h 1501"/>
                <a:gd name="T20" fmla="*/ 0 w 96"/>
                <a:gd name="T21" fmla="*/ 0 h 1501"/>
                <a:gd name="T22" fmla="*/ 0 w 96"/>
                <a:gd name="T23" fmla="*/ 0 h 1501"/>
                <a:gd name="T24" fmla="*/ 0 w 96"/>
                <a:gd name="T25" fmla="*/ 0 h 15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501"/>
                <a:gd name="T41" fmla="*/ 96 w 96"/>
                <a:gd name="T42" fmla="*/ 1501 h 15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501">
                  <a:moveTo>
                    <a:pt x="76" y="1304"/>
                  </a:moveTo>
                  <a:lnTo>
                    <a:pt x="91" y="1304"/>
                  </a:lnTo>
                  <a:lnTo>
                    <a:pt x="96" y="1299"/>
                  </a:lnTo>
                  <a:lnTo>
                    <a:pt x="96" y="201"/>
                  </a:lnTo>
                  <a:lnTo>
                    <a:pt x="91" y="196"/>
                  </a:lnTo>
                  <a:lnTo>
                    <a:pt x="76" y="196"/>
                  </a:lnTo>
                  <a:lnTo>
                    <a:pt x="7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493"/>
                  </a:lnTo>
                  <a:lnTo>
                    <a:pt x="6" y="1501"/>
                  </a:lnTo>
                  <a:lnTo>
                    <a:pt x="76" y="1501"/>
                  </a:lnTo>
                  <a:lnTo>
                    <a:pt x="76" y="1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6" name="Freeform 310"/>
            <p:cNvSpPr>
              <a:spLocks/>
            </p:cNvSpPr>
            <p:nvPr/>
          </p:nvSpPr>
          <p:spPr bwMode="auto">
            <a:xfrm>
              <a:off x="140" y="1016"/>
              <a:ext cx="24" cy="375"/>
            </a:xfrm>
            <a:custGeom>
              <a:avLst/>
              <a:gdLst>
                <a:gd name="T0" fmla="*/ 0 w 96"/>
                <a:gd name="T1" fmla="*/ 0 h 1501"/>
                <a:gd name="T2" fmla="*/ 0 w 96"/>
                <a:gd name="T3" fmla="*/ 0 h 1501"/>
                <a:gd name="T4" fmla="*/ 0 w 96"/>
                <a:gd name="T5" fmla="*/ 0 h 1501"/>
                <a:gd name="T6" fmla="*/ 0 w 96"/>
                <a:gd name="T7" fmla="*/ 0 h 1501"/>
                <a:gd name="T8" fmla="*/ 0 w 96"/>
                <a:gd name="T9" fmla="*/ 0 h 1501"/>
                <a:gd name="T10" fmla="*/ 0 w 96"/>
                <a:gd name="T11" fmla="*/ 0 h 1501"/>
                <a:gd name="T12" fmla="*/ 0 w 96"/>
                <a:gd name="T13" fmla="*/ 0 h 1501"/>
                <a:gd name="T14" fmla="*/ 0 w 96"/>
                <a:gd name="T15" fmla="*/ 0 h 1501"/>
                <a:gd name="T16" fmla="*/ 0 w 96"/>
                <a:gd name="T17" fmla="*/ 0 h 1501"/>
                <a:gd name="T18" fmla="*/ 0 w 96"/>
                <a:gd name="T19" fmla="*/ 0 h 1501"/>
                <a:gd name="T20" fmla="*/ 0 w 96"/>
                <a:gd name="T21" fmla="*/ 0 h 1501"/>
                <a:gd name="T22" fmla="*/ 0 w 96"/>
                <a:gd name="T23" fmla="*/ 0 h 1501"/>
                <a:gd name="T24" fmla="*/ 0 w 96"/>
                <a:gd name="T25" fmla="*/ 0 h 15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501"/>
                <a:gd name="T41" fmla="*/ 96 w 96"/>
                <a:gd name="T42" fmla="*/ 1501 h 15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501">
                  <a:moveTo>
                    <a:pt x="76" y="1304"/>
                  </a:moveTo>
                  <a:lnTo>
                    <a:pt x="91" y="1304"/>
                  </a:lnTo>
                  <a:lnTo>
                    <a:pt x="96" y="1299"/>
                  </a:lnTo>
                  <a:lnTo>
                    <a:pt x="96" y="201"/>
                  </a:lnTo>
                  <a:lnTo>
                    <a:pt x="91" y="196"/>
                  </a:lnTo>
                  <a:lnTo>
                    <a:pt x="76" y="196"/>
                  </a:lnTo>
                  <a:lnTo>
                    <a:pt x="7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493"/>
                  </a:lnTo>
                  <a:lnTo>
                    <a:pt x="6" y="1501"/>
                  </a:lnTo>
                  <a:lnTo>
                    <a:pt x="76" y="1501"/>
                  </a:lnTo>
                  <a:lnTo>
                    <a:pt x="76" y="130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7" name="Rectangle 311"/>
            <p:cNvSpPr>
              <a:spLocks noChangeArrowheads="1"/>
            </p:cNvSpPr>
            <p:nvPr/>
          </p:nvSpPr>
          <p:spPr bwMode="auto">
            <a:xfrm>
              <a:off x="156" y="1056"/>
              <a:ext cx="3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8" name="Rectangle 312"/>
            <p:cNvSpPr>
              <a:spLocks noChangeArrowheads="1"/>
            </p:cNvSpPr>
            <p:nvPr/>
          </p:nvSpPr>
          <p:spPr bwMode="auto">
            <a:xfrm>
              <a:off x="156" y="1346"/>
              <a:ext cx="3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49" name="Freeform 313"/>
            <p:cNvSpPr>
              <a:spLocks/>
            </p:cNvSpPr>
            <p:nvPr/>
          </p:nvSpPr>
          <p:spPr bwMode="auto">
            <a:xfrm>
              <a:off x="257" y="1610"/>
              <a:ext cx="39" cy="928"/>
            </a:xfrm>
            <a:custGeom>
              <a:avLst/>
              <a:gdLst>
                <a:gd name="T0" fmla="*/ 0 w 153"/>
                <a:gd name="T1" fmla="*/ 0 h 3715"/>
                <a:gd name="T2" fmla="*/ 0 w 153"/>
                <a:gd name="T3" fmla="*/ 0 h 3715"/>
                <a:gd name="T4" fmla="*/ 0 w 153"/>
                <a:gd name="T5" fmla="*/ 0 h 3715"/>
                <a:gd name="T6" fmla="*/ 0 w 153"/>
                <a:gd name="T7" fmla="*/ 0 h 3715"/>
                <a:gd name="T8" fmla="*/ 0 w 153"/>
                <a:gd name="T9" fmla="*/ 0 h 3715"/>
                <a:gd name="T10" fmla="*/ 0 w 153"/>
                <a:gd name="T11" fmla="*/ 0 h 3715"/>
                <a:gd name="T12" fmla="*/ 0 w 153"/>
                <a:gd name="T13" fmla="*/ 0 h 3715"/>
                <a:gd name="T14" fmla="*/ 0 w 153"/>
                <a:gd name="T15" fmla="*/ 0 h 3715"/>
                <a:gd name="T16" fmla="*/ 0 w 153"/>
                <a:gd name="T17" fmla="*/ 0 h 3715"/>
                <a:gd name="T18" fmla="*/ 0 w 153"/>
                <a:gd name="T19" fmla="*/ 0 h 3715"/>
                <a:gd name="T20" fmla="*/ 0 w 153"/>
                <a:gd name="T21" fmla="*/ 0 h 3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"/>
                <a:gd name="T34" fmla="*/ 0 h 3715"/>
                <a:gd name="T35" fmla="*/ 153 w 153"/>
                <a:gd name="T36" fmla="*/ 3715 h 37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" h="3715">
                  <a:moveTo>
                    <a:pt x="153" y="3471"/>
                  </a:moveTo>
                  <a:lnTo>
                    <a:pt x="135" y="3489"/>
                  </a:lnTo>
                  <a:lnTo>
                    <a:pt x="96" y="3489"/>
                  </a:lnTo>
                  <a:lnTo>
                    <a:pt x="96" y="3715"/>
                  </a:lnTo>
                  <a:lnTo>
                    <a:pt x="0" y="3715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226"/>
                  </a:lnTo>
                  <a:lnTo>
                    <a:pt x="135" y="226"/>
                  </a:lnTo>
                  <a:lnTo>
                    <a:pt x="153" y="245"/>
                  </a:lnTo>
                  <a:lnTo>
                    <a:pt x="153" y="34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0" name="Freeform 314"/>
            <p:cNvSpPr>
              <a:spLocks/>
            </p:cNvSpPr>
            <p:nvPr/>
          </p:nvSpPr>
          <p:spPr bwMode="auto">
            <a:xfrm>
              <a:off x="257" y="1610"/>
              <a:ext cx="39" cy="928"/>
            </a:xfrm>
            <a:custGeom>
              <a:avLst/>
              <a:gdLst>
                <a:gd name="T0" fmla="*/ 0 w 153"/>
                <a:gd name="T1" fmla="*/ 0 h 3715"/>
                <a:gd name="T2" fmla="*/ 0 w 153"/>
                <a:gd name="T3" fmla="*/ 0 h 3715"/>
                <a:gd name="T4" fmla="*/ 0 w 153"/>
                <a:gd name="T5" fmla="*/ 0 h 3715"/>
                <a:gd name="T6" fmla="*/ 0 w 153"/>
                <a:gd name="T7" fmla="*/ 0 h 3715"/>
                <a:gd name="T8" fmla="*/ 0 w 153"/>
                <a:gd name="T9" fmla="*/ 0 h 3715"/>
                <a:gd name="T10" fmla="*/ 0 w 153"/>
                <a:gd name="T11" fmla="*/ 0 h 3715"/>
                <a:gd name="T12" fmla="*/ 0 w 153"/>
                <a:gd name="T13" fmla="*/ 0 h 3715"/>
                <a:gd name="T14" fmla="*/ 0 w 153"/>
                <a:gd name="T15" fmla="*/ 0 h 3715"/>
                <a:gd name="T16" fmla="*/ 0 w 153"/>
                <a:gd name="T17" fmla="*/ 0 h 3715"/>
                <a:gd name="T18" fmla="*/ 0 w 153"/>
                <a:gd name="T19" fmla="*/ 0 h 3715"/>
                <a:gd name="T20" fmla="*/ 0 w 153"/>
                <a:gd name="T21" fmla="*/ 0 h 3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"/>
                <a:gd name="T34" fmla="*/ 0 h 3715"/>
                <a:gd name="T35" fmla="*/ 153 w 153"/>
                <a:gd name="T36" fmla="*/ 3715 h 37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" h="3715">
                  <a:moveTo>
                    <a:pt x="153" y="3471"/>
                  </a:moveTo>
                  <a:lnTo>
                    <a:pt x="135" y="3489"/>
                  </a:lnTo>
                  <a:lnTo>
                    <a:pt x="96" y="3489"/>
                  </a:lnTo>
                  <a:lnTo>
                    <a:pt x="96" y="3715"/>
                  </a:lnTo>
                  <a:lnTo>
                    <a:pt x="0" y="3715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226"/>
                  </a:lnTo>
                  <a:lnTo>
                    <a:pt x="135" y="226"/>
                  </a:lnTo>
                  <a:lnTo>
                    <a:pt x="153" y="245"/>
                  </a:lnTo>
                  <a:lnTo>
                    <a:pt x="153" y="347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1" name="Rectangle 315"/>
            <p:cNvSpPr>
              <a:spLocks noChangeArrowheads="1"/>
            </p:cNvSpPr>
            <p:nvPr/>
          </p:nvSpPr>
          <p:spPr bwMode="auto">
            <a:xfrm>
              <a:off x="257" y="2288"/>
              <a:ext cx="39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2" name="Rectangle 316"/>
            <p:cNvSpPr>
              <a:spLocks noChangeArrowheads="1"/>
            </p:cNvSpPr>
            <p:nvPr/>
          </p:nvSpPr>
          <p:spPr bwMode="auto">
            <a:xfrm>
              <a:off x="257" y="2288"/>
              <a:ext cx="39" cy="14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3" name="Freeform 317"/>
            <p:cNvSpPr>
              <a:spLocks/>
            </p:cNvSpPr>
            <p:nvPr/>
          </p:nvSpPr>
          <p:spPr bwMode="auto">
            <a:xfrm>
              <a:off x="238" y="2265"/>
              <a:ext cx="24" cy="187"/>
            </a:xfrm>
            <a:custGeom>
              <a:avLst/>
              <a:gdLst>
                <a:gd name="T0" fmla="*/ 0 w 98"/>
                <a:gd name="T1" fmla="*/ 0 h 751"/>
                <a:gd name="T2" fmla="*/ 0 w 98"/>
                <a:gd name="T3" fmla="*/ 0 h 751"/>
                <a:gd name="T4" fmla="*/ 0 w 98"/>
                <a:gd name="T5" fmla="*/ 0 h 751"/>
                <a:gd name="T6" fmla="*/ 0 w 98"/>
                <a:gd name="T7" fmla="*/ 0 h 751"/>
                <a:gd name="T8" fmla="*/ 0 w 98"/>
                <a:gd name="T9" fmla="*/ 0 h 751"/>
                <a:gd name="T10" fmla="*/ 0 w 98"/>
                <a:gd name="T11" fmla="*/ 0 h 751"/>
                <a:gd name="T12" fmla="*/ 0 w 98"/>
                <a:gd name="T13" fmla="*/ 0 h 751"/>
                <a:gd name="T14" fmla="*/ 0 w 98"/>
                <a:gd name="T15" fmla="*/ 0 h 751"/>
                <a:gd name="T16" fmla="*/ 0 w 98"/>
                <a:gd name="T17" fmla="*/ 0 h 751"/>
                <a:gd name="T18" fmla="*/ 0 w 98"/>
                <a:gd name="T19" fmla="*/ 0 h 751"/>
                <a:gd name="T20" fmla="*/ 0 w 98"/>
                <a:gd name="T21" fmla="*/ 0 h 751"/>
                <a:gd name="T22" fmla="*/ 0 w 98"/>
                <a:gd name="T23" fmla="*/ 0 h 751"/>
                <a:gd name="T24" fmla="*/ 0 w 98"/>
                <a:gd name="T25" fmla="*/ 0 h 7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751"/>
                <a:gd name="T41" fmla="*/ 98 w 98"/>
                <a:gd name="T42" fmla="*/ 751 h 7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751">
                  <a:moveTo>
                    <a:pt x="93" y="657"/>
                  </a:moveTo>
                  <a:lnTo>
                    <a:pt x="98" y="653"/>
                  </a:lnTo>
                  <a:lnTo>
                    <a:pt x="98" y="98"/>
                  </a:lnTo>
                  <a:lnTo>
                    <a:pt x="93" y="95"/>
                  </a:lnTo>
                  <a:lnTo>
                    <a:pt x="78" y="95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743"/>
                  </a:lnTo>
                  <a:lnTo>
                    <a:pt x="8" y="751"/>
                  </a:lnTo>
                  <a:lnTo>
                    <a:pt x="78" y="751"/>
                  </a:lnTo>
                  <a:lnTo>
                    <a:pt x="78" y="657"/>
                  </a:lnTo>
                  <a:lnTo>
                    <a:pt x="93" y="6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4" name="Freeform 318"/>
            <p:cNvSpPr>
              <a:spLocks/>
            </p:cNvSpPr>
            <p:nvPr/>
          </p:nvSpPr>
          <p:spPr bwMode="auto">
            <a:xfrm>
              <a:off x="238" y="2265"/>
              <a:ext cx="24" cy="187"/>
            </a:xfrm>
            <a:custGeom>
              <a:avLst/>
              <a:gdLst>
                <a:gd name="T0" fmla="*/ 0 w 98"/>
                <a:gd name="T1" fmla="*/ 0 h 751"/>
                <a:gd name="T2" fmla="*/ 0 w 98"/>
                <a:gd name="T3" fmla="*/ 0 h 751"/>
                <a:gd name="T4" fmla="*/ 0 w 98"/>
                <a:gd name="T5" fmla="*/ 0 h 751"/>
                <a:gd name="T6" fmla="*/ 0 w 98"/>
                <a:gd name="T7" fmla="*/ 0 h 751"/>
                <a:gd name="T8" fmla="*/ 0 w 98"/>
                <a:gd name="T9" fmla="*/ 0 h 751"/>
                <a:gd name="T10" fmla="*/ 0 w 98"/>
                <a:gd name="T11" fmla="*/ 0 h 751"/>
                <a:gd name="T12" fmla="*/ 0 w 98"/>
                <a:gd name="T13" fmla="*/ 0 h 751"/>
                <a:gd name="T14" fmla="*/ 0 w 98"/>
                <a:gd name="T15" fmla="*/ 0 h 751"/>
                <a:gd name="T16" fmla="*/ 0 w 98"/>
                <a:gd name="T17" fmla="*/ 0 h 751"/>
                <a:gd name="T18" fmla="*/ 0 w 98"/>
                <a:gd name="T19" fmla="*/ 0 h 751"/>
                <a:gd name="T20" fmla="*/ 0 w 98"/>
                <a:gd name="T21" fmla="*/ 0 h 751"/>
                <a:gd name="T22" fmla="*/ 0 w 98"/>
                <a:gd name="T23" fmla="*/ 0 h 751"/>
                <a:gd name="T24" fmla="*/ 0 w 98"/>
                <a:gd name="T25" fmla="*/ 0 h 7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751"/>
                <a:gd name="T41" fmla="*/ 98 w 98"/>
                <a:gd name="T42" fmla="*/ 751 h 7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751">
                  <a:moveTo>
                    <a:pt x="93" y="657"/>
                  </a:moveTo>
                  <a:lnTo>
                    <a:pt x="98" y="653"/>
                  </a:lnTo>
                  <a:lnTo>
                    <a:pt x="98" y="98"/>
                  </a:lnTo>
                  <a:lnTo>
                    <a:pt x="93" y="95"/>
                  </a:lnTo>
                  <a:lnTo>
                    <a:pt x="78" y="95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743"/>
                  </a:lnTo>
                  <a:lnTo>
                    <a:pt x="8" y="751"/>
                  </a:lnTo>
                  <a:lnTo>
                    <a:pt x="78" y="751"/>
                  </a:lnTo>
                  <a:lnTo>
                    <a:pt x="78" y="657"/>
                  </a:lnTo>
                  <a:lnTo>
                    <a:pt x="93" y="65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5" name="Rectangle 319"/>
            <p:cNvSpPr>
              <a:spLocks noChangeArrowheads="1"/>
            </p:cNvSpPr>
            <p:nvPr/>
          </p:nvSpPr>
          <p:spPr bwMode="auto">
            <a:xfrm>
              <a:off x="255" y="2433"/>
              <a:ext cx="2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6" name="Rectangle 320"/>
            <p:cNvSpPr>
              <a:spLocks noChangeArrowheads="1"/>
            </p:cNvSpPr>
            <p:nvPr/>
          </p:nvSpPr>
          <p:spPr bwMode="auto">
            <a:xfrm>
              <a:off x="257" y="1710"/>
              <a:ext cx="39" cy="2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7" name="Rectangle 321"/>
            <p:cNvSpPr>
              <a:spLocks noChangeArrowheads="1"/>
            </p:cNvSpPr>
            <p:nvPr/>
          </p:nvSpPr>
          <p:spPr bwMode="auto">
            <a:xfrm>
              <a:off x="257" y="1710"/>
              <a:ext cx="39" cy="23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8" name="Freeform 322"/>
            <p:cNvSpPr>
              <a:spLocks/>
            </p:cNvSpPr>
            <p:nvPr/>
          </p:nvSpPr>
          <p:spPr bwMode="auto">
            <a:xfrm>
              <a:off x="238" y="1687"/>
              <a:ext cx="24" cy="281"/>
            </a:xfrm>
            <a:custGeom>
              <a:avLst/>
              <a:gdLst>
                <a:gd name="T0" fmla="*/ 0 w 98"/>
                <a:gd name="T1" fmla="*/ 0 h 1125"/>
                <a:gd name="T2" fmla="*/ 0 w 98"/>
                <a:gd name="T3" fmla="*/ 0 h 1125"/>
                <a:gd name="T4" fmla="*/ 0 w 98"/>
                <a:gd name="T5" fmla="*/ 0 h 1125"/>
                <a:gd name="T6" fmla="*/ 0 w 98"/>
                <a:gd name="T7" fmla="*/ 0 h 1125"/>
                <a:gd name="T8" fmla="*/ 0 w 98"/>
                <a:gd name="T9" fmla="*/ 0 h 1125"/>
                <a:gd name="T10" fmla="*/ 0 w 98"/>
                <a:gd name="T11" fmla="*/ 0 h 1125"/>
                <a:gd name="T12" fmla="*/ 0 w 98"/>
                <a:gd name="T13" fmla="*/ 0 h 1125"/>
                <a:gd name="T14" fmla="*/ 0 w 98"/>
                <a:gd name="T15" fmla="*/ 0 h 1125"/>
                <a:gd name="T16" fmla="*/ 0 w 98"/>
                <a:gd name="T17" fmla="*/ 0 h 1125"/>
                <a:gd name="T18" fmla="*/ 0 w 98"/>
                <a:gd name="T19" fmla="*/ 0 h 1125"/>
                <a:gd name="T20" fmla="*/ 0 w 98"/>
                <a:gd name="T21" fmla="*/ 0 h 1125"/>
                <a:gd name="T22" fmla="*/ 0 w 98"/>
                <a:gd name="T23" fmla="*/ 0 h 1125"/>
                <a:gd name="T24" fmla="*/ 0 w 98"/>
                <a:gd name="T25" fmla="*/ 0 h 1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125"/>
                <a:gd name="T41" fmla="*/ 98 w 98"/>
                <a:gd name="T42" fmla="*/ 1125 h 1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125">
                  <a:moveTo>
                    <a:pt x="78" y="1125"/>
                  </a:moveTo>
                  <a:lnTo>
                    <a:pt x="78" y="1031"/>
                  </a:lnTo>
                  <a:lnTo>
                    <a:pt x="93" y="1031"/>
                  </a:lnTo>
                  <a:lnTo>
                    <a:pt x="98" y="1027"/>
                  </a:lnTo>
                  <a:lnTo>
                    <a:pt x="98" y="98"/>
                  </a:lnTo>
                  <a:lnTo>
                    <a:pt x="93" y="93"/>
                  </a:lnTo>
                  <a:lnTo>
                    <a:pt x="78" y="93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118"/>
                  </a:lnTo>
                  <a:lnTo>
                    <a:pt x="8" y="1125"/>
                  </a:lnTo>
                  <a:lnTo>
                    <a:pt x="78" y="11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59" name="Freeform 323"/>
            <p:cNvSpPr>
              <a:spLocks/>
            </p:cNvSpPr>
            <p:nvPr/>
          </p:nvSpPr>
          <p:spPr bwMode="auto">
            <a:xfrm>
              <a:off x="238" y="1687"/>
              <a:ext cx="24" cy="281"/>
            </a:xfrm>
            <a:custGeom>
              <a:avLst/>
              <a:gdLst>
                <a:gd name="T0" fmla="*/ 0 w 98"/>
                <a:gd name="T1" fmla="*/ 0 h 1125"/>
                <a:gd name="T2" fmla="*/ 0 w 98"/>
                <a:gd name="T3" fmla="*/ 0 h 1125"/>
                <a:gd name="T4" fmla="*/ 0 w 98"/>
                <a:gd name="T5" fmla="*/ 0 h 1125"/>
                <a:gd name="T6" fmla="*/ 0 w 98"/>
                <a:gd name="T7" fmla="*/ 0 h 1125"/>
                <a:gd name="T8" fmla="*/ 0 w 98"/>
                <a:gd name="T9" fmla="*/ 0 h 1125"/>
                <a:gd name="T10" fmla="*/ 0 w 98"/>
                <a:gd name="T11" fmla="*/ 0 h 1125"/>
                <a:gd name="T12" fmla="*/ 0 w 98"/>
                <a:gd name="T13" fmla="*/ 0 h 1125"/>
                <a:gd name="T14" fmla="*/ 0 w 98"/>
                <a:gd name="T15" fmla="*/ 0 h 1125"/>
                <a:gd name="T16" fmla="*/ 0 w 98"/>
                <a:gd name="T17" fmla="*/ 0 h 1125"/>
                <a:gd name="T18" fmla="*/ 0 w 98"/>
                <a:gd name="T19" fmla="*/ 0 h 1125"/>
                <a:gd name="T20" fmla="*/ 0 w 98"/>
                <a:gd name="T21" fmla="*/ 0 h 1125"/>
                <a:gd name="T22" fmla="*/ 0 w 98"/>
                <a:gd name="T23" fmla="*/ 0 h 1125"/>
                <a:gd name="T24" fmla="*/ 0 w 98"/>
                <a:gd name="T25" fmla="*/ 0 h 1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125"/>
                <a:gd name="T41" fmla="*/ 98 w 98"/>
                <a:gd name="T42" fmla="*/ 1125 h 1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125">
                  <a:moveTo>
                    <a:pt x="78" y="1125"/>
                  </a:moveTo>
                  <a:lnTo>
                    <a:pt x="78" y="1031"/>
                  </a:lnTo>
                  <a:lnTo>
                    <a:pt x="93" y="1031"/>
                  </a:lnTo>
                  <a:lnTo>
                    <a:pt x="98" y="1027"/>
                  </a:lnTo>
                  <a:lnTo>
                    <a:pt x="98" y="98"/>
                  </a:lnTo>
                  <a:lnTo>
                    <a:pt x="93" y="93"/>
                  </a:lnTo>
                  <a:lnTo>
                    <a:pt x="78" y="93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118"/>
                  </a:lnTo>
                  <a:lnTo>
                    <a:pt x="8" y="1125"/>
                  </a:lnTo>
                  <a:lnTo>
                    <a:pt x="78" y="112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0" name="Rectangle 324"/>
            <p:cNvSpPr>
              <a:spLocks noChangeArrowheads="1"/>
            </p:cNvSpPr>
            <p:nvPr/>
          </p:nvSpPr>
          <p:spPr bwMode="auto">
            <a:xfrm>
              <a:off x="255" y="1704"/>
              <a:ext cx="2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1" name="Rectangle 325"/>
            <p:cNvSpPr>
              <a:spLocks noChangeArrowheads="1"/>
            </p:cNvSpPr>
            <p:nvPr/>
          </p:nvSpPr>
          <p:spPr bwMode="auto">
            <a:xfrm>
              <a:off x="257" y="1980"/>
              <a:ext cx="2" cy="28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2" name="Rectangle 326"/>
            <p:cNvSpPr>
              <a:spLocks noChangeArrowheads="1"/>
            </p:cNvSpPr>
            <p:nvPr/>
          </p:nvSpPr>
          <p:spPr bwMode="auto">
            <a:xfrm>
              <a:off x="259" y="2009"/>
              <a:ext cx="8" cy="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3" name="Rectangle 327"/>
            <p:cNvSpPr>
              <a:spLocks noChangeArrowheads="1"/>
            </p:cNvSpPr>
            <p:nvPr/>
          </p:nvSpPr>
          <p:spPr bwMode="auto">
            <a:xfrm>
              <a:off x="259" y="2009"/>
              <a:ext cx="8" cy="2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4" name="Rectangle 328"/>
            <p:cNvSpPr>
              <a:spLocks noChangeArrowheads="1"/>
            </p:cNvSpPr>
            <p:nvPr/>
          </p:nvSpPr>
          <p:spPr bwMode="auto">
            <a:xfrm>
              <a:off x="286" y="2034"/>
              <a:ext cx="8" cy="1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5" name="Rectangle 329"/>
            <p:cNvSpPr>
              <a:spLocks noChangeArrowheads="1"/>
            </p:cNvSpPr>
            <p:nvPr/>
          </p:nvSpPr>
          <p:spPr bwMode="auto">
            <a:xfrm>
              <a:off x="286" y="2034"/>
              <a:ext cx="8" cy="1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6" name="Rectangle 330"/>
            <p:cNvSpPr>
              <a:spLocks noChangeArrowheads="1"/>
            </p:cNvSpPr>
            <p:nvPr/>
          </p:nvSpPr>
          <p:spPr bwMode="auto">
            <a:xfrm>
              <a:off x="267" y="2043"/>
              <a:ext cx="19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7" name="Rectangle 331"/>
            <p:cNvSpPr>
              <a:spLocks noChangeArrowheads="1"/>
            </p:cNvSpPr>
            <p:nvPr/>
          </p:nvSpPr>
          <p:spPr bwMode="auto">
            <a:xfrm>
              <a:off x="267" y="2043"/>
              <a:ext cx="19" cy="15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8" name="Freeform 332"/>
            <p:cNvSpPr>
              <a:spLocks/>
            </p:cNvSpPr>
            <p:nvPr/>
          </p:nvSpPr>
          <p:spPr bwMode="auto">
            <a:xfrm>
              <a:off x="689" y="1488"/>
              <a:ext cx="20" cy="18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0 h 76"/>
                <a:gd name="T4" fmla="*/ 0 w 77"/>
                <a:gd name="T5" fmla="*/ 0 h 76"/>
                <a:gd name="T6" fmla="*/ 0 w 77"/>
                <a:gd name="T7" fmla="*/ 0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0 h 76"/>
                <a:gd name="T14" fmla="*/ 0 w 77"/>
                <a:gd name="T15" fmla="*/ 0 h 76"/>
                <a:gd name="T16" fmla="*/ 0 w 77"/>
                <a:gd name="T17" fmla="*/ 0 h 76"/>
                <a:gd name="T18" fmla="*/ 0 w 77"/>
                <a:gd name="T19" fmla="*/ 0 h 76"/>
                <a:gd name="T20" fmla="*/ 0 w 77"/>
                <a:gd name="T21" fmla="*/ 0 h 76"/>
                <a:gd name="T22" fmla="*/ 0 w 77"/>
                <a:gd name="T23" fmla="*/ 0 h 76"/>
                <a:gd name="T24" fmla="*/ 0 w 77"/>
                <a:gd name="T25" fmla="*/ 0 h 76"/>
                <a:gd name="T26" fmla="*/ 0 w 77"/>
                <a:gd name="T27" fmla="*/ 0 h 76"/>
                <a:gd name="T28" fmla="*/ 0 w 77"/>
                <a:gd name="T29" fmla="*/ 0 h 76"/>
                <a:gd name="T30" fmla="*/ 0 w 77"/>
                <a:gd name="T31" fmla="*/ 0 h 76"/>
                <a:gd name="T32" fmla="*/ 0 w 77"/>
                <a:gd name="T33" fmla="*/ 0 h 76"/>
                <a:gd name="T34" fmla="*/ 0 w 77"/>
                <a:gd name="T35" fmla="*/ 0 h 76"/>
                <a:gd name="T36" fmla="*/ 0 w 77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76"/>
                <a:gd name="T59" fmla="*/ 77 w 77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76">
                  <a:moveTo>
                    <a:pt x="0" y="0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15" y="75"/>
                  </a:lnTo>
                  <a:lnTo>
                    <a:pt x="23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3" y="63"/>
                  </a:lnTo>
                  <a:lnTo>
                    <a:pt x="49" y="59"/>
                  </a:lnTo>
                  <a:lnTo>
                    <a:pt x="54" y="54"/>
                  </a:lnTo>
                  <a:lnTo>
                    <a:pt x="60" y="49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71" y="30"/>
                  </a:lnTo>
                  <a:lnTo>
                    <a:pt x="74" y="23"/>
                  </a:lnTo>
                  <a:lnTo>
                    <a:pt x="75" y="16"/>
                  </a:lnTo>
                  <a:lnTo>
                    <a:pt x="76" y="8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69" name="Rectangle 333"/>
            <p:cNvSpPr>
              <a:spLocks noChangeArrowheads="1"/>
            </p:cNvSpPr>
            <p:nvPr/>
          </p:nvSpPr>
          <p:spPr bwMode="auto">
            <a:xfrm>
              <a:off x="366" y="1668"/>
              <a:ext cx="216" cy="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0" name="Freeform 334"/>
            <p:cNvSpPr>
              <a:spLocks/>
            </p:cNvSpPr>
            <p:nvPr/>
          </p:nvSpPr>
          <p:spPr bwMode="auto">
            <a:xfrm>
              <a:off x="240" y="1488"/>
              <a:ext cx="19" cy="18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0 h 76"/>
                <a:gd name="T4" fmla="*/ 0 w 76"/>
                <a:gd name="T5" fmla="*/ 0 h 76"/>
                <a:gd name="T6" fmla="*/ 0 w 76"/>
                <a:gd name="T7" fmla="*/ 0 h 76"/>
                <a:gd name="T8" fmla="*/ 0 w 76"/>
                <a:gd name="T9" fmla="*/ 0 h 76"/>
                <a:gd name="T10" fmla="*/ 0 w 76"/>
                <a:gd name="T11" fmla="*/ 0 h 76"/>
                <a:gd name="T12" fmla="*/ 0 w 76"/>
                <a:gd name="T13" fmla="*/ 0 h 76"/>
                <a:gd name="T14" fmla="*/ 0 w 76"/>
                <a:gd name="T15" fmla="*/ 0 h 76"/>
                <a:gd name="T16" fmla="*/ 0 w 76"/>
                <a:gd name="T17" fmla="*/ 0 h 76"/>
                <a:gd name="T18" fmla="*/ 0 w 76"/>
                <a:gd name="T19" fmla="*/ 0 h 76"/>
                <a:gd name="T20" fmla="*/ 0 w 76"/>
                <a:gd name="T21" fmla="*/ 0 h 76"/>
                <a:gd name="T22" fmla="*/ 0 w 76"/>
                <a:gd name="T23" fmla="*/ 0 h 76"/>
                <a:gd name="T24" fmla="*/ 0 w 76"/>
                <a:gd name="T25" fmla="*/ 0 h 76"/>
                <a:gd name="T26" fmla="*/ 0 w 76"/>
                <a:gd name="T27" fmla="*/ 0 h 76"/>
                <a:gd name="T28" fmla="*/ 0 w 76"/>
                <a:gd name="T29" fmla="*/ 0 h 76"/>
                <a:gd name="T30" fmla="*/ 0 w 76"/>
                <a:gd name="T31" fmla="*/ 0 h 76"/>
                <a:gd name="T32" fmla="*/ 0 w 76"/>
                <a:gd name="T33" fmla="*/ 0 h 76"/>
                <a:gd name="T34" fmla="*/ 0 w 76"/>
                <a:gd name="T35" fmla="*/ 0 h 76"/>
                <a:gd name="T36" fmla="*/ 0 w 76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76"/>
                <a:gd name="T59" fmla="*/ 76 w 76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76">
                  <a:moveTo>
                    <a:pt x="7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3" y="23"/>
                  </a:lnTo>
                  <a:lnTo>
                    <a:pt x="5" y="30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9"/>
                  </a:lnTo>
                  <a:lnTo>
                    <a:pt x="22" y="54"/>
                  </a:lnTo>
                  <a:lnTo>
                    <a:pt x="28" y="59"/>
                  </a:lnTo>
                  <a:lnTo>
                    <a:pt x="33" y="63"/>
                  </a:lnTo>
                  <a:lnTo>
                    <a:pt x="40" y="67"/>
                  </a:lnTo>
                  <a:lnTo>
                    <a:pt x="46" y="70"/>
                  </a:lnTo>
                  <a:lnTo>
                    <a:pt x="54" y="73"/>
                  </a:lnTo>
                  <a:lnTo>
                    <a:pt x="61" y="75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1" name="Rectangle 335"/>
            <p:cNvSpPr>
              <a:spLocks noChangeArrowheads="1"/>
            </p:cNvSpPr>
            <p:nvPr/>
          </p:nvSpPr>
          <p:spPr bwMode="auto">
            <a:xfrm>
              <a:off x="372" y="1740"/>
              <a:ext cx="204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2" name="Rectangle 336"/>
            <p:cNvSpPr>
              <a:spLocks noChangeArrowheads="1"/>
            </p:cNvSpPr>
            <p:nvPr/>
          </p:nvSpPr>
          <p:spPr bwMode="auto">
            <a:xfrm>
              <a:off x="639" y="1889"/>
              <a:ext cx="63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3" name="Rectangle 337"/>
            <p:cNvSpPr>
              <a:spLocks noChangeArrowheads="1"/>
            </p:cNvSpPr>
            <p:nvPr/>
          </p:nvSpPr>
          <p:spPr bwMode="auto">
            <a:xfrm>
              <a:off x="390" y="1746"/>
              <a:ext cx="168" cy="1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4" name="Rectangle 338"/>
            <p:cNvSpPr>
              <a:spLocks noChangeArrowheads="1"/>
            </p:cNvSpPr>
            <p:nvPr/>
          </p:nvSpPr>
          <p:spPr bwMode="auto">
            <a:xfrm>
              <a:off x="244" y="1279"/>
              <a:ext cx="333" cy="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5" name="Rectangle 339"/>
            <p:cNvSpPr>
              <a:spLocks noChangeArrowheads="1"/>
            </p:cNvSpPr>
            <p:nvPr/>
          </p:nvSpPr>
          <p:spPr bwMode="auto">
            <a:xfrm>
              <a:off x="244" y="1279"/>
              <a:ext cx="333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6" name="Freeform 340"/>
            <p:cNvSpPr>
              <a:spLocks/>
            </p:cNvSpPr>
            <p:nvPr/>
          </p:nvSpPr>
          <p:spPr bwMode="auto">
            <a:xfrm>
              <a:off x="600" y="1094"/>
              <a:ext cx="31" cy="46"/>
            </a:xfrm>
            <a:custGeom>
              <a:avLst/>
              <a:gdLst>
                <a:gd name="T0" fmla="*/ 0 w 123"/>
                <a:gd name="T1" fmla="*/ 0 h 184"/>
                <a:gd name="T2" fmla="*/ 0 w 123"/>
                <a:gd name="T3" fmla="*/ 0 h 184"/>
                <a:gd name="T4" fmla="*/ 0 w 123"/>
                <a:gd name="T5" fmla="*/ 0 h 184"/>
                <a:gd name="T6" fmla="*/ 0 w 123"/>
                <a:gd name="T7" fmla="*/ 0 h 184"/>
                <a:gd name="T8" fmla="*/ 0 w 123"/>
                <a:gd name="T9" fmla="*/ 0 h 184"/>
                <a:gd name="T10" fmla="*/ 0 w 123"/>
                <a:gd name="T11" fmla="*/ 0 h 184"/>
                <a:gd name="T12" fmla="*/ 0 w 123"/>
                <a:gd name="T13" fmla="*/ 0 h 184"/>
                <a:gd name="T14" fmla="*/ 0 w 123"/>
                <a:gd name="T15" fmla="*/ 0 h 184"/>
                <a:gd name="T16" fmla="*/ 0 w 123"/>
                <a:gd name="T17" fmla="*/ 0 h 184"/>
                <a:gd name="T18" fmla="*/ 0 w 123"/>
                <a:gd name="T19" fmla="*/ 0 h 184"/>
                <a:gd name="T20" fmla="*/ 0 w 123"/>
                <a:gd name="T21" fmla="*/ 0 h 184"/>
                <a:gd name="T22" fmla="*/ 0 w 123"/>
                <a:gd name="T23" fmla="*/ 0 h 184"/>
                <a:gd name="T24" fmla="*/ 0 w 123"/>
                <a:gd name="T25" fmla="*/ 0 h 184"/>
                <a:gd name="T26" fmla="*/ 0 w 123"/>
                <a:gd name="T27" fmla="*/ 0 h 184"/>
                <a:gd name="T28" fmla="*/ 0 w 123"/>
                <a:gd name="T29" fmla="*/ 0 h 184"/>
                <a:gd name="T30" fmla="*/ 0 w 123"/>
                <a:gd name="T31" fmla="*/ 0 h 184"/>
                <a:gd name="T32" fmla="*/ 0 w 123"/>
                <a:gd name="T33" fmla="*/ 0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84"/>
                <a:gd name="T53" fmla="*/ 123 w 123"/>
                <a:gd name="T54" fmla="*/ 184 h 1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84">
                  <a:moveTo>
                    <a:pt x="0" y="184"/>
                  </a:moveTo>
                  <a:lnTo>
                    <a:pt x="0" y="124"/>
                  </a:lnTo>
                  <a:lnTo>
                    <a:pt x="19" y="124"/>
                  </a:lnTo>
                  <a:lnTo>
                    <a:pt x="19" y="116"/>
                  </a:lnTo>
                  <a:lnTo>
                    <a:pt x="42" y="11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0"/>
                  </a:lnTo>
                  <a:lnTo>
                    <a:pt x="76" y="0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1" y="116"/>
                  </a:lnTo>
                  <a:lnTo>
                    <a:pt x="104" y="116"/>
                  </a:lnTo>
                  <a:lnTo>
                    <a:pt x="104" y="124"/>
                  </a:lnTo>
                  <a:lnTo>
                    <a:pt x="123" y="124"/>
                  </a:lnTo>
                  <a:lnTo>
                    <a:pt x="123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7" name="Freeform 341"/>
            <p:cNvSpPr>
              <a:spLocks/>
            </p:cNvSpPr>
            <p:nvPr/>
          </p:nvSpPr>
          <p:spPr bwMode="auto">
            <a:xfrm>
              <a:off x="600" y="1094"/>
              <a:ext cx="31" cy="46"/>
            </a:xfrm>
            <a:custGeom>
              <a:avLst/>
              <a:gdLst>
                <a:gd name="T0" fmla="*/ 0 w 123"/>
                <a:gd name="T1" fmla="*/ 0 h 184"/>
                <a:gd name="T2" fmla="*/ 0 w 123"/>
                <a:gd name="T3" fmla="*/ 0 h 184"/>
                <a:gd name="T4" fmla="*/ 0 w 123"/>
                <a:gd name="T5" fmla="*/ 0 h 184"/>
                <a:gd name="T6" fmla="*/ 0 w 123"/>
                <a:gd name="T7" fmla="*/ 0 h 184"/>
                <a:gd name="T8" fmla="*/ 0 w 123"/>
                <a:gd name="T9" fmla="*/ 0 h 184"/>
                <a:gd name="T10" fmla="*/ 0 w 123"/>
                <a:gd name="T11" fmla="*/ 0 h 184"/>
                <a:gd name="T12" fmla="*/ 0 w 123"/>
                <a:gd name="T13" fmla="*/ 0 h 184"/>
                <a:gd name="T14" fmla="*/ 0 w 123"/>
                <a:gd name="T15" fmla="*/ 0 h 184"/>
                <a:gd name="T16" fmla="*/ 0 w 123"/>
                <a:gd name="T17" fmla="*/ 0 h 184"/>
                <a:gd name="T18" fmla="*/ 0 w 123"/>
                <a:gd name="T19" fmla="*/ 0 h 184"/>
                <a:gd name="T20" fmla="*/ 0 w 123"/>
                <a:gd name="T21" fmla="*/ 0 h 184"/>
                <a:gd name="T22" fmla="*/ 0 w 123"/>
                <a:gd name="T23" fmla="*/ 0 h 184"/>
                <a:gd name="T24" fmla="*/ 0 w 123"/>
                <a:gd name="T25" fmla="*/ 0 h 184"/>
                <a:gd name="T26" fmla="*/ 0 w 123"/>
                <a:gd name="T27" fmla="*/ 0 h 184"/>
                <a:gd name="T28" fmla="*/ 0 w 123"/>
                <a:gd name="T29" fmla="*/ 0 h 184"/>
                <a:gd name="T30" fmla="*/ 0 w 123"/>
                <a:gd name="T31" fmla="*/ 0 h 184"/>
                <a:gd name="T32" fmla="*/ 0 w 123"/>
                <a:gd name="T33" fmla="*/ 0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84"/>
                <a:gd name="T53" fmla="*/ 123 w 123"/>
                <a:gd name="T54" fmla="*/ 184 h 1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84">
                  <a:moveTo>
                    <a:pt x="0" y="184"/>
                  </a:moveTo>
                  <a:lnTo>
                    <a:pt x="0" y="124"/>
                  </a:lnTo>
                  <a:lnTo>
                    <a:pt x="19" y="124"/>
                  </a:lnTo>
                  <a:lnTo>
                    <a:pt x="19" y="116"/>
                  </a:lnTo>
                  <a:lnTo>
                    <a:pt x="42" y="11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0"/>
                  </a:lnTo>
                  <a:lnTo>
                    <a:pt x="76" y="0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1" y="116"/>
                  </a:lnTo>
                  <a:lnTo>
                    <a:pt x="104" y="116"/>
                  </a:lnTo>
                  <a:lnTo>
                    <a:pt x="104" y="124"/>
                  </a:lnTo>
                  <a:lnTo>
                    <a:pt x="123" y="124"/>
                  </a:lnTo>
                  <a:lnTo>
                    <a:pt x="123" y="184"/>
                  </a:lnTo>
                  <a:lnTo>
                    <a:pt x="0" y="18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8" name="Rectangle 342"/>
            <p:cNvSpPr>
              <a:spLocks noChangeArrowheads="1"/>
            </p:cNvSpPr>
            <p:nvPr/>
          </p:nvSpPr>
          <p:spPr bwMode="auto">
            <a:xfrm>
              <a:off x="612" y="1089"/>
              <a:ext cx="8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79" name="Rectangle 343"/>
            <p:cNvSpPr>
              <a:spLocks noChangeArrowheads="1"/>
            </p:cNvSpPr>
            <p:nvPr/>
          </p:nvSpPr>
          <p:spPr bwMode="auto">
            <a:xfrm>
              <a:off x="612" y="1089"/>
              <a:ext cx="8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0" name="Rectangle 344"/>
            <p:cNvSpPr>
              <a:spLocks noChangeArrowheads="1"/>
            </p:cNvSpPr>
            <p:nvPr/>
          </p:nvSpPr>
          <p:spPr bwMode="auto">
            <a:xfrm>
              <a:off x="612" y="1057"/>
              <a:ext cx="8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1" name="Rectangle 345"/>
            <p:cNvSpPr>
              <a:spLocks noChangeArrowheads="1"/>
            </p:cNvSpPr>
            <p:nvPr/>
          </p:nvSpPr>
          <p:spPr bwMode="auto">
            <a:xfrm>
              <a:off x="612" y="1057"/>
              <a:ext cx="8" cy="1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2" name="Rectangle 346"/>
            <p:cNvSpPr>
              <a:spLocks noChangeArrowheads="1"/>
            </p:cNvSpPr>
            <p:nvPr/>
          </p:nvSpPr>
          <p:spPr bwMode="auto">
            <a:xfrm>
              <a:off x="605" y="1081"/>
              <a:ext cx="22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3" name="Rectangle 347"/>
            <p:cNvSpPr>
              <a:spLocks noChangeArrowheads="1"/>
            </p:cNvSpPr>
            <p:nvPr/>
          </p:nvSpPr>
          <p:spPr bwMode="auto">
            <a:xfrm>
              <a:off x="605" y="1081"/>
              <a:ext cx="22" cy="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4" name="Rectangle 348"/>
            <p:cNvSpPr>
              <a:spLocks noChangeArrowheads="1"/>
            </p:cNvSpPr>
            <p:nvPr/>
          </p:nvSpPr>
          <p:spPr bwMode="auto">
            <a:xfrm>
              <a:off x="604" y="1068"/>
              <a:ext cx="24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5" name="Rectangle 349"/>
            <p:cNvSpPr>
              <a:spLocks noChangeArrowheads="1"/>
            </p:cNvSpPr>
            <p:nvPr/>
          </p:nvSpPr>
          <p:spPr bwMode="auto">
            <a:xfrm>
              <a:off x="604" y="1068"/>
              <a:ext cx="24" cy="1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6" name="Rectangle 350"/>
            <p:cNvSpPr>
              <a:spLocks noChangeArrowheads="1"/>
            </p:cNvSpPr>
            <p:nvPr/>
          </p:nvSpPr>
          <p:spPr bwMode="auto">
            <a:xfrm>
              <a:off x="553" y="1125"/>
              <a:ext cx="125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7" name="Rectangle 351"/>
            <p:cNvSpPr>
              <a:spLocks noChangeArrowheads="1"/>
            </p:cNvSpPr>
            <p:nvPr/>
          </p:nvSpPr>
          <p:spPr bwMode="auto">
            <a:xfrm>
              <a:off x="553" y="1125"/>
              <a:ext cx="125" cy="1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8" name="Rectangle 352"/>
            <p:cNvSpPr>
              <a:spLocks noChangeArrowheads="1"/>
            </p:cNvSpPr>
            <p:nvPr/>
          </p:nvSpPr>
          <p:spPr bwMode="auto">
            <a:xfrm>
              <a:off x="3336" y="1943"/>
              <a:ext cx="12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89" name="Rectangle 353"/>
            <p:cNvSpPr>
              <a:spLocks noChangeArrowheads="1"/>
            </p:cNvSpPr>
            <p:nvPr/>
          </p:nvSpPr>
          <p:spPr bwMode="auto">
            <a:xfrm>
              <a:off x="3336" y="2123"/>
              <a:ext cx="12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0" name="Rectangle 354"/>
            <p:cNvSpPr>
              <a:spLocks noChangeArrowheads="1"/>
            </p:cNvSpPr>
            <p:nvPr/>
          </p:nvSpPr>
          <p:spPr bwMode="auto">
            <a:xfrm>
              <a:off x="3031" y="1024"/>
              <a:ext cx="31" cy="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1" name="Rectangle 355"/>
            <p:cNvSpPr>
              <a:spLocks noChangeArrowheads="1"/>
            </p:cNvSpPr>
            <p:nvPr/>
          </p:nvSpPr>
          <p:spPr bwMode="auto">
            <a:xfrm>
              <a:off x="3031" y="1024"/>
              <a:ext cx="31" cy="6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2" name="Rectangle 356"/>
            <p:cNvSpPr>
              <a:spLocks noChangeArrowheads="1"/>
            </p:cNvSpPr>
            <p:nvPr/>
          </p:nvSpPr>
          <p:spPr bwMode="auto">
            <a:xfrm>
              <a:off x="634" y="1904"/>
              <a:ext cx="97" cy="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3" name="Freeform 357"/>
            <p:cNvSpPr>
              <a:spLocks/>
            </p:cNvSpPr>
            <p:nvPr/>
          </p:nvSpPr>
          <p:spPr bwMode="auto">
            <a:xfrm>
              <a:off x="888" y="1745"/>
              <a:ext cx="2258" cy="666"/>
            </a:xfrm>
            <a:custGeom>
              <a:avLst/>
              <a:gdLst>
                <a:gd name="T0" fmla="*/ 0 w 9035"/>
                <a:gd name="T1" fmla="*/ 0 h 2666"/>
                <a:gd name="T2" fmla="*/ 0 w 9035"/>
                <a:gd name="T3" fmla="*/ 0 h 2666"/>
                <a:gd name="T4" fmla="*/ 0 w 9035"/>
                <a:gd name="T5" fmla="*/ 0 h 2666"/>
                <a:gd name="T6" fmla="*/ 0 w 9035"/>
                <a:gd name="T7" fmla="*/ 0 h 2666"/>
                <a:gd name="T8" fmla="*/ 0 w 9035"/>
                <a:gd name="T9" fmla="*/ 0 h 2666"/>
                <a:gd name="T10" fmla="*/ 0 w 9035"/>
                <a:gd name="T11" fmla="*/ 0 h 2666"/>
                <a:gd name="T12" fmla="*/ 0 w 9035"/>
                <a:gd name="T13" fmla="*/ 0 h 26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5"/>
                <a:gd name="T22" fmla="*/ 0 h 2666"/>
                <a:gd name="T23" fmla="*/ 9035 w 9035"/>
                <a:gd name="T24" fmla="*/ 2666 h 26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5" h="2666">
                  <a:moveTo>
                    <a:pt x="10" y="29"/>
                  </a:moveTo>
                  <a:lnTo>
                    <a:pt x="0" y="2665"/>
                  </a:lnTo>
                  <a:lnTo>
                    <a:pt x="8977" y="2666"/>
                  </a:lnTo>
                  <a:lnTo>
                    <a:pt x="8996" y="2656"/>
                  </a:lnTo>
                  <a:lnTo>
                    <a:pt x="9035" y="2656"/>
                  </a:lnTo>
                  <a:lnTo>
                    <a:pt x="9034" y="0"/>
                  </a:lnTo>
                  <a:lnTo>
                    <a:pt x="10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4" name="Freeform 358"/>
            <p:cNvSpPr>
              <a:spLocks/>
            </p:cNvSpPr>
            <p:nvPr/>
          </p:nvSpPr>
          <p:spPr bwMode="auto">
            <a:xfrm>
              <a:off x="3151" y="1746"/>
              <a:ext cx="139" cy="656"/>
            </a:xfrm>
            <a:custGeom>
              <a:avLst/>
              <a:gdLst>
                <a:gd name="T0" fmla="*/ 0 w 554"/>
                <a:gd name="T1" fmla="*/ 0 h 2627"/>
                <a:gd name="T2" fmla="*/ 0 w 554"/>
                <a:gd name="T3" fmla="*/ 0 h 2627"/>
                <a:gd name="T4" fmla="*/ 0 w 554"/>
                <a:gd name="T5" fmla="*/ 0 h 2627"/>
                <a:gd name="T6" fmla="*/ 0 w 554"/>
                <a:gd name="T7" fmla="*/ 0 h 2627"/>
                <a:gd name="T8" fmla="*/ 0 w 554"/>
                <a:gd name="T9" fmla="*/ 0 h 2627"/>
                <a:gd name="T10" fmla="*/ 0 w 554"/>
                <a:gd name="T11" fmla="*/ 0 h 2627"/>
                <a:gd name="T12" fmla="*/ 0 w 554"/>
                <a:gd name="T13" fmla="*/ 0 h 2627"/>
                <a:gd name="T14" fmla="*/ 0 w 554"/>
                <a:gd name="T15" fmla="*/ 0 h 2627"/>
                <a:gd name="T16" fmla="*/ 0 w 554"/>
                <a:gd name="T17" fmla="*/ 0 h 2627"/>
                <a:gd name="T18" fmla="*/ 0 w 554"/>
                <a:gd name="T19" fmla="*/ 0 h 2627"/>
                <a:gd name="T20" fmla="*/ 0 w 554"/>
                <a:gd name="T21" fmla="*/ 0 h 2627"/>
                <a:gd name="T22" fmla="*/ 0 w 554"/>
                <a:gd name="T23" fmla="*/ 0 h 2627"/>
                <a:gd name="T24" fmla="*/ 0 w 554"/>
                <a:gd name="T25" fmla="*/ 0 h 2627"/>
                <a:gd name="T26" fmla="*/ 0 w 554"/>
                <a:gd name="T27" fmla="*/ 0 h 2627"/>
                <a:gd name="T28" fmla="*/ 0 w 554"/>
                <a:gd name="T29" fmla="*/ 0 h 2627"/>
                <a:gd name="T30" fmla="*/ 0 w 554"/>
                <a:gd name="T31" fmla="*/ 0 h 2627"/>
                <a:gd name="T32" fmla="*/ 0 w 554"/>
                <a:gd name="T33" fmla="*/ 0 h 2627"/>
                <a:gd name="T34" fmla="*/ 0 w 554"/>
                <a:gd name="T35" fmla="*/ 0 h 2627"/>
                <a:gd name="T36" fmla="*/ 0 w 554"/>
                <a:gd name="T37" fmla="*/ 0 h 2627"/>
                <a:gd name="T38" fmla="*/ 0 w 554"/>
                <a:gd name="T39" fmla="*/ 0 h 2627"/>
                <a:gd name="T40" fmla="*/ 0 w 554"/>
                <a:gd name="T41" fmla="*/ 0 h 2627"/>
                <a:gd name="T42" fmla="*/ 0 w 554"/>
                <a:gd name="T43" fmla="*/ 0 h 2627"/>
                <a:gd name="T44" fmla="*/ 0 w 554"/>
                <a:gd name="T45" fmla="*/ 0 h 2627"/>
                <a:gd name="T46" fmla="*/ 0 w 554"/>
                <a:gd name="T47" fmla="*/ 0 h 2627"/>
                <a:gd name="T48" fmla="*/ 0 w 554"/>
                <a:gd name="T49" fmla="*/ 0 h 2627"/>
                <a:gd name="T50" fmla="*/ 0 w 554"/>
                <a:gd name="T51" fmla="*/ 0 h 2627"/>
                <a:gd name="T52" fmla="*/ 0 w 554"/>
                <a:gd name="T53" fmla="*/ 0 h 2627"/>
                <a:gd name="T54" fmla="*/ 0 w 554"/>
                <a:gd name="T55" fmla="*/ 0 h 2627"/>
                <a:gd name="T56" fmla="*/ 0 w 554"/>
                <a:gd name="T57" fmla="*/ 0 h 2627"/>
                <a:gd name="T58" fmla="*/ 0 w 554"/>
                <a:gd name="T59" fmla="*/ 0 h 2627"/>
                <a:gd name="T60" fmla="*/ 0 w 554"/>
                <a:gd name="T61" fmla="*/ 0 h 2627"/>
                <a:gd name="T62" fmla="*/ 0 w 554"/>
                <a:gd name="T63" fmla="*/ 0 h 26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2627"/>
                <a:gd name="T98" fmla="*/ 554 w 554"/>
                <a:gd name="T99" fmla="*/ 2627 h 26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2627">
                  <a:moveTo>
                    <a:pt x="0" y="0"/>
                  </a:moveTo>
                  <a:lnTo>
                    <a:pt x="81" y="0"/>
                  </a:lnTo>
                  <a:lnTo>
                    <a:pt x="107" y="3"/>
                  </a:lnTo>
                  <a:lnTo>
                    <a:pt x="125" y="5"/>
                  </a:lnTo>
                  <a:lnTo>
                    <a:pt x="147" y="10"/>
                  </a:lnTo>
                  <a:lnTo>
                    <a:pt x="172" y="18"/>
                  </a:lnTo>
                  <a:lnTo>
                    <a:pt x="220" y="41"/>
                  </a:lnTo>
                  <a:lnTo>
                    <a:pt x="242" y="56"/>
                  </a:lnTo>
                  <a:lnTo>
                    <a:pt x="264" y="76"/>
                  </a:lnTo>
                  <a:lnTo>
                    <a:pt x="286" y="98"/>
                  </a:lnTo>
                  <a:lnTo>
                    <a:pt x="306" y="126"/>
                  </a:lnTo>
                  <a:lnTo>
                    <a:pt x="320" y="152"/>
                  </a:lnTo>
                  <a:lnTo>
                    <a:pt x="332" y="179"/>
                  </a:lnTo>
                  <a:lnTo>
                    <a:pt x="554" y="819"/>
                  </a:lnTo>
                  <a:lnTo>
                    <a:pt x="453" y="2184"/>
                  </a:lnTo>
                  <a:lnTo>
                    <a:pt x="324" y="2469"/>
                  </a:lnTo>
                  <a:lnTo>
                    <a:pt x="313" y="2492"/>
                  </a:lnTo>
                  <a:lnTo>
                    <a:pt x="299" y="2511"/>
                  </a:lnTo>
                  <a:lnTo>
                    <a:pt x="278" y="2538"/>
                  </a:lnTo>
                  <a:lnTo>
                    <a:pt x="263" y="2554"/>
                  </a:lnTo>
                  <a:lnTo>
                    <a:pt x="246" y="2568"/>
                  </a:lnTo>
                  <a:lnTo>
                    <a:pt x="228" y="2582"/>
                  </a:lnTo>
                  <a:lnTo>
                    <a:pt x="209" y="2593"/>
                  </a:lnTo>
                  <a:lnTo>
                    <a:pt x="190" y="2603"/>
                  </a:lnTo>
                  <a:lnTo>
                    <a:pt x="170" y="2610"/>
                  </a:lnTo>
                  <a:lnTo>
                    <a:pt x="151" y="2617"/>
                  </a:lnTo>
                  <a:lnTo>
                    <a:pt x="135" y="2621"/>
                  </a:lnTo>
                  <a:lnTo>
                    <a:pt x="118" y="2623"/>
                  </a:lnTo>
                  <a:lnTo>
                    <a:pt x="103" y="2625"/>
                  </a:lnTo>
                  <a:lnTo>
                    <a:pt x="76" y="2627"/>
                  </a:lnTo>
                  <a:lnTo>
                    <a:pt x="0" y="2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5" name="Freeform 359"/>
            <p:cNvSpPr>
              <a:spLocks/>
            </p:cNvSpPr>
            <p:nvPr/>
          </p:nvSpPr>
          <p:spPr bwMode="auto">
            <a:xfrm>
              <a:off x="3151" y="1744"/>
              <a:ext cx="139" cy="658"/>
            </a:xfrm>
            <a:custGeom>
              <a:avLst/>
              <a:gdLst>
                <a:gd name="T0" fmla="*/ 0 w 554"/>
                <a:gd name="T1" fmla="*/ 0 h 2633"/>
                <a:gd name="T2" fmla="*/ 0 w 554"/>
                <a:gd name="T3" fmla="*/ 0 h 2633"/>
                <a:gd name="T4" fmla="*/ 0 w 554"/>
                <a:gd name="T5" fmla="*/ 0 h 2633"/>
                <a:gd name="T6" fmla="*/ 0 w 554"/>
                <a:gd name="T7" fmla="*/ 0 h 2633"/>
                <a:gd name="T8" fmla="*/ 0 w 554"/>
                <a:gd name="T9" fmla="*/ 0 h 2633"/>
                <a:gd name="T10" fmla="*/ 0 w 554"/>
                <a:gd name="T11" fmla="*/ 0 h 2633"/>
                <a:gd name="T12" fmla="*/ 0 w 554"/>
                <a:gd name="T13" fmla="*/ 0 h 2633"/>
                <a:gd name="T14" fmla="*/ 0 w 554"/>
                <a:gd name="T15" fmla="*/ 0 h 2633"/>
                <a:gd name="T16" fmla="*/ 0 w 554"/>
                <a:gd name="T17" fmla="*/ 0 h 2633"/>
                <a:gd name="T18" fmla="*/ 0 w 554"/>
                <a:gd name="T19" fmla="*/ 0 h 2633"/>
                <a:gd name="T20" fmla="*/ 0 w 554"/>
                <a:gd name="T21" fmla="*/ 0 h 2633"/>
                <a:gd name="T22" fmla="*/ 0 w 554"/>
                <a:gd name="T23" fmla="*/ 0 h 2633"/>
                <a:gd name="T24" fmla="*/ 0 w 554"/>
                <a:gd name="T25" fmla="*/ 0 h 2633"/>
                <a:gd name="T26" fmla="*/ 0 w 554"/>
                <a:gd name="T27" fmla="*/ 0 h 2633"/>
                <a:gd name="T28" fmla="*/ 0 w 554"/>
                <a:gd name="T29" fmla="*/ 0 h 2633"/>
                <a:gd name="T30" fmla="*/ 0 w 554"/>
                <a:gd name="T31" fmla="*/ 0 h 2633"/>
                <a:gd name="T32" fmla="*/ 0 w 554"/>
                <a:gd name="T33" fmla="*/ 0 h 2633"/>
                <a:gd name="T34" fmla="*/ 0 w 554"/>
                <a:gd name="T35" fmla="*/ 0 h 2633"/>
                <a:gd name="T36" fmla="*/ 0 w 554"/>
                <a:gd name="T37" fmla="*/ 0 h 2633"/>
                <a:gd name="T38" fmla="*/ 0 w 554"/>
                <a:gd name="T39" fmla="*/ 0 h 2633"/>
                <a:gd name="T40" fmla="*/ 0 w 554"/>
                <a:gd name="T41" fmla="*/ 0 h 2633"/>
                <a:gd name="T42" fmla="*/ 0 w 554"/>
                <a:gd name="T43" fmla="*/ 0 h 2633"/>
                <a:gd name="T44" fmla="*/ 0 w 554"/>
                <a:gd name="T45" fmla="*/ 0 h 2633"/>
                <a:gd name="T46" fmla="*/ 0 w 554"/>
                <a:gd name="T47" fmla="*/ 0 h 2633"/>
                <a:gd name="T48" fmla="*/ 0 w 554"/>
                <a:gd name="T49" fmla="*/ 0 h 2633"/>
                <a:gd name="T50" fmla="*/ 0 w 554"/>
                <a:gd name="T51" fmla="*/ 0 h 2633"/>
                <a:gd name="T52" fmla="*/ 0 w 554"/>
                <a:gd name="T53" fmla="*/ 0 h 2633"/>
                <a:gd name="T54" fmla="*/ 0 w 554"/>
                <a:gd name="T55" fmla="*/ 0 h 2633"/>
                <a:gd name="T56" fmla="*/ 0 w 554"/>
                <a:gd name="T57" fmla="*/ 0 h 2633"/>
                <a:gd name="T58" fmla="*/ 0 w 554"/>
                <a:gd name="T59" fmla="*/ 0 h 2633"/>
                <a:gd name="T60" fmla="*/ 0 w 554"/>
                <a:gd name="T61" fmla="*/ 0 h 2633"/>
                <a:gd name="T62" fmla="*/ 0 w 554"/>
                <a:gd name="T63" fmla="*/ 0 h 2633"/>
                <a:gd name="T64" fmla="*/ 0 w 554"/>
                <a:gd name="T65" fmla="*/ 0 h 26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4"/>
                <a:gd name="T100" fmla="*/ 0 h 2633"/>
                <a:gd name="T101" fmla="*/ 554 w 554"/>
                <a:gd name="T102" fmla="*/ 2633 h 26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4" h="2633">
                  <a:moveTo>
                    <a:pt x="0" y="0"/>
                  </a:moveTo>
                  <a:lnTo>
                    <a:pt x="81" y="6"/>
                  </a:lnTo>
                  <a:lnTo>
                    <a:pt x="107" y="9"/>
                  </a:lnTo>
                  <a:lnTo>
                    <a:pt x="125" y="11"/>
                  </a:lnTo>
                  <a:lnTo>
                    <a:pt x="147" y="16"/>
                  </a:lnTo>
                  <a:lnTo>
                    <a:pt x="172" y="24"/>
                  </a:lnTo>
                  <a:lnTo>
                    <a:pt x="220" y="47"/>
                  </a:lnTo>
                  <a:lnTo>
                    <a:pt x="242" y="62"/>
                  </a:lnTo>
                  <a:lnTo>
                    <a:pt x="264" y="82"/>
                  </a:lnTo>
                  <a:lnTo>
                    <a:pt x="286" y="104"/>
                  </a:lnTo>
                  <a:lnTo>
                    <a:pt x="306" y="132"/>
                  </a:lnTo>
                  <a:lnTo>
                    <a:pt x="320" y="158"/>
                  </a:lnTo>
                  <a:lnTo>
                    <a:pt x="332" y="185"/>
                  </a:lnTo>
                  <a:lnTo>
                    <a:pt x="554" y="825"/>
                  </a:lnTo>
                  <a:lnTo>
                    <a:pt x="453" y="2190"/>
                  </a:lnTo>
                  <a:lnTo>
                    <a:pt x="324" y="2475"/>
                  </a:lnTo>
                  <a:lnTo>
                    <a:pt x="313" y="2498"/>
                  </a:lnTo>
                  <a:lnTo>
                    <a:pt x="299" y="2517"/>
                  </a:lnTo>
                  <a:lnTo>
                    <a:pt x="278" y="2544"/>
                  </a:lnTo>
                  <a:lnTo>
                    <a:pt x="263" y="2560"/>
                  </a:lnTo>
                  <a:lnTo>
                    <a:pt x="246" y="2574"/>
                  </a:lnTo>
                  <a:lnTo>
                    <a:pt x="228" y="2588"/>
                  </a:lnTo>
                  <a:lnTo>
                    <a:pt x="209" y="2599"/>
                  </a:lnTo>
                  <a:lnTo>
                    <a:pt x="190" y="2609"/>
                  </a:lnTo>
                  <a:lnTo>
                    <a:pt x="170" y="2616"/>
                  </a:lnTo>
                  <a:lnTo>
                    <a:pt x="151" y="2623"/>
                  </a:lnTo>
                  <a:lnTo>
                    <a:pt x="135" y="2627"/>
                  </a:lnTo>
                  <a:lnTo>
                    <a:pt x="118" y="2629"/>
                  </a:lnTo>
                  <a:lnTo>
                    <a:pt x="103" y="2631"/>
                  </a:lnTo>
                  <a:lnTo>
                    <a:pt x="76" y="2633"/>
                  </a:lnTo>
                  <a:lnTo>
                    <a:pt x="0" y="263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6" name="Rectangle 360"/>
            <p:cNvSpPr>
              <a:spLocks noChangeArrowheads="1"/>
            </p:cNvSpPr>
            <p:nvPr/>
          </p:nvSpPr>
          <p:spPr bwMode="auto">
            <a:xfrm>
              <a:off x="3196" y="1952"/>
              <a:ext cx="114" cy="3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7" name="Rectangle 361"/>
            <p:cNvSpPr>
              <a:spLocks noChangeArrowheads="1"/>
            </p:cNvSpPr>
            <p:nvPr/>
          </p:nvSpPr>
          <p:spPr bwMode="auto">
            <a:xfrm>
              <a:off x="3196" y="1952"/>
              <a:ext cx="114" cy="3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8" name="Rectangle 362"/>
            <p:cNvSpPr>
              <a:spLocks noChangeArrowheads="1"/>
            </p:cNvSpPr>
            <p:nvPr/>
          </p:nvSpPr>
          <p:spPr bwMode="auto">
            <a:xfrm>
              <a:off x="3196" y="1993"/>
              <a:ext cx="19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99" name="Rectangle 363"/>
            <p:cNvSpPr>
              <a:spLocks noChangeArrowheads="1"/>
            </p:cNvSpPr>
            <p:nvPr/>
          </p:nvSpPr>
          <p:spPr bwMode="auto">
            <a:xfrm>
              <a:off x="3196" y="1993"/>
              <a:ext cx="19" cy="25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0" name="Rectangle 364"/>
            <p:cNvSpPr>
              <a:spLocks noChangeArrowheads="1"/>
            </p:cNvSpPr>
            <p:nvPr/>
          </p:nvSpPr>
          <p:spPr bwMode="auto">
            <a:xfrm>
              <a:off x="3220" y="1960"/>
              <a:ext cx="90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1" name="Rectangle 365"/>
            <p:cNvSpPr>
              <a:spLocks noChangeArrowheads="1"/>
            </p:cNvSpPr>
            <p:nvPr/>
          </p:nvSpPr>
          <p:spPr bwMode="auto">
            <a:xfrm>
              <a:off x="3220" y="1960"/>
              <a:ext cx="90" cy="32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2" name="Rectangle 366"/>
            <p:cNvSpPr>
              <a:spLocks noChangeArrowheads="1"/>
            </p:cNvSpPr>
            <p:nvPr/>
          </p:nvSpPr>
          <p:spPr bwMode="auto">
            <a:xfrm>
              <a:off x="731" y="1952"/>
              <a:ext cx="55" cy="3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3" name="Rectangle 367"/>
            <p:cNvSpPr>
              <a:spLocks noChangeArrowheads="1"/>
            </p:cNvSpPr>
            <p:nvPr/>
          </p:nvSpPr>
          <p:spPr bwMode="auto">
            <a:xfrm>
              <a:off x="731" y="1952"/>
              <a:ext cx="55" cy="3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4" name="Rectangle 368"/>
            <p:cNvSpPr>
              <a:spLocks noChangeArrowheads="1"/>
            </p:cNvSpPr>
            <p:nvPr/>
          </p:nvSpPr>
          <p:spPr bwMode="auto">
            <a:xfrm>
              <a:off x="731" y="1993"/>
              <a:ext cx="19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5" name="Rectangle 369"/>
            <p:cNvSpPr>
              <a:spLocks noChangeArrowheads="1"/>
            </p:cNvSpPr>
            <p:nvPr/>
          </p:nvSpPr>
          <p:spPr bwMode="auto">
            <a:xfrm>
              <a:off x="731" y="1993"/>
              <a:ext cx="19" cy="25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6" name="Line 370"/>
            <p:cNvSpPr>
              <a:spLocks noChangeShapeType="1"/>
            </p:cNvSpPr>
            <p:nvPr/>
          </p:nvSpPr>
          <p:spPr bwMode="auto">
            <a:xfrm>
              <a:off x="2958" y="1113"/>
              <a:ext cx="5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07" name="Rectangle 371"/>
            <p:cNvSpPr>
              <a:spLocks noChangeArrowheads="1"/>
            </p:cNvSpPr>
            <p:nvPr/>
          </p:nvSpPr>
          <p:spPr bwMode="auto">
            <a:xfrm>
              <a:off x="2892" y="970"/>
              <a:ext cx="3" cy="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8" name="Rectangle 372"/>
            <p:cNvSpPr>
              <a:spLocks noChangeArrowheads="1"/>
            </p:cNvSpPr>
            <p:nvPr/>
          </p:nvSpPr>
          <p:spPr bwMode="auto">
            <a:xfrm>
              <a:off x="2892" y="970"/>
              <a:ext cx="3" cy="7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09" name="Freeform 373"/>
            <p:cNvSpPr>
              <a:spLocks/>
            </p:cNvSpPr>
            <p:nvPr/>
          </p:nvSpPr>
          <p:spPr bwMode="auto">
            <a:xfrm>
              <a:off x="2912" y="980"/>
              <a:ext cx="98" cy="95"/>
            </a:xfrm>
            <a:custGeom>
              <a:avLst/>
              <a:gdLst>
                <a:gd name="T0" fmla="*/ 0 w 393"/>
                <a:gd name="T1" fmla="*/ 0 h 382"/>
                <a:gd name="T2" fmla="*/ 0 w 393"/>
                <a:gd name="T3" fmla="*/ 0 h 382"/>
                <a:gd name="T4" fmla="*/ 0 w 393"/>
                <a:gd name="T5" fmla="*/ 0 h 382"/>
                <a:gd name="T6" fmla="*/ 0 w 393"/>
                <a:gd name="T7" fmla="*/ 0 h 382"/>
                <a:gd name="T8" fmla="*/ 0 w 393"/>
                <a:gd name="T9" fmla="*/ 0 h 382"/>
                <a:gd name="T10" fmla="*/ 0 w 393"/>
                <a:gd name="T11" fmla="*/ 0 h 382"/>
                <a:gd name="T12" fmla="*/ 0 w 393"/>
                <a:gd name="T13" fmla="*/ 0 h 382"/>
                <a:gd name="T14" fmla="*/ 0 w 393"/>
                <a:gd name="T15" fmla="*/ 0 h 382"/>
                <a:gd name="T16" fmla="*/ 0 w 393"/>
                <a:gd name="T17" fmla="*/ 0 h 382"/>
                <a:gd name="T18" fmla="*/ 0 w 393"/>
                <a:gd name="T19" fmla="*/ 0 h 382"/>
                <a:gd name="T20" fmla="*/ 0 w 393"/>
                <a:gd name="T21" fmla="*/ 0 h 382"/>
                <a:gd name="T22" fmla="*/ 0 w 393"/>
                <a:gd name="T23" fmla="*/ 0 h 382"/>
                <a:gd name="T24" fmla="*/ 0 w 393"/>
                <a:gd name="T25" fmla="*/ 0 h 382"/>
                <a:gd name="T26" fmla="*/ 0 w 393"/>
                <a:gd name="T27" fmla="*/ 0 h 382"/>
                <a:gd name="T28" fmla="*/ 0 w 393"/>
                <a:gd name="T29" fmla="*/ 0 h 382"/>
                <a:gd name="T30" fmla="*/ 0 w 393"/>
                <a:gd name="T31" fmla="*/ 0 h 382"/>
                <a:gd name="T32" fmla="*/ 0 w 393"/>
                <a:gd name="T33" fmla="*/ 0 h 382"/>
                <a:gd name="T34" fmla="*/ 0 w 393"/>
                <a:gd name="T35" fmla="*/ 0 h 382"/>
                <a:gd name="T36" fmla="*/ 0 w 393"/>
                <a:gd name="T37" fmla="*/ 0 h 382"/>
                <a:gd name="T38" fmla="*/ 0 w 393"/>
                <a:gd name="T39" fmla="*/ 0 h 382"/>
                <a:gd name="T40" fmla="*/ 0 w 393"/>
                <a:gd name="T41" fmla="*/ 0 h 382"/>
                <a:gd name="T42" fmla="*/ 0 w 393"/>
                <a:gd name="T43" fmla="*/ 0 h 382"/>
                <a:gd name="T44" fmla="*/ 0 w 393"/>
                <a:gd name="T45" fmla="*/ 0 h 382"/>
                <a:gd name="T46" fmla="*/ 0 w 393"/>
                <a:gd name="T47" fmla="*/ 0 h 382"/>
                <a:gd name="T48" fmla="*/ 0 w 393"/>
                <a:gd name="T49" fmla="*/ 0 h 382"/>
                <a:gd name="T50" fmla="*/ 0 w 393"/>
                <a:gd name="T51" fmla="*/ 0 h 382"/>
                <a:gd name="T52" fmla="*/ 0 w 393"/>
                <a:gd name="T53" fmla="*/ 0 h 382"/>
                <a:gd name="T54" fmla="*/ 0 w 393"/>
                <a:gd name="T55" fmla="*/ 0 h 382"/>
                <a:gd name="T56" fmla="*/ 0 w 393"/>
                <a:gd name="T57" fmla="*/ 0 h 382"/>
                <a:gd name="T58" fmla="*/ 0 w 393"/>
                <a:gd name="T59" fmla="*/ 0 h 382"/>
                <a:gd name="T60" fmla="*/ 0 w 393"/>
                <a:gd name="T61" fmla="*/ 0 h 382"/>
                <a:gd name="T62" fmla="*/ 0 w 393"/>
                <a:gd name="T63" fmla="*/ 0 h 382"/>
                <a:gd name="T64" fmla="*/ 0 w 393"/>
                <a:gd name="T65" fmla="*/ 0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382"/>
                <a:gd name="T101" fmla="*/ 393 w 393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382">
                  <a:moveTo>
                    <a:pt x="393" y="382"/>
                  </a:moveTo>
                  <a:lnTo>
                    <a:pt x="392" y="363"/>
                  </a:lnTo>
                  <a:lnTo>
                    <a:pt x="390" y="344"/>
                  </a:lnTo>
                  <a:lnTo>
                    <a:pt x="388" y="324"/>
                  </a:lnTo>
                  <a:lnTo>
                    <a:pt x="385" y="306"/>
                  </a:lnTo>
                  <a:lnTo>
                    <a:pt x="381" y="288"/>
                  </a:lnTo>
                  <a:lnTo>
                    <a:pt x="375" y="269"/>
                  </a:lnTo>
                  <a:lnTo>
                    <a:pt x="368" y="251"/>
                  </a:lnTo>
                  <a:lnTo>
                    <a:pt x="362" y="234"/>
                  </a:lnTo>
                  <a:lnTo>
                    <a:pt x="354" y="216"/>
                  </a:lnTo>
                  <a:lnTo>
                    <a:pt x="345" y="200"/>
                  </a:lnTo>
                  <a:lnTo>
                    <a:pt x="335" y="184"/>
                  </a:lnTo>
                  <a:lnTo>
                    <a:pt x="325" y="169"/>
                  </a:lnTo>
                  <a:lnTo>
                    <a:pt x="314" y="154"/>
                  </a:lnTo>
                  <a:lnTo>
                    <a:pt x="303" y="139"/>
                  </a:lnTo>
                  <a:lnTo>
                    <a:pt x="290" y="126"/>
                  </a:lnTo>
                  <a:lnTo>
                    <a:pt x="278" y="112"/>
                  </a:lnTo>
                  <a:lnTo>
                    <a:pt x="263" y="99"/>
                  </a:lnTo>
                  <a:lnTo>
                    <a:pt x="250" y="87"/>
                  </a:lnTo>
                  <a:lnTo>
                    <a:pt x="235" y="76"/>
                  </a:lnTo>
                  <a:lnTo>
                    <a:pt x="219" y="66"/>
                  </a:lnTo>
                  <a:lnTo>
                    <a:pt x="204" y="56"/>
                  </a:lnTo>
                  <a:lnTo>
                    <a:pt x="187" y="46"/>
                  </a:lnTo>
                  <a:lnTo>
                    <a:pt x="170" y="38"/>
                  </a:lnTo>
                  <a:lnTo>
                    <a:pt x="153" y="30"/>
                  </a:lnTo>
                  <a:lnTo>
                    <a:pt x="135" y="24"/>
                  </a:lnTo>
                  <a:lnTo>
                    <a:pt x="116" y="17"/>
                  </a:lnTo>
                  <a:lnTo>
                    <a:pt x="97" y="12"/>
                  </a:lnTo>
                  <a:lnTo>
                    <a:pt x="79" y="7"/>
                  </a:lnTo>
                  <a:lnTo>
                    <a:pt x="60" y="4"/>
                  </a:lnTo>
                  <a:lnTo>
                    <a:pt x="40" y="2"/>
                  </a:lnTo>
                  <a:lnTo>
                    <a:pt x="2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0" name="Freeform 374"/>
            <p:cNvSpPr>
              <a:spLocks/>
            </p:cNvSpPr>
            <p:nvPr/>
          </p:nvSpPr>
          <p:spPr bwMode="auto">
            <a:xfrm>
              <a:off x="2912" y="1030"/>
              <a:ext cx="46" cy="45"/>
            </a:xfrm>
            <a:custGeom>
              <a:avLst/>
              <a:gdLst>
                <a:gd name="T0" fmla="*/ 0 w 185"/>
                <a:gd name="T1" fmla="*/ 0 h 180"/>
                <a:gd name="T2" fmla="*/ 0 w 185"/>
                <a:gd name="T3" fmla="*/ 0 h 180"/>
                <a:gd name="T4" fmla="*/ 0 w 185"/>
                <a:gd name="T5" fmla="*/ 0 h 180"/>
                <a:gd name="T6" fmla="*/ 0 w 185"/>
                <a:gd name="T7" fmla="*/ 0 h 180"/>
                <a:gd name="T8" fmla="*/ 0 w 185"/>
                <a:gd name="T9" fmla="*/ 0 h 180"/>
                <a:gd name="T10" fmla="*/ 0 w 185"/>
                <a:gd name="T11" fmla="*/ 0 h 180"/>
                <a:gd name="T12" fmla="*/ 0 w 185"/>
                <a:gd name="T13" fmla="*/ 0 h 180"/>
                <a:gd name="T14" fmla="*/ 0 w 185"/>
                <a:gd name="T15" fmla="*/ 0 h 180"/>
                <a:gd name="T16" fmla="*/ 0 w 185"/>
                <a:gd name="T17" fmla="*/ 0 h 180"/>
                <a:gd name="T18" fmla="*/ 0 w 185"/>
                <a:gd name="T19" fmla="*/ 0 h 180"/>
                <a:gd name="T20" fmla="*/ 0 w 185"/>
                <a:gd name="T21" fmla="*/ 0 h 180"/>
                <a:gd name="T22" fmla="*/ 0 w 185"/>
                <a:gd name="T23" fmla="*/ 0 h 180"/>
                <a:gd name="T24" fmla="*/ 0 w 185"/>
                <a:gd name="T25" fmla="*/ 0 h 180"/>
                <a:gd name="T26" fmla="*/ 0 w 185"/>
                <a:gd name="T27" fmla="*/ 0 h 180"/>
                <a:gd name="T28" fmla="*/ 0 w 185"/>
                <a:gd name="T29" fmla="*/ 0 h 180"/>
                <a:gd name="T30" fmla="*/ 0 w 185"/>
                <a:gd name="T31" fmla="*/ 0 h 180"/>
                <a:gd name="T32" fmla="*/ 0 w 185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180"/>
                <a:gd name="T53" fmla="*/ 185 w 185"/>
                <a:gd name="T54" fmla="*/ 180 h 1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180">
                  <a:moveTo>
                    <a:pt x="185" y="180"/>
                  </a:moveTo>
                  <a:lnTo>
                    <a:pt x="184" y="162"/>
                  </a:lnTo>
                  <a:lnTo>
                    <a:pt x="180" y="145"/>
                  </a:lnTo>
                  <a:lnTo>
                    <a:pt x="176" y="128"/>
                  </a:lnTo>
                  <a:lnTo>
                    <a:pt x="170" y="110"/>
                  </a:lnTo>
                  <a:lnTo>
                    <a:pt x="163" y="95"/>
                  </a:lnTo>
                  <a:lnTo>
                    <a:pt x="153" y="80"/>
                  </a:lnTo>
                  <a:lnTo>
                    <a:pt x="143" y="66"/>
                  </a:lnTo>
                  <a:lnTo>
                    <a:pt x="131" y="53"/>
                  </a:lnTo>
                  <a:lnTo>
                    <a:pt x="117" y="41"/>
                  </a:lnTo>
                  <a:lnTo>
                    <a:pt x="103" y="32"/>
                  </a:lnTo>
                  <a:lnTo>
                    <a:pt x="87" y="22"/>
                  </a:lnTo>
                  <a:lnTo>
                    <a:pt x="72" y="14"/>
                  </a:lnTo>
                  <a:lnTo>
                    <a:pt x="54" y="9"/>
                  </a:lnTo>
                  <a:lnTo>
                    <a:pt x="37" y="5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1" name="Rectangle 375"/>
            <p:cNvSpPr>
              <a:spLocks noChangeArrowheads="1"/>
            </p:cNvSpPr>
            <p:nvPr/>
          </p:nvSpPr>
          <p:spPr bwMode="auto">
            <a:xfrm>
              <a:off x="3069" y="977"/>
              <a:ext cx="57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2" name="Rectangle 376"/>
            <p:cNvSpPr>
              <a:spLocks noChangeArrowheads="1"/>
            </p:cNvSpPr>
            <p:nvPr/>
          </p:nvSpPr>
          <p:spPr bwMode="auto">
            <a:xfrm>
              <a:off x="3069" y="977"/>
              <a:ext cx="57" cy="1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3" name="Rectangle 377"/>
            <p:cNvSpPr>
              <a:spLocks noChangeArrowheads="1"/>
            </p:cNvSpPr>
            <p:nvPr/>
          </p:nvSpPr>
          <p:spPr bwMode="auto">
            <a:xfrm>
              <a:off x="3071" y="917"/>
              <a:ext cx="53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4" name="Rectangle 378"/>
            <p:cNvSpPr>
              <a:spLocks noChangeArrowheads="1"/>
            </p:cNvSpPr>
            <p:nvPr/>
          </p:nvSpPr>
          <p:spPr bwMode="auto">
            <a:xfrm>
              <a:off x="3077" y="920"/>
              <a:ext cx="41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5" name="Rectangle 379"/>
            <p:cNvSpPr>
              <a:spLocks noChangeArrowheads="1"/>
            </p:cNvSpPr>
            <p:nvPr/>
          </p:nvSpPr>
          <p:spPr bwMode="auto">
            <a:xfrm>
              <a:off x="3077" y="920"/>
              <a:ext cx="41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6" name="Freeform 380"/>
            <p:cNvSpPr>
              <a:spLocks/>
            </p:cNvSpPr>
            <p:nvPr/>
          </p:nvSpPr>
          <p:spPr bwMode="auto">
            <a:xfrm>
              <a:off x="3069" y="948"/>
              <a:ext cx="57" cy="29"/>
            </a:xfrm>
            <a:custGeom>
              <a:avLst/>
              <a:gdLst>
                <a:gd name="T0" fmla="*/ 0 w 231"/>
                <a:gd name="T1" fmla="*/ 0 h 115"/>
                <a:gd name="T2" fmla="*/ 0 w 231"/>
                <a:gd name="T3" fmla="*/ 0 h 115"/>
                <a:gd name="T4" fmla="*/ 0 w 231"/>
                <a:gd name="T5" fmla="*/ 0 h 115"/>
                <a:gd name="T6" fmla="*/ 0 w 231"/>
                <a:gd name="T7" fmla="*/ 0 h 115"/>
                <a:gd name="T8" fmla="*/ 0 w 23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5"/>
                <a:gd name="T17" fmla="*/ 231 w 23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5">
                  <a:moveTo>
                    <a:pt x="0" y="115"/>
                  </a:moveTo>
                  <a:lnTo>
                    <a:pt x="35" y="0"/>
                  </a:lnTo>
                  <a:lnTo>
                    <a:pt x="197" y="0"/>
                  </a:lnTo>
                  <a:lnTo>
                    <a:pt x="231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7" name="Freeform 381"/>
            <p:cNvSpPr>
              <a:spLocks/>
            </p:cNvSpPr>
            <p:nvPr/>
          </p:nvSpPr>
          <p:spPr bwMode="auto">
            <a:xfrm>
              <a:off x="3069" y="948"/>
              <a:ext cx="57" cy="29"/>
            </a:xfrm>
            <a:custGeom>
              <a:avLst/>
              <a:gdLst>
                <a:gd name="T0" fmla="*/ 0 w 231"/>
                <a:gd name="T1" fmla="*/ 0 h 115"/>
                <a:gd name="T2" fmla="*/ 0 w 231"/>
                <a:gd name="T3" fmla="*/ 0 h 115"/>
                <a:gd name="T4" fmla="*/ 0 w 231"/>
                <a:gd name="T5" fmla="*/ 0 h 115"/>
                <a:gd name="T6" fmla="*/ 0 w 231"/>
                <a:gd name="T7" fmla="*/ 0 h 115"/>
                <a:gd name="T8" fmla="*/ 0 w 23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5"/>
                <a:gd name="T17" fmla="*/ 231 w 23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5">
                  <a:moveTo>
                    <a:pt x="0" y="115"/>
                  </a:moveTo>
                  <a:lnTo>
                    <a:pt x="35" y="0"/>
                  </a:lnTo>
                  <a:lnTo>
                    <a:pt x="197" y="0"/>
                  </a:lnTo>
                  <a:lnTo>
                    <a:pt x="231" y="115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8" name="Rectangle 382"/>
            <p:cNvSpPr>
              <a:spLocks noChangeArrowheads="1"/>
            </p:cNvSpPr>
            <p:nvPr/>
          </p:nvSpPr>
          <p:spPr bwMode="auto">
            <a:xfrm>
              <a:off x="2985" y="2166"/>
              <a:ext cx="6" cy="3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19" name="Rectangle 383"/>
            <p:cNvSpPr>
              <a:spLocks noChangeArrowheads="1"/>
            </p:cNvSpPr>
            <p:nvPr/>
          </p:nvSpPr>
          <p:spPr bwMode="auto">
            <a:xfrm>
              <a:off x="2097" y="2032"/>
              <a:ext cx="622" cy="9"/>
            </a:xfrm>
            <a:prstGeom prst="rect">
              <a:avLst/>
            </a:prstGeom>
            <a:solidFill>
              <a:srgbClr val="D43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0" name="Rectangle 384"/>
            <p:cNvSpPr>
              <a:spLocks noChangeArrowheads="1"/>
            </p:cNvSpPr>
            <p:nvPr/>
          </p:nvSpPr>
          <p:spPr bwMode="auto">
            <a:xfrm>
              <a:off x="2097" y="2032"/>
              <a:ext cx="622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1" name="Rectangle 385"/>
            <p:cNvSpPr>
              <a:spLocks noChangeArrowheads="1"/>
            </p:cNvSpPr>
            <p:nvPr/>
          </p:nvSpPr>
          <p:spPr bwMode="auto">
            <a:xfrm>
              <a:off x="830" y="1901"/>
              <a:ext cx="2286" cy="4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2" name="Rectangle 386"/>
            <p:cNvSpPr>
              <a:spLocks noChangeArrowheads="1"/>
            </p:cNvSpPr>
            <p:nvPr/>
          </p:nvSpPr>
          <p:spPr bwMode="auto">
            <a:xfrm>
              <a:off x="830" y="1898"/>
              <a:ext cx="2286" cy="441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3" name="Rectangle 387"/>
            <p:cNvSpPr>
              <a:spLocks noChangeArrowheads="1"/>
            </p:cNvSpPr>
            <p:nvPr/>
          </p:nvSpPr>
          <p:spPr bwMode="auto">
            <a:xfrm>
              <a:off x="830" y="1898"/>
              <a:ext cx="2286" cy="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4" name="Rectangle 388"/>
            <p:cNvSpPr>
              <a:spLocks noChangeArrowheads="1"/>
            </p:cNvSpPr>
            <p:nvPr/>
          </p:nvSpPr>
          <p:spPr bwMode="auto">
            <a:xfrm>
              <a:off x="878" y="1924"/>
              <a:ext cx="2190" cy="39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5" name="Freeform 389"/>
            <p:cNvSpPr>
              <a:spLocks/>
            </p:cNvSpPr>
            <p:nvPr/>
          </p:nvSpPr>
          <p:spPr bwMode="auto">
            <a:xfrm>
              <a:off x="840" y="1926"/>
              <a:ext cx="2266" cy="390"/>
            </a:xfrm>
            <a:custGeom>
              <a:avLst/>
              <a:gdLst>
                <a:gd name="T0" fmla="*/ 0 w 9064"/>
                <a:gd name="T1" fmla="*/ 0 h 1561"/>
                <a:gd name="T2" fmla="*/ 0 w 9064"/>
                <a:gd name="T3" fmla="*/ 0 h 1561"/>
                <a:gd name="T4" fmla="*/ 0 w 9064"/>
                <a:gd name="T5" fmla="*/ 0 h 1561"/>
                <a:gd name="T6" fmla="*/ 0 w 9064"/>
                <a:gd name="T7" fmla="*/ 0 h 1561"/>
                <a:gd name="T8" fmla="*/ 0 w 9064"/>
                <a:gd name="T9" fmla="*/ 0 h 1561"/>
                <a:gd name="T10" fmla="*/ 0 w 9064"/>
                <a:gd name="T11" fmla="*/ 0 h 1561"/>
                <a:gd name="T12" fmla="*/ 0 w 9064"/>
                <a:gd name="T13" fmla="*/ 0 h 1561"/>
                <a:gd name="T14" fmla="*/ 0 w 9064"/>
                <a:gd name="T15" fmla="*/ 0 h 1561"/>
                <a:gd name="T16" fmla="*/ 0 w 9064"/>
                <a:gd name="T17" fmla="*/ 0 h 1561"/>
                <a:gd name="T18" fmla="*/ 0 w 9064"/>
                <a:gd name="T19" fmla="*/ 0 h 1561"/>
                <a:gd name="T20" fmla="*/ 0 w 9064"/>
                <a:gd name="T21" fmla="*/ 0 h 1561"/>
                <a:gd name="T22" fmla="*/ 0 w 9064"/>
                <a:gd name="T23" fmla="*/ 0 h 1561"/>
                <a:gd name="T24" fmla="*/ 0 w 9064"/>
                <a:gd name="T25" fmla="*/ 0 h 1561"/>
                <a:gd name="T26" fmla="*/ 0 w 9064"/>
                <a:gd name="T27" fmla="*/ 0 h 1561"/>
                <a:gd name="T28" fmla="*/ 0 w 9064"/>
                <a:gd name="T29" fmla="*/ 0 h 1561"/>
                <a:gd name="T30" fmla="*/ 0 w 9064"/>
                <a:gd name="T31" fmla="*/ 0 h 1561"/>
                <a:gd name="T32" fmla="*/ 0 w 9064"/>
                <a:gd name="T33" fmla="*/ 0 h 1561"/>
                <a:gd name="T34" fmla="*/ 0 w 9064"/>
                <a:gd name="T35" fmla="*/ 0 h 1561"/>
                <a:gd name="T36" fmla="*/ 0 w 9064"/>
                <a:gd name="T37" fmla="*/ 0 h 1561"/>
                <a:gd name="T38" fmla="*/ 0 w 9064"/>
                <a:gd name="T39" fmla="*/ 0 h 1561"/>
                <a:gd name="T40" fmla="*/ 0 w 9064"/>
                <a:gd name="T41" fmla="*/ 0 h 1561"/>
                <a:gd name="T42" fmla="*/ 0 w 9064"/>
                <a:gd name="T43" fmla="*/ 0 h 1561"/>
                <a:gd name="T44" fmla="*/ 0 w 9064"/>
                <a:gd name="T45" fmla="*/ 0 h 1561"/>
                <a:gd name="T46" fmla="*/ 0 w 9064"/>
                <a:gd name="T47" fmla="*/ 0 h 1561"/>
                <a:gd name="T48" fmla="*/ 0 w 9064"/>
                <a:gd name="T49" fmla="*/ 0 h 1561"/>
                <a:gd name="T50" fmla="*/ 0 w 9064"/>
                <a:gd name="T51" fmla="*/ 0 h 1561"/>
                <a:gd name="T52" fmla="*/ 0 w 9064"/>
                <a:gd name="T53" fmla="*/ 0 h 1561"/>
                <a:gd name="T54" fmla="*/ 0 w 9064"/>
                <a:gd name="T55" fmla="*/ 0 h 1561"/>
                <a:gd name="T56" fmla="*/ 0 w 9064"/>
                <a:gd name="T57" fmla="*/ 0 h 1561"/>
                <a:gd name="T58" fmla="*/ 0 w 9064"/>
                <a:gd name="T59" fmla="*/ 0 h 1561"/>
                <a:gd name="T60" fmla="*/ 0 w 9064"/>
                <a:gd name="T61" fmla="*/ 0 h 1561"/>
                <a:gd name="T62" fmla="*/ 0 w 9064"/>
                <a:gd name="T63" fmla="*/ 0 h 1561"/>
                <a:gd name="T64" fmla="*/ 0 w 9064"/>
                <a:gd name="T65" fmla="*/ 0 h 1561"/>
                <a:gd name="T66" fmla="*/ 0 w 9064"/>
                <a:gd name="T67" fmla="*/ 0 h 1561"/>
                <a:gd name="T68" fmla="*/ 0 w 9064"/>
                <a:gd name="T69" fmla="*/ 0 h 1561"/>
                <a:gd name="T70" fmla="*/ 0 w 9064"/>
                <a:gd name="T71" fmla="*/ 0 h 1561"/>
                <a:gd name="T72" fmla="*/ 0 w 9064"/>
                <a:gd name="T73" fmla="*/ 0 h 1561"/>
                <a:gd name="T74" fmla="*/ 0 w 9064"/>
                <a:gd name="T75" fmla="*/ 0 h 1561"/>
                <a:gd name="T76" fmla="*/ 0 w 9064"/>
                <a:gd name="T77" fmla="*/ 0 h 1561"/>
                <a:gd name="T78" fmla="*/ 0 w 9064"/>
                <a:gd name="T79" fmla="*/ 0 h 1561"/>
                <a:gd name="T80" fmla="*/ 0 w 9064"/>
                <a:gd name="T81" fmla="*/ 0 h 1561"/>
                <a:gd name="T82" fmla="*/ 0 w 9064"/>
                <a:gd name="T83" fmla="*/ 0 h 1561"/>
                <a:gd name="T84" fmla="*/ 0 w 9064"/>
                <a:gd name="T85" fmla="*/ 0 h 1561"/>
                <a:gd name="T86" fmla="*/ 0 w 9064"/>
                <a:gd name="T87" fmla="*/ 0 h 1561"/>
                <a:gd name="T88" fmla="*/ 0 w 9064"/>
                <a:gd name="T89" fmla="*/ 0 h 1561"/>
                <a:gd name="T90" fmla="*/ 0 w 9064"/>
                <a:gd name="T91" fmla="*/ 0 h 1561"/>
                <a:gd name="T92" fmla="*/ 0 w 9064"/>
                <a:gd name="T93" fmla="*/ 0 h 1561"/>
                <a:gd name="T94" fmla="*/ 0 w 9064"/>
                <a:gd name="T95" fmla="*/ 0 h 1561"/>
                <a:gd name="T96" fmla="*/ 0 w 9064"/>
                <a:gd name="T97" fmla="*/ 0 h 1561"/>
                <a:gd name="T98" fmla="*/ 0 w 9064"/>
                <a:gd name="T99" fmla="*/ 0 h 1561"/>
                <a:gd name="T100" fmla="*/ 0 w 9064"/>
                <a:gd name="T101" fmla="*/ 0 h 1561"/>
                <a:gd name="T102" fmla="*/ 0 w 9064"/>
                <a:gd name="T103" fmla="*/ 0 h 1561"/>
                <a:gd name="T104" fmla="*/ 0 w 9064"/>
                <a:gd name="T105" fmla="*/ 0 h 1561"/>
                <a:gd name="T106" fmla="*/ 0 w 9064"/>
                <a:gd name="T107" fmla="*/ 0 h 1561"/>
                <a:gd name="T108" fmla="*/ 0 w 9064"/>
                <a:gd name="T109" fmla="*/ 0 h 1561"/>
                <a:gd name="T110" fmla="*/ 0 w 9064"/>
                <a:gd name="T111" fmla="*/ 0 h 1561"/>
                <a:gd name="T112" fmla="*/ 0 w 9064"/>
                <a:gd name="T113" fmla="*/ 0 h 1561"/>
                <a:gd name="T114" fmla="*/ 0 w 9064"/>
                <a:gd name="T115" fmla="*/ 0 h 1561"/>
                <a:gd name="T116" fmla="*/ 0 w 9064"/>
                <a:gd name="T117" fmla="*/ 0 h 1561"/>
                <a:gd name="T118" fmla="*/ 0 w 9064"/>
                <a:gd name="T119" fmla="*/ 0 h 1561"/>
                <a:gd name="T120" fmla="*/ 0 w 9064"/>
                <a:gd name="T121" fmla="*/ 0 h 1561"/>
                <a:gd name="T122" fmla="*/ 0 w 9064"/>
                <a:gd name="T123" fmla="*/ 0 h 1561"/>
                <a:gd name="T124" fmla="*/ 0 w 9064"/>
                <a:gd name="T125" fmla="*/ 0 h 15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64"/>
                <a:gd name="T190" fmla="*/ 0 h 1561"/>
                <a:gd name="T191" fmla="*/ 9064 w 9064"/>
                <a:gd name="T192" fmla="*/ 1561 h 15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6" name="Freeform 390"/>
            <p:cNvSpPr>
              <a:spLocks/>
            </p:cNvSpPr>
            <p:nvPr/>
          </p:nvSpPr>
          <p:spPr bwMode="auto">
            <a:xfrm>
              <a:off x="840" y="1926"/>
              <a:ext cx="2266" cy="390"/>
            </a:xfrm>
            <a:custGeom>
              <a:avLst/>
              <a:gdLst>
                <a:gd name="T0" fmla="*/ 0 w 9064"/>
                <a:gd name="T1" fmla="*/ 0 h 1561"/>
                <a:gd name="T2" fmla="*/ 0 w 9064"/>
                <a:gd name="T3" fmla="*/ 0 h 1561"/>
                <a:gd name="T4" fmla="*/ 0 w 9064"/>
                <a:gd name="T5" fmla="*/ 0 h 1561"/>
                <a:gd name="T6" fmla="*/ 0 w 9064"/>
                <a:gd name="T7" fmla="*/ 0 h 1561"/>
                <a:gd name="T8" fmla="*/ 0 w 9064"/>
                <a:gd name="T9" fmla="*/ 0 h 1561"/>
                <a:gd name="T10" fmla="*/ 0 w 9064"/>
                <a:gd name="T11" fmla="*/ 0 h 1561"/>
                <a:gd name="T12" fmla="*/ 0 w 9064"/>
                <a:gd name="T13" fmla="*/ 0 h 1561"/>
                <a:gd name="T14" fmla="*/ 0 w 9064"/>
                <a:gd name="T15" fmla="*/ 0 h 1561"/>
                <a:gd name="T16" fmla="*/ 0 w 9064"/>
                <a:gd name="T17" fmla="*/ 0 h 1561"/>
                <a:gd name="T18" fmla="*/ 0 w 9064"/>
                <a:gd name="T19" fmla="*/ 0 h 1561"/>
                <a:gd name="T20" fmla="*/ 0 w 9064"/>
                <a:gd name="T21" fmla="*/ 0 h 1561"/>
                <a:gd name="T22" fmla="*/ 0 w 9064"/>
                <a:gd name="T23" fmla="*/ 0 h 1561"/>
                <a:gd name="T24" fmla="*/ 0 w 9064"/>
                <a:gd name="T25" fmla="*/ 0 h 1561"/>
                <a:gd name="T26" fmla="*/ 0 w 9064"/>
                <a:gd name="T27" fmla="*/ 0 h 1561"/>
                <a:gd name="T28" fmla="*/ 0 w 9064"/>
                <a:gd name="T29" fmla="*/ 0 h 1561"/>
                <a:gd name="T30" fmla="*/ 0 w 9064"/>
                <a:gd name="T31" fmla="*/ 0 h 1561"/>
                <a:gd name="T32" fmla="*/ 0 w 9064"/>
                <a:gd name="T33" fmla="*/ 0 h 1561"/>
                <a:gd name="T34" fmla="*/ 0 w 9064"/>
                <a:gd name="T35" fmla="*/ 0 h 1561"/>
                <a:gd name="T36" fmla="*/ 0 w 9064"/>
                <a:gd name="T37" fmla="*/ 0 h 1561"/>
                <a:gd name="T38" fmla="*/ 0 w 9064"/>
                <a:gd name="T39" fmla="*/ 0 h 1561"/>
                <a:gd name="T40" fmla="*/ 0 w 9064"/>
                <a:gd name="T41" fmla="*/ 0 h 1561"/>
                <a:gd name="T42" fmla="*/ 0 w 9064"/>
                <a:gd name="T43" fmla="*/ 0 h 1561"/>
                <a:gd name="T44" fmla="*/ 0 w 9064"/>
                <a:gd name="T45" fmla="*/ 0 h 1561"/>
                <a:gd name="T46" fmla="*/ 0 w 9064"/>
                <a:gd name="T47" fmla="*/ 0 h 1561"/>
                <a:gd name="T48" fmla="*/ 0 w 9064"/>
                <a:gd name="T49" fmla="*/ 0 h 1561"/>
                <a:gd name="T50" fmla="*/ 0 w 9064"/>
                <a:gd name="T51" fmla="*/ 0 h 1561"/>
                <a:gd name="T52" fmla="*/ 0 w 9064"/>
                <a:gd name="T53" fmla="*/ 0 h 1561"/>
                <a:gd name="T54" fmla="*/ 0 w 9064"/>
                <a:gd name="T55" fmla="*/ 0 h 1561"/>
                <a:gd name="T56" fmla="*/ 0 w 9064"/>
                <a:gd name="T57" fmla="*/ 0 h 1561"/>
                <a:gd name="T58" fmla="*/ 0 w 9064"/>
                <a:gd name="T59" fmla="*/ 0 h 1561"/>
                <a:gd name="T60" fmla="*/ 0 w 9064"/>
                <a:gd name="T61" fmla="*/ 0 h 1561"/>
                <a:gd name="T62" fmla="*/ 0 w 9064"/>
                <a:gd name="T63" fmla="*/ 0 h 1561"/>
                <a:gd name="T64" fmla="*/ 0 w 9064"/>
                <a:gd name="T65" fmla="*/ 0 h 1561"/>
                <a:gd name="T66" fmla="*/ 0 w 9064"/>
                <a:gd name="T67" fmla="*/ 0 h 1561"/>
                <a:gd name="T68" fmla="*/ 0 w 9064"/>
                <a:gd name="T69" fmla="*/ 0 h 1561"/>
                <a:gd name="T70" fmla="*/ 0 w 9064"/>
                <a:gd name="T71" fmla="*/ 0 h 1561"/>
                <a:gd name="T72" fmla="*/ 0 w 9064"/>
                <a:gd name="T73" fmla="*/ 0 h 1561"/>
                <a:gd name="T74" fmla="*/ 0 w 9064"/>
                <a:gd name="T75" fmla="*/ 0 h 1561"/>
                <a:gd name="T76" fmla="*/ 0 w 9064"/>
                <a:gd name="T77" fmla="*/ 0 h 1561"/>
                <a:gd name="T78" fmla="*/ 0 w 9064"/>
                <a:gd name="T79" fmla="*/ 0 h 1561"/>
                <a:gd name="T80" fmla="*/ 0 w 9064"/>
                <a:gd name="T81" fmla="*/ 0 h 1561"/>
                <a:gd name="T82" fmla="*/ 0 w 9064"/>
                <a:gd name="T83" fmla="*/ 0 h 1561"/>
                <a:gd name="T84" fmla="*/ 0 w 9064"/>
                <a:gd name="T85" fmla="*/ 0 h 1561"/>
                <a:gd name="T86" fmla="*/ 0 w 9064"/>
                <a:gd name="T87" fmla="*/ 0 h 1561"/>
                <a:gd name="T88" fmla="*/ 0 w 9064"/>
                <a:gd name="T89" fmla="*/ 0 h 1561"/>
                <a:gd name="T90" fmla="*/ 0 w 9064"/>
                <a:gd name="T91" fmla="*/ 0 h 1561"/>
                <a:gd name="T92" fmla="*/ 0 w 9064"/>
                <a:gd name="T93" fmla="*/ 0 h 1561"/>
                <a:gd name="T94" fmla="*/ 0 w 9064"/>
                <a:gd name="T95" fmla="*/ 0 h 1561"/>
                <a:gd name="T96" fmla="*/ 0 w 9064"/>
                <a:gd name="T97" fmla="*/ 0 h 1561"/>
                <a:gd name="T98" fmla="*/ 0 w 9064"/>
                <a:gd name="T99" fmla="*/ 0 h 1561"/>
                <a:gd name="T100" fmla="*/ 0 w 9064"/>
                <a:gd name="T101" fmla="*/ 0 h 1561"/>
                <a:gd name="T102" fmla="*/ 0 w 9064"/>
                <a:gd name="T103" fmla="*/ 0 h 1561"/>
                <a:gd name="T104" fmla="*/ 0 w 9064"/>
                <a:gd name="T105" fmla="*/ 0 h 1561"/>
                <a:gd name="T106" fmla="*/ 0 w 9064"/>
                <a:gd name="T107" fmla="*/ 0 h 1561"/>
                <a:gd name="T108" fmla="*/ 0 w 9064"/>
                <a:gd name="T109" fmla="*/ 0 h 1561"/>
                <a:gd name="T110" fmla="*/ 0 w 9064"/>
                <a:gd name="T111" fmla="*/ 0 h 1561"/>
                <a:gd name="T112" fmla="*/ 0 w 9064"/>
                <a:gd name="T113" fmla="*/ 0 h 1561"/>
                <a:gd name="T114" fmla="*/ 0 w 9064"/>
                <a:gd name="T115" fmla="*/ 0 h 1561"/>
                <a:gd name="T116" fmla="*/ 0 w 9064"/>
                <a:gd name="T117" fmla="*/ 0 h 1561"/>
                <a:gd name="T118" fmla="*/ 0 w 9064"/>
                <a:gd name="T119" fmla="*/ 0 h 1561"/>
                <a:gd name="T120" fmla="*/ 0 w 9064"/>
                <a:gd name="T121" fmla="*/ 0 h 1561"/>
                <a:gd name="T122" fmla="*/ 0 w 9064"/>
                <a:gd name="T123" fmla="*/ 0 h 1561"/>
                <a:gd name="T124" fmla="*/ 0 w 9064"/>
                <a:gd name="T125" fmla="*/ 0 h 15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64"/>
                <a:gd name="T190" fmla="*/ 0 h 1561"/>
                <a:gd name="T191" fmla="*/ 9064 w 9064"/>
                <a:gd name="T192" fmla="*/ 1561 h 15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7" name="Freeform 391"/>
            <p:cNvSpPr>
              <a:spLocks/>
            </p:cNvSpPr>
            <p:nvPr/>
          </p:nvSpPr>
          <p:spPr bwMode="auto">
            <a:xfrm>
              <a:off x="840" y="1926"/>
              <a:ext cx="2266" cy="390"/>
            </a:xfrm>
            <a:custGeom>
              <a:avLst/>
              <a:gdLst>
                <a:gd name="T0" fmla="*/ 0 w 9064"/>
                <a:gd name="T1" fmla="*/ 0 h 1561"/>
                <a:gd name="T2" fmla="*/ 0 w 9064"/>
                <a:gd name="T3" fmla="*/ 0 h 1561"/>
                <a:gd name="T4" fmla="*/ 0 w 9064"/>
                <a:gd name="T5" fmla="*/ 0 h 1561"/>
                <a:gd name="T6" fmla="*/ 0 w 9064"/>
                <a:gd name="T7" fmla="*/ 0 h 1561"/>
                <a:gd name="T8" fmla="*/ 0 w 9064"/>
                <a:gd name="T9" fmla="*/ 0 h 1561"/>
                <a:gd name="T10" fmla="*/ 0 w 9064"/>
                <a:gd name="T11" fmla="*/ 0 h 1561"/>
                <a:gd name="T12" fmla="*/ 0 w 9064"/>
                <a:gd name="T13" fmla="*/ 0 h 1561"/>
                <a:gd name="T14" fmla="*/ 0 w 9064"/>
                <a:gd name="T15" fmla="*/ 0 h 1561"/>
                <a:gd name="T16" fmla="*/ 0 w 9064"/>
                <a:gd name="T17" fmla="*/ 0 h 1561"/>
                <a:gd name="T18" fmla="*/ 0 w 9064"/>
                <a:gd name="T19" fmla="*/ 0 h 1561"/>
                <a:gd name="T20" fmla="*/ 0 w 9064"/>
                <a:gd name="T21" fmla="*/ 0 h 1561"/>
                <a:gd name="T22" fmla="*/ 0 w 9064"/>
                <a:gd name="T23" fmla="*/ 0 h 1561"/>
                <a:gd name="T24" fmla="*/ 0 w 9064"/>
                <a:gd name="T25" fmla="*/ 0 h 1561"/>
                <a:gd name="T26" fmla="*/ 0 w 9064"/>
                <a:gd name="T27" fmla="*/ 0 h 1561"/>
                <a:gd name="T28" fmla="*/ 0 w 9064"/>
                <a:gd name="T29" fmla="*/ 0 h 1561"/>
                <a:gd name="T30" fmla="*/ 0 w 9064"/>
                <a:gd name="T31" fmla="*/ 0 h 1561"/>
                <a:gd name="T32" fmla="*/ 0 w 9064"/>
                <a:gd name="T33" fmla="*/ 0 h 1561"/>
                <a:gd name="T34" fmla="*/ 0 w 9064"/>
                <a:gd name="T35" fmla="*/ 0 h 1561"/>
                <a:gd name="T36" fmla="*/ 0 w 9064"/>
                <a:gd name="T37" fmla="*/ 0 h 1561"/>
                <a:gd name="T38" fmla="*/ 0 w 9064"/>
                <a:gd name="T39" fmla="*/ 0 h 1561"/>
                <a:gd name="T40" fmla="*/ 0 w 9064"/>
                <a:gd name="T41" fmla="*/ 0 h 1561"/>
                <a:gd name="T42" fmla="*/ 0 w 9064"/>
                <a:gd name="T43" fmla="*/ 0 h 1561"/>
                <a:gd name="T44" fmla="*/ 0 w 9064"/>
                <a:gd name="T45" fmla="*/ 0 h 1561"/>
                <a:gd name="T46" fmla="*/ 0 w 9064"/>
                <a:gd name="T47" fmla="*/ 0 h 1561"/>
                <a:gd name="T48" fmla="*/ 0 w 9064"/>
                <a:gd name="T49" fmla="*/ 0 h 1561"/>
                <a:gd name="T50" fmla="*/ 0 w 9064"/>
                <a:gd name="T51" fmla="*/ 0 h 1561"/>
                <a:gd name="T52" fmla="*/ 0 w 9064"/>
                <a:gd name="T53" fmla="*/ 0 h 1561"/>
                <a:gd name="T54" fmla="*/ 0 w 9064"/>
                <a:gd name="T55" fmla="*/ 0 h 1561"/>
                <a:gd name="T56" fmla="*/ 0 w 9064"/>
                <a:gd name="T57" fmla="*/ 0 h 1561"/>
                <a:gd name="T58" fmla="*/ 0 w 9064"/>
                <a:gd name="T59" fmla="*/ 0 h 1561"/>
                <a:gd name="T60" fmla="*/ 0 w 9064"/>
                <a:gd name="T61" fmla="*/ 0 h 1561"/>
                <a:gd name="T62" fmla="*/ 0 w 9064"/>
                <a:gd name="T63" fmla="*/ 0 h 1561"/>
                <a:gd name="T64" fmla="*/ 0 w 9064"/>
                <a:gd name="T65" fmla="*/ 0 h 1561"/>
                <a:gd name="T66" fmla="*/ 0 w 9064"/>
                <a:gd name="T67" fmla="*/ 0 h 1561"/>
                <a:gd name="T68" fmla="*/ 0 w 9064"/>
                <a:gd name="T69" fmla="*/ 0 h 1561"/>
                <a:gd name="T70" fmla="*/ 0 w 9064"/>
                <a:gd name="T71" fmla="*/ 0 h 1561"/>
                <a:gd name="T72" fmla="*/ 0 w 9064"/>
                <a:gd name="T73" fmla="*/ 0 h 1561"/>
                <a:gd name="T74" fmla="*/ 0 w 9064"/>
                <a:gd name="T75" fmla="*/ 0 h 1561"/>
                <a:gd name="T76" fmla="*/ 0 w 9064"/>
                <a:gd name="T77" fmla="*/ 0 h 1561"/>
                <a:gd name="T78" fmla="*/ 0 w 9064"/>
                <a:gd name="T79" fmla="*/ 0 h 1561"/>
                <a:gd name="T80" fmla="*/ 0 w 9064"/>
                <a:gd name="T81" fmla="*/ 0 h 1561"/>
                <a:gd name="T82" fmla="*/ 0 w 9064"/>
                <a:gd name="T83" fmla="*/ 0 h 1561"/>
                <a:gd name="T84" fmla="*/ 0 w 9064"/>
                <a:gd name="T85" fmla="*/ 0 h 1561"/>
                <a:gd name="T86" fmla="*/ 0 w 9064"/>
                <a:gd name="T87" fmla="*/ 0 h 1561"/>
                <a:gd name="T88" fmla="*/ 0 w 9064"/>
                <a:gd name="T89" fmla="*/ 0 h 1561"/>
                <a:gd name="T90" fmla="*/ 0 w 9064"/>
                <a:gd name="T91" fmla="*/ 0 h 1561"/>
                <a:gd name="T92" fmla="*/ 0 w 9064"/>
                <a:gd name="T93" fmla="*/ 0 h 1561"/>
                <a:gd name="T94" fmla="*/ 0 w 9064"/>
                <a:gd name="T95" fmla="*/ 0 h 1561"/>
                <a:gd name="T96" fmla="*/ 0 w 9064"/>
                <a:gd name="T97" fmla="*/ 0 h 1561"/>
                <a:gd name="T98" fmla="*/ 0 w 9064"/>
                <a:gd name="T99" fmla="*/ 0 h 1561"/>
                <a:gd name="T100" fmla="*/ 0 w 9064"/>
                <a:gd name="T101" fmla="*/ 0 h 1561"/>
                <a:gd name="T102" fmla="*/ 0 w 9064"/>
                <a:gd name="T103" fmla="*/ 0 h 1561"/>
                <a:gd name="T104" fmla="*/ 0 w 9064"/>
                <a:gd name="T105" fmla="*/ 0 h 1561"/>
                <a:gd name="T106" fmla="*/ 0 w 9064"/>
                <a:gd name="T107" fmla="*/ 0 h 1561"/>
                <a:gd name="T108" fmla="*/ 0 w 9064"/>
                <a:gd name="T109" fmla="*/ 0 h 1561"/>
                <a:gd name="T110" fmla="*/ 0 w 9064"/>
                <a:gd name="T111" fmla="*/ 0 h 1561"/>
                <a:gd name="T112" fmla="*/ 0 w 9064"/>
                <a:gd name="T113" fmla="*/ 0 h 1561"/>
                <a:gd name="T114" fmla="*/ 0 w 9064"/>
                <a:gd name="T115" fmla="*/ 0 h 1561"/>
                <a:gd name="T116" fmla="*/ 0 w 9064"/>
                <a:gd name="T117" fmla="*/ 0 h 1561"/>
                <a:gd name="T118" fmla="*/ 0 w 9064"/>
                <a:gd name="T119" fmla="*/ 0 h 1561"/>
                <a:gd name="T120" fmla="*/ 0 w 9064"/>
                <a:gd name="T121" fmla="*/ 0 h 1561"/>
                <a:gd name="T122" fmla="*/ 0 w 9064"/>
                <a:gd name="T123" fmla="*/ 0 h 1561"/>
                <a:gd name="T124" fmla="*/ 0 w 9064"/>
                <a:gd name="T125" fmla="*/ 0 h 15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64"/>
                <a:gd name="T190" fmla="*/ 0 h 1561"/>
                <a:gd name="T191" fmla="*/ 9064 w 9064"/>
                <a:gd name="T192" fmla="*/ 1561 h 15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8" name="Rectangle 392"/>
            <p:cNvSpPr>
              <a:spLocks noChangeArrowheads="1"/>
            </p:cNvSpPr>
            <p:nvPr/>
          </p:nvSpPr>
          <p:spPr bwMode="auto">
            <a:xfrm>
              <a:off x="840" y="1941"/>
              <a:ext cx="19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29" name="Rectangle 393"/>
            <p:cNvSpPr>
              <a:spLocks noChangeArrowheads="1"/>
            </p:cNvSpPr>
            <p:nvPr/>
          </p:nvSpPr>
          <p:spPr bwMode="auto">
            <a:xfrm>
              <a:off x="840" y="1941"/>
              <a:ext cx="19" cy="36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0" name="Rectangle 394"/>
            <p:cNvSpPr>
              <a:spLocks noChangeArrowheads="1"/>
            </p:cNvSpPr>
            <p:nvPr/>
          </p:nvSpPr>
          <p:spPr bwMode="auto">
            <a:xfrm>
              <a:off x="859" y="1944"/>
              <a:ext cx="2230" cy="3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1" name="Rectangle 395"/>
            <p:cNvSpPr>
              <a:spLocks noChangeArrowheads="1"/>
            </p:cNvSpPr>
            <p:nvPr/>
          </p:nvSpPr>
          <p:spPr bwMode="auto">
            <a:xfrm>
              <a:off x="859" y="1944"/>
              <a:ext cx="2230" cy="35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2" name="Freeform 396"/>
            <p:cNvSpPr>
              <a:spLocks/>
            </p:cNvSpPr>
            <p:nvPr/>
          </p:nvSpPr>
          <p:spPr bwMode="auto">
            <a:xfrm>
              <a:off x="794" y="1896"/>
              <a:ext cx="57" cy="450"/>
            </a:xfrm>
            <a:custGeom>
              <a:avLst/>
              <a:gdLst>
                <a:gd name="T0" fmla="*/ 0 w 231"/>
                <a:gd name="T1" fmla="*/ 0 h 1799"/>
                <a:gd name="T2" fmla="*/ 0 w 231"/>
                <a:gd name="T3" fmla="*/ 0 h 1799"/>
                <a:gd name="T4" fmla="*/ 0 w 231"/>
                <a:gd name="T5" fmla="*/ 0 h 1799"/>
                <a:gd name="T6" fmla="*/ 0 w 231"/>
                <a:gd name="T7" fmla="*/ 0 h 1799"/>
                <a:gd name="T8" fmla="*/ 0 w 231"/>
                <a:gd name="T9" fmla="*/ 0 h 1799"/>
                <a:gd name="T10" fmla="*/ 0 w 231"/>
                <a:gd name="T11" fmla="*/ 0 h 1799"/>
                <a:gd name="T12" fmla="*/ 0 w 231"/>
                <a:gd name="T13" fmla="*/ 0 h 1799"/>
                <a:gd name="T14" fmla="*/ 0 w 231"/>
                <a:gd name="T15" fmla="*/ 0 h 1799"/>
                <a:gd name="T16" fmla="*/ 0 w 231"/>
                <a:gd name="T17" fmla="*/ 0 h 1799"/>
                <a:gd name="T18" fmla="*/ 0 w 231"/>
                <a:gd name="T19" fmla="*/ 0 h 1799"/>
                <a:gd name="T20" fmla="*/ 0 w 231"/>
                <a:gd name="T21" fmla="*/ 0 h 1799"/>
                <a:gd name="T22" fmla="*/ 0 w 231"/>
                <a:gd name="T23" fmla="*/ 0 h 1799"/>
                <a:gd name="T24" fmla="*/ 0 w 231"/>
                <a:gd name="T25" fmla="*/ 0 h 1799"/>
                <a:gd name="T26" fmla="*/ 0 w 231"/>
                <a:gd name="T27" fmla="*/ 0 h 1799"/>
                <a:gd name="T28" fmla="*/ 0 w 231"/>
                <a:gd name="T29" fmla="*/ 0 h 17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"/>
                <a:gd name="T46" fmla="*/ 0 h 1799"/>
                <a:gd name="T47" fmla="*/ 231 w 231"/>
                <a:gd name="T48" fmla="*/ 1799 h 17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" h="1799">
                  <a:moveTo>
                    <a:pt x="185" y="1706"/>
                  </a:moveTo>
                  <a:lnTo>
                    <a:pt x="146" y="1706"/>
                  </a:lnTo>
                  <a:lnTo>
                    <a:pt x="146" y="1799"/>
                  </a:lnTo>
                  <a:lnTo>
                    <a:pt x="88" y="1799"/>
                  </a:lnTo>
                  <a:lnTo>
                    <a:pt x="0" y="1597"/>
                  </a:lnTo>
                  <a:lnTo>
                    <a:pt x="0" y="202"/>
                  </a:lnTo>
                  <a:lnTo>
                    <a:pt x="88" y="0"/>
                  </a:lnTo>
                  <a:lnTo>
                    <a:pt x="146" y="0"/>
                  </a:lnTo>
                  <a:lnTo>
                    <a:pt x="146" y="93"/>
                  </a:lnTo>
                  <a:lnTo>
                    <a:pt x="185" y="93"/>
                  </a:lnTo>
                  <a:lnTo>
                    <a:pt x="185" y="179"/>
                  </a:lnTo>
                  <a:lnTo>
                    <a:pt x="231" y="179"/>
                  </a:lnTo>
                  <a:lnTo>
                    <a:pt x="231" y="1620"/>
                  </a:lnTo>
                  <a:lnTo>
                    <a:pt x="185" y="1620"/>
                  </a:lnTo>
                  <a:lnTo>
                    <a:pt x="185" y="17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3" name="Freeform 397"/>
            <p:cNvSpPr>
              <a:spLocks/>
            </p:cNvSpPr>
            <p:nvPr/>
          </p:nvSpPr>
          <p:spPr bwMode="auto">
            <a:xfrm>
              <a:off x="794" y="1896"/>
              <a:ext cx="57" cy="450"/>
            </a:xfrm>
            <a:custGeom>
              <a:avLst/>
              <a:gdLst>
                <a:gd name="T0" fmla="*/ 0 w 231"/>
                <a:gd name="T1" fmla="*/ 0 h 1799"/>
                <a:gd name="T2" fmla="*/ 0 w 231"/>
                <a:gd name="T3" fmla="*/ 0 h 1799"/>
                <a:gd name="T4" fmla="*/ 0 w 231"/>
                <a:gd name="T5" fmla="*/ 0 h 1799"/>
                <a:gd name="T6" fmla="*/ 0 w 231"/>
                <a:gd name="T7" fmla="*/ 0 h 1799"/>
                <a:gd name="T8" fmla="*/ 0 w 231"/>
                <a:gd name="T9" fmla="*/ 0 h 1799"/>
                <a:gd name="T10" fmla="*/ 0 w 231"/>
                <a:gd name="T11" fmla="*/ 0 h 1799"/>
                <a:gd name="T12" fmla="*/ 0 w 231"/>
                <a:gd name="T13" fmla="*/ 0 h 1799"/>
                <a:gd name="T14" fmla="*/ 0 w 231"/>
                <a:gd name="T15" fmla="*/ 0 h 1799"/>
                <a:gd name="T16" fmla="*/ 0 w 231"/>
                <a:gd name="T17" fmla="*/ 0 h 1799"/>
                <a:gd name="T18" fmla="*/ 0 w 231"/>
                <a:gd name="T19" fmla="*/ 0 h 1799"/>
                <a:gd name="T20" fmla="*/ 0 w 231"/>
                <a:gd name="T21" fmla="*/ 0 h 1799"/>
                <a:gd name="T22" fmla="*/ 0 w 231"/>
                <a:gd name="T23" fmla="*/ 0 h 1799"/>
                <a:gd name="T24" fmla="*/ 0 w 231"/>
                <a:gd name="T25" fmla="*/ 0 h 1799"/>
                <a:gd name="T26" fmla="*/ 0 w 231"/>
                <a:gd name="T27" fmla="*/ 0 h 1799"/>
                <a:gd name="T28" fmla="*/ 0 w 231"/>
                <a:gd name="T29" fmla="*/ 0 h 17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"/>
                <a:gd name="T46" fmla="*/ 0 h 1799"/>
                <a:gd name="T47" fmla="*/ 231 w 231"/>
                <a:gd name="T48" fmla="*/ 1799 h 17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" h="1799">
                  <a:moveTo>
                    <a:pt x="185" y="1706"/>
                  </a:moveTo>
                  <a:lnTo>
                    <a:pt x="146" y="1706"/>
                  </a:lnTo>
                  <a:lnTo>
                    <a:pt x="146" y="1799"/>
                  </a:lnTo>
                  <a:lnTo>
                    <a:pt x="88" y="1799"/>
                  </a:lnTo>
                  <a:lnTo>
                    <a:pt x="0" y="1597"/>
                  </a:lnTo>
                  <a:lnTo>
                    <a:pt x="0" y="202"/>
                  </a:lnTo>
                  <a:lnTo>
                    <a:pt x="88" y="0"/>
                  </a:lnTo>
                  <a:lnTo>
                    <a:pt x="146" y="0"/>
                  </a:lnTo>
                  <a:lnTo>
                    <a:pt x="146" y="93"/>
                  </a:lnTo>
                  <a:lnTo>
                    <a:pt x="185" y="93"/>
                  </a:lnTo>
                  <a:lnTo>
                    <a:pt x="185" y="179"/>
                  </a:lnTo>
                  <a:lnTo>
                    <a:pt x="231" y="179"/>
                  </a:lnTo>
                  <a:lnTo>
                    <a:pt x="231" y="1620"/>
                  </a:lnTo>
                  <a:lnTo>
                    <a:pt x="185" y="1620"/>
                  </a:lnTo>
                  <a:lnTo>
                    <a:pt x="185" y="170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4" name="Freeform 398"/>
            <p:cNvSpPr>
              <a:spLocks/>
            </p:cNvSpPr>
            <p:nvPr/>
          </p:nvSpPr>
          <p:spPr bwMode="auto">
            <a:xfrm>
              <a:off x="3090" y="1868"/>
              <a:ext cx="50" cy="506"/>
            </a:xfrm>
            <a:custGeom>
              <a:avLst/>
              <a:gdLst>
                <a:gd name="T0" fmla="*/ 0 w 200"/>
                <a:gd name="T1" fmla="*/ 0 h 2027"/>
                <a:gd name="T2" fmla="*/ 0 w 200"/>
                <a:gd name="T3" fmla="*/ 0 h 2027"/>
                <a:gd name="T4" fmla="*/ 0 w 200"/>
                <a:gd name="T5" fmla="*/ 0 h 2027"/>
                <a:gd name="T6" fmla="*/ 0 w 200"/>
                <a:gd name="T7" fmla="*/ 0 h 2027"/>
                <a:gd name="T8" fmla="*/ 0 w 200"/>
                <a:gd name="T9" fmla="*/ 0 h 2027"/>
                <a:gd name="T10" fmla="*/ 0 w 200"/>
                <a:gd name="T11" fmla="*/ 0 h 2027"/>
                <a:gd name="T12" fmla="*/ 0 w 200"/>
                <a:gd name="T13" fmla="*/ 0 h 2027"/>
                <a:gd name="T14" fmla="*/ 0 w 200"/>
                <a:gd name="T15" fmla="*/ 0 h 2027"/>
                <a:gd name="T16" fmla="*/ 0 w 200"/>
                <a:gd name="T17" fmla="*/ 0 h 2027"/>
                <a:gd name="T18" fmla="*/ 0 w 200"/>
                <a:gd name="T19" fmla="*/ 0 h 2027"/>
                <a:gd name="T20" fmla="*/ 0 w 200"/>
                <a:gd name="T21" fmla="*/ 0 h 2027"/>
                <a:gd name="T22" fmla="*/ 0 w 200"/>
                <a:gd name="T23" fmla="*/ 0 h 2027"/>
                <a:gd name="T24" fmla="*/ 0 w 200"/>
                <a:gd name="T25" fmla="*/ 0 h 2027"/>
                <a:gd name="T26" fmla="*/ 0 w 200"/>
                <a:gd name="T27" fmla="*/ 0 h 2027"/>
                <a:gd name="T28" fmla="*/ 0 w 200"/>
                <a:gd name="T29" fmla="*/ 0 h 2027"/>
                <a:gd name="T30" fmla="*/ 0 w 200"/>
                <a:gd name="T31" fmla="*/ 0 h 20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"/>
                <a:gd name="T49" fmla="*/ 0 h 2027"/>
                <a:gd name="T50" fmla="*/ 200 w 200"/>
                <a:gd name="T51" fmla="*/ 2027 h 20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" h="2027">
                  <a:moveTo>
                    <a:pt x="0" y="293"/>
                  </a:moveTo>
                  <a:lnTo>
                    <a:pt x="65" y="293"/>
                  </a:lnTo>
                  <a:lnTo>
                    <a:pt x="65" y="207"/>
                  </a:lnTo>
                  <a:lnTo>
                    <a:pt x="104" y="207"/>
                  </a:lnTo>
                  <a:lnTo>
                    <a:pt x="104" y="0"/>
                  </a:lnTo>
                  <a:lnTo>
                    <a:pt x="162" y="0"/>
                  </a:lnTo>
                  <a:lnTo>
                    <a:pt x="200" y="115"/>
                  </a:lnTo>
                  <a:lnTo>
                    <a:pt x="200" y="1892"/>
                  </a:lnTo>
                  <a:lnTo>
                    <a:pt x="162" y="1892"/>
                  </a:lnTo>
                  <a:lnTo>
                    <a:pt x="162" y="2027"/>
                  </a:lnTo>
                  <a:lnTo>
                    <a:pt x="104" y="2027"/>
                  </a:lnTo>
                  <a:lnTo>
                    <a:pt x="104" y="1820"/>
                  </a:lnTo>
                  <a:lnTo>
                    <a:pt x="65" y="1820"/>
                  </a:lnTo>
                  <a:lnTo>
                    <a:pt x="65" y="1734"/>
                  </a:lnTo>
                  <a:lnTo>
                    <a:pt x="0" y="1734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5" name="Freeform 399"/>
            <p:cNvSpPr>
              <a:spLocks/>
            </p:cNvSpPr>
            <p:nvPr/>
          </p:nvSpPr>
          <p:spPr bwMode="auto">
            <a:xfrm>
              <a:off x="3090" y="1868"/>
              <a:ext cx="50" cy="506"/>
            </a:xfrm>
            <a:custGeom>
              <a:avLst/>
              <a:gdLst>
                <a:gd name="T0" fmla="*/ 0 w 200"/>
                <a:gd name="T1" fmla="*/ 0 h 2027"/>
                <a:gd name="T2" fmla="*/ 0 w 200"/>
                <a:gd name="T3" fmla="*/ 0 h 2027"/>
                <a:gd name="T4" fmla="*/ 0 w 200"/>
                <a:gd name="T5" fmla="*/ 0 h 2027"/>
                <a:gd name="T6" fmla="*/ 0 w 200"/>
                <a:gd name="T7" fmla="*/ 0 h 2027"/>
                <a:gd name="T8" fmla="*/ 0 w 200"/>
                <a:gd name="T9" fmla="*/ 0 h 2027"/>
                <a:gd name="T10" fmla="*/ 0 w 200"/>
                <a:gd name="T11" fmla="*/ 0 h 2027"/>
                <a:gd name="T12" fmla="*/ 0 w 200"/>
                <a:gd name="T13" fmla="*/ 0 h 2027"/>
                <a:gd name="T14" fmla="*/ 0 w 200"/>
                <a:gd name="T15" fmla="*/ 0 h 2027"/>
                <a:gd name="T16" fmla="*/ 0 w 200"/>
                <a:gd name="T17" fmla="*/ 0 h 2027"/>
                <a:gd name="T18" fmla="*/ 0 w 200"/>
                <a:gd name="T19" fmla="*/ 0 h 2027"/>
                <a:gd name="T20" fmla="*/ 0 w 200"/>
                <a:gd name="T21" fmla="*/ 0 h 2027"/>
                <a:gd name="T22" fmla="*/ 0 w 200"/>
                <a:gd name="T23" fmla="*/ 0 h 2027"/>
                <a:gd name="T24" fmla="*/ 0 w 200"/>
                <a:gd name="T25" fmla="*/ 0 h 2027"/>
                <a:gd name="T26" fmla="*/ 0 w 200"/>
                <a:gd name="T27" fmla="*/ 0 h 2027"/>
                <a:gd name="T28" fmla="*/ 0 w 200"/>
                <a:gd name="T29" fmla="*/ 0 h 2027"/>
                <a:gd name="T30" fmla="*/ 0 w 200"/>
                <a:gd name="T31" fmla="*/ 0 h 20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"/>
                <a:gd name="T49" fmla="*/ 0 h 2027"/>
                <a:gd name="T50" fmla="*/ 200 w 200"/>
                <a:gd name="T51" fmla="*/ 2027 h 20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" h="2027">
                  <a:moveTo>
                    <a:pt x="0" y="293"/>
                  </a:moveTo>
                  <a:lnTo>
                    <a:pt x="65" y="293"/>
                  </a:lnTo>
                  <a:lnTo>
                    <a:pt x="65" y="207"/>
                  </a:lnTo>
                  <a:lnTo>
                    <a:pt x="104" y="207"/>
                  </a:lnTo>
                  <a:lnTo>
                    <a:pt x="104" y="0"/>
                  </a:lnTo>
                  <a:lnTo>
                    <a:pt x="162" y="0"/>
                  </a:lnTo>
                  <a:lnTo>
                    <a:pt x="200" y="115"/>
                  </a:lnTo>
                  <a:lnTo>
                    <a:pt x="200" y="1892"/>
                  </a:lnTo>
                  <a:lnTo>
                    <a:pt x="162" y="1892"/>
                  </a:lnTo>
                  <a:lnTo>
                    <a:pt x="162" y="2027"/>
                  </a:lnTo>
                  <a:lnTo>
                    <a:pt x="104" y="2027"/>
                  </a:lnTo>
                  <a:lnTo>
                    <a:pt x="104" y="1820"/>
                  </a:lnTo>
                  <a:lnTo>
                    <a:pt x="65" y="1820"/>
                  </a:lnTo>
                  <a:lnTo>
                    <a:pt x="65" y="1734"/>
                  </a:lnTo>
                  <a:lnTo>
                    <a:pt x="0" y="1734"/>
                  </a:lnTo>
                  <a:lnTo>
                    <a:pt x="0" y="29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6" name="Rectangle 400"/>
            <p:cNvSpPr>
              <a:spLocks noChangeArrowheads="1"/>
            </p:cNvSpPr>
            <p:nvPr/>
          </p:nvSpPr>
          <p:spPr bwMode="auto">
            <a:xfrm>
              <a:off x="3138" y="1877"/>
              <a:ext cx="20" cy="4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7" name="Rectangle 401"/>
            <p:cNvSpPr>
              <a:spLocks noChangeArrowheads="1"/>
            </p:cNvSpPr>
            <p:nvPr/>
          </p:nvSpPr>
          <p:spPr bwMode="auto">
            <a:xfrm>
              <a:off x="3138" y="1877"/>
              <a:ext cx="20" cy="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8" name="Rectangle 402"/>
            <p:cNvSpPr>
              <a:spLocks noChangeArrowheads="1"/>
            </p:cNvSpPr>
            <p:nvPr/>
          </p:nvSpPr>
          <p:spPr bwMode="auto">
            <a:xfrm>
              <a:off x="3138" y="1877"/>
              <a:ext cx="20" cy="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39" name="Rectangle 403"/>
            <p:cNvSpPr>
              <a:spLocks noChangeArrowheads="1"/>
            </p:cNvSpPr>
            <p:nvPr/>
          </p:nvSpPr>
          <p:spPr bwMode="auto">
            <a:xfrm>
              <a:off x="3158" y="1877"/>
              <a:ext cx="28" cy="4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0" name="Rectangle 404"/>
            <p:cNvSpPr>
              <a:spLocks noChangeArrowheads="1"/>
            </p:cNvSpPr>
            <p:nvPr/>
          </p:nvSpPr>
          <p:spPr bwMode="auto">
            <a:xfrm>
              <a:off x="3158" y="1877"/>
              <a:ext cx="28" cy="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1" name="Rectangle 405"/>
            <p:cNvSpPr>
              <a:spLocks noChangeArrowheads="1"/>
            </p:cNvSpPr>
            <p:nvPr/>
          </p:nvSpPr>
          <p:spPr bwMode="auto">
            <a:xfrm>
              <a:off x="3158" y="1877"/>
              <a:ext cx="28" cy="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2" name="Freeform 406"/>
            <p:cNvSpPr>
              <a:spLocks/>
            </p:cNvSpPr>
            <p:nvPr/>
          </p:nvSpPr>
          <p:spPr bwMode="auto">
            <a:xfrm>
              <a:off x="760" y="1955"/>
              <a:ext cx="2426" cy="333"/>
            </a:xfrm>
            <a:custGeom>
              <a:avLst/>
              <a:gdLst>
                <a:gd name="T0" fmla="*/ 0 w 9704"/>
                <a:gd name="T1" fmla="*/ 0 h 1333"/>
                <a:gd name="T2" fmla="*/ 0 w 9704"/>
                <a:gd name="T3" fmla="*/ 0 h 1333"/>
                <a:gd name="T4" fmla="*/ 0 w 9704"/>
                <a:gd name="T5" fmla="*/ 0 h 1333"/>
                <a:gd name="T6" fmla="*/ 0 w 9704"/>
                <a:gd name="T7" fmla="*/ 0 h 1333"/>
                <a:gd name="T8" fmla="*/ 0 w 9704"/>
                <a:gd name="T9" fmla="*/ 0 h 1333"/>
                <a:gd name="T10" fmla="*/ 0 w 9704"/>
                <a:gd name="T11" fmla="*/ 0 h 1333"/>
                <a:gd name="T12" fmla="*/ 0 w 9704"/>
                <a:gd name="T13" fmla="*/ 0 h 1333"/>
                <a:gd name="T14" fmla="*/ 0 w 9704"/>
                <a:gd name="T15" fmla="*/ 0 h 1333"/>
                <a:gd name="T16" fmla="*/ 0 w 9704"/>
                <a:gd name="T17" fmla="*/ 0 h 1333"/>
                <a:gd name="T18" fmla="*/ 0 w 9704"/>
                <a:gd name="T19" fmla="*/ 0 h 1333"/>
                <a:gd name="T20" fmla="*/ 0 w 9704"/>
                <a:gd name="T21" fmla="*/ 0 h 1333"/>
                <a:gd name="T22" fmla="*/ 0 w 9704"/>
                <a:gd name="T23" fmla="*/ 0 h 1333"/>
                <a:gd name="T24" fmla="*/ 0 w 9704"/>
                <a:gd name="T25" fmla="*/ 0 h 1333"/>
                <a:gd name="T26" fmla="*/ 0 w 9704"/>
                <a:gd name="T27" fmla="*/ 0 h 1333"/>
                <a:gd name="T28" fmla="*/ 0 w 9704"/>
                <a:gd name="T29" fmla="*/ 0 h 1333"/>
                <a:gd name="T30" fmla="*/ 0 w 9704"/>
                <a:gd name="T31" fmla="*/ 0 h 1333"/>
                <a:gd name="T32" fmla="*/ 0 w 9704"/>
                <a:gd name="T33" fmla="*/ 0 h 1333"/>
                <a:gd name="T34" fmla="*/ 0 w 9704"/>
                <a:gd name="T35" fmla="*/ 0 h 1333"/>
                <a:gd name="T36" fmla="*/ 0 w 9704"/>
                <a:gd name="T37" fmla="*/ 0 h 1333"/>
                <a:gd name="T38" fmla="*/ 0 w 9704"/>
                <a:gd name="T39" fmla="*/ 0 h 1333"/>
                <a:gd name="T40" fmla="*/ 0 w 9704"/>
                <a:gd name="T41" fmla="*/ 0 h 1333"/>
                <a:gd name="T42" fmla="*/ 0 w 9704"/>
                <a:gd name="T43" fmla="*/ 0 h 1333"/>
                <a:gd name="T44" fmla="*/ 0 w 9704"/>
                <a:gd name="T45" fmla="*/ 0 h 1333"/>
                <a:gd name="T46" fmla="*/ 0 w 9704"/>
                <a:gd name="T47" fmla="*/ 0 h 1333"/>
                <a:gd name="T48" fmla="*/ 0 w 9704"/>
                <a:gd name="T49" fmla="*/ 0 h 1333"/>
                <a:gd name="T50" fmla="*/ 0 w 9704"/>
                <a:gd name="T51" fmla="*/ 0 h 1333"/>
                <a:gd name="T52" fmla="*/ 0 w 9704"/>
                <a:gd name="T53" fmla="*/ 0 h 1333"/>
                <a:gd name="T54" fmla="*/ 0 w 9704"/>
                <a:gd name="T55" fmla="*/ 0 h 1333"/>
                <a:gd name="T56" fmla="*/ 0 w 9704"/>
                <a:gd name="T57" fmla="*/ 0 h 1333"/>
                <a:gd name="T58" fmla="*/ 0 w 9704"/>
                <a:gd name="T59" fmla="*/ 0 h 1333"/>
                <a:gd name="T60" fmla="*/ 0 w 9704"/>
                <a:gd name="T61" fmla="*/ 0 h 1333"/>
                <a:gd name="T62" fmla="*/ 0 w 9704"/>
                <a:gd name="T63" fmla="*/ 0 h 1333"/>
                <a:gd name="T64" fmla="*/ 0 w 9704"/>
                <a:gd name="T65" fmla="*/ 0 h 1333"/>
                <a:gd name="T66" fmla="*/ 0 w 9704"/>
                <a:gd name="T67" fmla="*/ 0 h 1333"/>
                <a:gd name="T68" fmla="*/ 0 w 9704"/>
                <a:gd name="T69" fmla="*/ 0 h 1333"/>
                <a:gd name="T70" fmla="*/ 0 w 9704"/>
                <a:gd name="T71" fmla="*/ 0 h 1333"/>
                <a:gd name="T72" fmla="*/ 0 w 9704"/>
                <a:gd name="T73" fmla="*/ 0 h 13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04"/>
                <a:gd name="T112" fmla="*/ 0 h 1333"/>
                <a:gd name="T113" fmla="*/ 9704 w 9704"/>
                <a:gd name="T114" fmla="*/ 1333 h 13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3" name="Freeform 407"/>
            <p:cNvSpPr>
              <a:spLocks/>
            </p:cNvSpPr>
            <p:nvPr/>
          </p:nvSpPr>
          <p:spPr bwMode="auto">
            <a:xfrm>
              <a:off x="760" y="1955"/>
              <a:ext cx="2426" cy="333"/>
            </a:xfrm>
            <a:custGeom>
              <a:avLst/>
              <a:gdLst>
                <a:gd name="T0" fmla="*/ 0 w 9704"/>
                <a:gd name="T1" fmla="*/ 0 h 1333"/>
                <a:gd name="T2" fmla="*/ 0 w 9704"/>
                <a:gd name="T3" fmla="*/ 0 h 1333"/>
                <a:gd name="T4" fmla="*/ 0 w 9704"/>
                <a:gd name="T5" fmla="*/ 0 h 1333"/>
                <a:gd name="T6" fmla="*/ 0 w 9704"/>
                <a:gd name="T7" fmla="*/ 0 h 1333"/>
                <a:gd name="T8" fmla="*/ 0 w 9704"/>
                <a:gd name="T9" fmla="*/ 0 h 1333"/>
                <a:gd name="T10" fmla="*/ 0 w 9704"/>
                <a:gd name="T11" fmla="*/ 0 h 1333"/>
                <a:gd name="T12" fmla="*/ 0 w 9704"/>
                <a:gd name="T13" fmla="*/ 0 h 1333"/>
                <a:gd name="T14" fmla="*/ 0 w 9704"/>
                <a:gd name="T15" fmla="*/ 0 h 1333"/>
                <a:gd name="T16" fmla="*/ 0 w 9704"/>
                <a:gd name="T17" fmla="*/ 0 h 1333"/>
                <a:gd name="T18" fmla="*/ 0 w 9704"/>
                <a:gd name="T19" fmla="*/ 0 h 1333"/>
                <a:gd name="T20" fmla="*/ 0 w 9704"/>
                <a:gd name="T21" fmla="*/ 0 h 1333"/>
                <a:gd name="T22" fmla="*/ 0 w 9704"/>
                <a:gd name="T23" fmla="*/ 0 h 1333"/>
                <a:gd name="T24" fmla="*/ 0 w 9704"/>
                <a:gd name="T25" fmla="*/ 0 h 1333"/>
                <a:gd name="T26" fmla="*/ 0 w 9704"/>
                <a:gd name="T27" fmla="*/ 0 h 1333"/>
                <a:gd name="T28" fmla="*/ 0 w 9704"/>
                <a:gd name="T29" fmla="*/ 0 h 1333"/>
                <a:gd name="T30" fmla="*/ 0 w 9704"/>
                <a:gd name="T31" fmla="*/ 0 h 1333"/>
                <a:gd name="T32" fmla="*/ 0 w 9704"/>
                <a:gd name="T33" fmla="*/ 0 h 1333"/>
                <a:gd name="T34" fmla="*/ 0 w 9704"/>
                <a:gd name="T35" fmla="*/ 0 h 1333"/>
                <a:gd name="T36" fmla="*/ 0 w 9704"/>
                <a:gd name="T37" fmla="*/ 0 h 1333"/>
                <a:gd name="T38" fmla="*/ 0 w 9704"/>
                <a:gd name="T39" fmla="*/ 0 h 1333"/>
                <a:gd name="T40" fmla="*/ 0 w 9704"/>
                <a:gd name="T41" fmla="*/ 0 h 1333"/>
                <a:gd name="T42" fmla="*/ 0 w 9704"/>
                <a:gd name="T43" fmla="*/ 0 h 1333"/>
                <a:gd name="T44" fmla="*/ 0 w 9704"/>
                <a:gd name="T45" fmla="*/ 0 h 1333"/>
                <a:gd name="T46" fmla="*/ 0 w 9704"/>
                <a:gd name="T47" fmla="*/ 0 h 1333"/>
                <a:gd name="T48" fmla="*/ 0 w 9704"/>
                <a:gd name="T49" fmla="*/ 0 h 1333"/>
                <a:gd name="T50" fmla="*/ 0 w 9704"/>
                <a:gd name="T51" fmla="*/ 0 h 1333"/>
                <a:gd name="T52" fmla="*/ 0 w 9704"/>
                <a:gd name="T53" fmla="*/ 0 h 1333"/>
                <a:gd name="T54" fmla="*/ 0 w 9704"/>
                <a:gd name="T55" fmla="*/ 0 h 1333"/>
                <a:gd name="T56" fmla="*/ 0 w 9704"/>
                <a:gd name="T57" fmla="*/ 0 h 1333"/>
                <a:gd name="T58" fmla="*/ 0 w 9704"/>
                <a:gd name="T59" fmla="*/ 0 h 1333"/>
                <a:gd name="T60" fmla="*/ 0 w 9704"/>
                <a:gd name="T61" fmla="*/ 0 h 1333"/>
                <a:gd name="T62" fmla="*/ 0 w 9704"/>
                <a:gd name="T63" fmla="*/ 0 h 1333"/>
                <a:gd name="T64" fmla="*/ 0 w 9704"/>
                <a:gd name="T65" fmla="*/ 0 h 1333"/>
                <a:gd name="T66" fmla="*/ 0 w 9704"/>
                <a:gd name="T67" fmla="*/ 0 h 1333"/>
                <a:gd name="T68" fmla="*/ 0 w 9704"/>
                <a:gd name="T69" fmla="*/ 0 h 1333"/>
                <a:gd name="T70" fmla="*/ 0 w 9704"/>
                <a:gd name="T71" fmla="*/ 0 h 1333"/>
                <a:gd name="T72" fmla="*/ 0 w 9704"/>
                <a:gd name="T73" fmla="*/ 0 h 13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04"/>
                <a:gd name="T112" fmla="*/ 0 h 1333"/>
                <a:gd name="T113" fmla="*/ 9704 w 9704"/>
                <a:gd name="T114" fmla="*/ 1333 h 13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4" name="Freeform 408"/>
            <p:cNvSpPr>
              <a:spLocks/>
            </p:cNvSpPr>
            <p:nvPr/>
          </p:nvSpPr>
          <p:spPr bwMode="auto">
            <a:xfrm>
              <a:off x="760" y="1955"/>
              <a:ext cx="2426" cy="333"/>
            </a:xfrm>
            <a:custGeom>
              <a:avLst/>
              <a:gdLst>
                <a:gd name="T0" fmla="*/ 0 w 9704"/>
                <a:gd name="T1" fmla="*/ 0 h 1333"/>
                <a:gd name="T2" fmla="*/ 0 w 9704"/>
                <a:gd name="T3" fmla="*/ 0 h 1333"/>
                <a:gd name="T4" fmla="*/ 0 w 9704"/>
                <a:gd name="T5" fmla="*/ 0 h 1333"/>
                <a:gd name="T6" fmla="*/ 0 w 9704"/>
                <a:gd name="T7" fmla="*/ 0 h 1333"/>
                <a:gd name="T8" fmla="*/ 0 w 9704"/>
                <a:gd name="T9" fmla="*/ 0 h 1333"/>
                <a:gd name="T10" fmla="*/ 0 w 9704"/>
                <a:gd name="T11" fmla="*/ 0 h 1333"/>
                <a:gd name="T12" fmla="*/ 0 w 9704"/>
                <a:gd name="T13" fmla="*/ 0 h 1333"/>
                <a:gd name="T14" fmla="*/ 0 w 9704"/>
                <a:gd name="T15" fmla="*/ 0 h 1333"/>
                <a:gd name="T16" fmla="*/ 0 w 9704"/>
                <a:gd name="T17" fmla="*/ 0 h 1333"/>
                <a:gd name="T18" fmla="*/ 0 w 9704"/>
                <a:gd name="T19" fmla="*/ 0 h 1333"/>
                <a:gd name="T20" fmla="*/ 0 w 9704"/>
                <a:gd name="T21" fmla="*/ 0 h 1333"/>
                <a:gd name="T22" fmla="*/ 0 w 9704"/>
                <a:gd name="T23" fmla="*/ 0 h 1333"/>
                <a:gd name="T24" fmla="*/ 0 w 9704"/>
                <a:gd name="T25" fmla="*/ 0 h 1333"/>
                <a:gd name="T26" fmla="*/ 0 w 9704"/>
                <a:gd name="T27" fmla="*/ 0 h 1333"/>
                <a:gd name="T28" fmla="*/ 0 w 9704"/>
                <a:gd name="T29" fmla="*/ 0 h 1333"/>
                <a:gd name="T30" fmla="*/ 0 w 9704"/>
                <a:gd name="T31" fmla="*/ 0 h 1333"/>
                <a:gd name="T32" fmla="*/ 0 w 9704"/>
                <a:gd name="T33" fmla="*/ 0 h 1333"/>
                <a:gd name="T34" fmla="*/ 0 w 9704"/>
                <a:gd name="T35" fmla="*/ 0 h 1333"/>
                <a:gd name="T36" fmla="*/ 0 w 9704"/>
                <a:gd name="T37" fmla="*/ 0 h 1333"/>
                <a:gd name="T38" fmla="*/ 0 w 9704"/>
                <a:gd name="T39" fmla="*/ 0 h 1333"/>
                <a:gd name="T40" fmla="*/ 0 w 9704"/>
                <a:gd name="T41" fmla="*/ 0 h 1333"/>
                <a:gd name="T42" fmla="*/ 0 w 9704"/>
                <a:gd name="T43" fmla="*/ 0 h 1333"/>
                <a:gd name="T44" fmla="*/ 0 w 9704"/>
                <a:gd name="T45" fmla="*/ 0 h 1333"/>
                <a:gd name="T46" fmla="*/ 0 w 9704"/>
                <a:gd name="T47" fmla="*/ 0 h 1333"/>
                <a:gd name="T48" fmla="*/ 0 w 9704"/>
                <a:gd name="T49" fmla="*/ 0 h 1333"/>
                <a:gd name="T50" fmla="*/ 0 w 9704"/>
                <a:gd name="T51" fmla="*/ 0 h 1333"/>
                <a:gd name="T52" fmla="*/ 0 w 9704"/>
                <a:gd name="T53" fmla="*/ 0 h 1333"/>
                <a:gd name="T54" fmla="*/ 0 w 9704"/>
                <a:gd name="T55" fmla="*/ 0 h 1333"/>
                <a:gd name="T56" fmla="*/ 0 w 9704"/>
                <a:gd name="T57" fmla="*/ 0 h 1333"/>
                <a:gd name="T58" fmla="*/ 0 w 9704"/>
                <a:gd name="T59" fmla="*/ 0 h 1333"/>
                <a:gd name="T60" fmla="*/ 0 w 9704"/>
                <a:gd name="T61" fmla="*/ 0 h 1333"/>
                <a:gd name="T62" fmla="*/ 0 w 9704"/>
                <a:gd name="T63" fmla="*/ 0 h 1333"/>
                <a:gd name="T64" fmla="*/ 0 w 9704"/>
                <a:gd name="T65" fmla="*/ 0 h 1333"/>
                <a:gd name="T66" fmla="*/ 0 w 9704"/>
                <a:gd name="T67" fmla="*/ 0 h 1333"/>
                <a:gd name="T68" fmla="*/ 0 w 9704"/>
                <a:gd name="T69" fmla="*/ 0 h 1333"/>
                <a:gd name="T70" fmla="*/ 0 w 9704"/>
                <a:gd name="T71" fmla="*/ 0 h 1333"/>
                <a:gd name="T72" fmla="*/ 0 w 9704"/>
                <a:gd name="T73" fmla="*/ 0 h 13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04"/>
                <a:gd name="T112" fmla="*/ 0 h 1333"/>
                <a:gd name="T113" fmla="*/ 9704 w 9704"/>
                <a:gd name="T114" fmla="*/ 1333 h 13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5" name="Freeform 409"/>
            <p:cNvSpPr>
              <a:spLocks/>
            </p:cNvSpPr>
            <p:nvPr/>
          </p:nvSpPr>
          <p:spPr bwMode="auto">
            <a:xfrm>
              <a:off x="731" y="1983"/>
              <a:ext cx="96" cy="276"/>
            </a:xfrm>
            <a:custGeom>
              <a:avLst/>
              <a:gdLst>
                <a:gd name="T0" fmla="*/ 0 w 385"/>
                <a:gd name="T1" fmla="*/ 0 h 1107"/>
                <a:gd name="T2" fmla="*/ 0 w 385"/>
                <a:gd name="T3" fmla="*/ 0 h 1107"/>
                <a:gd name="T4" fmla="*/ 0 w 385"/>
                <a:gd name="T5" fmla="*/ 0 h 1107"/>
                <a:gd name="T6" fmla="*/ 0 w 385"/>
                <a:gd name="T7" fmla="*/ 0 h 1107"/>
                <a:gd name="T8" fmla="*/ 0 w 385"/>
                <a:gd name="T9" fmla="*/ 0 h 1107"/>
                <a:gd name="T10" fmla="*/ 0 w 385"/>
                <a:gd name="T11" fmla="*/ 0 h 1107"/>
                <a:gd name="T12" fmla="*/ 0 w 385"/>
                <a:gd name="T13" fmla="*/ 0 h 1107"/>
                <a:gd name="T14" fmla="*/ 0 w 385"/>
                <a:gd name="T15" fmla="*/ 0 h 1107"/>
                <a:gd name="T16" fmla="*/ 0 w 385"/>
                <a:gd name="T17" fmla="*/ 0 h 1107"/>
                <a:gd name="T18" fmla="*/ 0 w 385"/>
                <a:gd name="T19" fmla="*/ 0 h 1107"/>
                <a:gd name="T20" fmla="*/ 0 w 385"/>
                <a:gd name="T21" fmla="*/ 0 h 1107"/>
                <a:gd name="T22" fmla="*/ 0 w 385"/>
                <a:gd name="T23" fmla="*/ 0 h 1107"/>
                <a:gd name="T24" fmla="*/ 0 w 385"/>
                <a:gd name="T25" fmla="*/ 0 h 1107"/>
                <a:gd name="T26" fmla="*/ 0 w 385"/>
                <a:gd name="T27" fmla="*/ 0 h 1107"/>
                <a:gd name="T28" fmla="*/ 0 w 385"/>
                <a:gd name="T29" fmla="*/ 0 h 1107"/>
                <a:gd name="T30" fmla="*/ 0 w 385"/>
                <a:gd name="T31" fmla="*/ 0 h 1107"/>
                <a:gd name="T32" fmla="*/ 0 w 385"/>
                <a:gd name="T33" fmla="*/ 0 h 1107"/>
                <a:gd name="T34" fmla="*/ 0 w 385"/>
                <a:gd name="T35" fmla="*/ 0 h 1107"/>
                <a:gd name="T36" fmla="*/ 0 w 385"/>
                <a:gd name="T37" fmla="*/ 0 h 1107"/>
                <a:gd name="T38" fmla="*/ 0 w 385"/>
                <a:gd name="T39" fmla="*/ 0 h 1107"/>
                <a:gd name="T40" fmla="*/ 0 w 385"/>
                <a:gd name="T41" fmla="*/ 0 h 1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5"/>
                <a:gd name="T64" fmla="*/ 0 h 1107"/>
                <a:gd name="T65" fmla="*/ 385 w 385"/>
                <a:gd name="T66" fmla="*/ 1107 h 1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5" h="1107">
                  <a:moveTo>
                    <a:pt x="0" y="39"/>
                  </a:moveTo>
                  <a:lnTo>
                    <a:pt x="76" y="39"/>
                  </a:lnTo>
                  <a:lnTo>
                    <a:pt x="76" y="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34" y="10"/>
                  </a:lnTo>
                  <a:lnTo>
                    <a:pt x="118" y="22"/>
                  </a:lnTo>
                  <a:lnTo>
                    <a:pt x="125" y="38"/>
                  </a:lnTo>
                  <a:lnTo>
                    <a:pt x="385" y="38"/>
                  </a:lnTo>
                  <a:lnTo>
                    <a:pt x="365" y="56"/>
                  </a:lnTo>
                  <a:lnTo>
                    <a:pt x="365" y="1051"/>
                  </a:lnTo>
                  <a:lnTo>
                    <a:pt x="385" y="1069"/>
                  </a:lnTo>
                  <a:lnTo>
                    <a:pt x="125" y="1069"/>
                  </a:lnTo>
                  <a:lnTo>
                    <a:pt x="118" y="1085"/>
                  </a:lnTo>
                  <a:lnTo>
                    <a:pt x="134" y="1098"/>
                  </a:lnTo>
                  <a:lnTo>
                    <a:pt x="115" y="1098"/>
                  </a:lnTo>
                  <a:lnTo>
                    <a:pt x="115" y="1107"/>
                  </a:lnTo>
                  <a:lnTo>
                    <a:pt x="76" y="1107"/>
                  </a:lnTo>
                  <a:lnTo>
                    <a:pt x="76" y="1068"/>
                  </a:lnTo>
                  <a:lnTo>
                    <a:pt x="0" y="106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6" name="Freeform 410"/>
            <p:cNvSpPr>
              <a:spLocks/>
            </p:cNvSpPr>
            <p:nvPr/>
          </p:nvSpPr>
          <p:spPr bwMode="auto">
            <a:xfrm>
              <a:off x="731" y="1983"/>
              <a:ext cx="96" cy="276"/>
            </a:xfrm>
            <a:custGeom>
              <a:avLst/>
              <a:gdLst>
                <a:gd name="T0" fmla="*/ 0 w 385"/>
                <a:gd name="T1" fmla="*/ 0 h 1107"/>
                <a:gd name="T2" fmla="*/ 0 w 385"/>
                <a:gd name="T3" fmla="*/ 0 h 1107"/>
                <a:gd name="T4" fmla="*/ 0 w 385"/>
                <a:gd name="T5" fmla="*/ 0 h 1107"/>
                <a:gd name="T6" fmla="*/ 0 w 385"/>
                <a:gd name="T7" fmla="*/ 0 h 1107"/>
                <a:gd name="T8" fmla="*/ 0 w 385"/>
                <a:gd name="T9" fmla="*/ 0 h 1107"/>
                <a:gd name="T10" fmla="*/ 0 w 385"/>
                <a:gd name="T11" fmla="*/ 0 h 1107"/>
                <a:gd name="T12" fmla="*/ 0 w 385"/>
                <a:gd name="T13" fmla="*/ 0 h 1107"/>
                <a:gd name="T14" fmla="*/ 0 w 385"/>
                <a:gd name="T15" fmla="*/ 0 h 1107"/>
                <a:gd name="T16" fmla="*/ 0 w 385"/>
                <a:gd name="T17" fmla="*/ 0 h 1107"/>
                <a:gd name="T18" fmla="*/ 0 w 385"/>
                <a:gd name="T19" fmla="*/ 0 h 1107"/>
                <a:gd name="T20" fmla="*/ 0 w 385"/>
                <a:gd name="T21" fmla="*/ 0 h 1107"/>
                <a:gd name="T22" fmla="*/ 0 w 385"/>
                <a:gd name="T23" fmla="*/ 0 h 1107"/>
                <a:gd name="T24" fmla="*/ 0 w 385"/>
                <a:gd name="T25" fmla="*/ 0 h 1107"/>
                <a:gd name="T26" fmla="*/ 0 w 385"/>
                <a:gd name="T27" fmla="*/ 0 h 1107"/>
                <a:gd name="T28" fmla="*/ 0 w 385"/>
                <a:gd name="T29" fmla="*/ 0 h 1107"/>
                <a:gd name="T30" fmla="*/ 0 w 385"/>
                <a:gd name="T31" fmla="*/ 0 h 1107"/>
                <a:gd name="T32" fmla="*/ 0 w 385"/>
                <a:gd name="T33" fmla="*/ 0 h 1107"/>
                <a:gd name="T34" fmla="*/ 0 w 385"/>
                <a:gd name="T35" fmla="*/ 0 h 1107"/>
                <a:gd name="T36" fmla="*/ 0 w 385"/>
                <a:gd name="T37" fmla="*/ 0 h 1107"/>
                <a:gd name="T38" fmla="*/ 0 w 385"/>
                <a:gd name="T39" fmla="*/ 0 h 1107"/>
                <a:gd name="T40" fmla="*/ 0 w 385"/>
                <a:gd name="T41" fmla="*/ 0 h 1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5"/>
                <a:gd name="T64" fmla="*/ 0 h 1107"/>
                <a:gd name="T65" fmla="*/ 385 w 385"/>
                <a:gd name="T66" fmla="*/ 1107 h 1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5" h="1107">
                  <a:moveTo>
                    <a:pt x="0" y="39"/>
                  </a:moveTo>
                  <a:lnTo>
                    <a:pt x="76" y="39"/>
                  </a:lnTo>
                  <a:lnTo>
                    <a:pt x="76" y="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34" y="10"/>
                  </a:lnTo>
                  <a:lnTo>
                    <a:pt x="118" y="22"/>
                  </a:lnTo>
                  <a:lnTo>
                    <a:pt x="125" y="38"/>
                  </a:lnTo>
                  <a:lnTo>
                    <a:pt x="385" y="38"/>
                  </a:lnTo>
                  <a:lnTo>
                    <a:pt x="365" y="56"/>
                  </a:lnTo>
                  <a:lnTo>
                    <a:pt x="365" y="1051"/>
                  </a:lnTo>
                  <a:lnTo>
                    <a:pt x="385" y="1069"/>
                  </a:lnTo>
                  <a:lnTo>
                    <a:pt x="125" y="1069"/>
                  </a:lnTo>
                  <a:lnTo>
                    <a:pt x="118" y="1085"/>
                  </a:lnTo>
                  <a:lnTo>
                    <a:pt x="134" y="1098"/>
                  </a:lnTo>
                  <a:lnTo>
                    <a:pt x="115" y="1098"/>
                  </a:lnTo>
                  <a:lnTo>
                    <a:pt x="115" y="1107"/>
                  </a:lnTo>
                  <a:lnTo>
                    <a:pt x="76" y="1107"/>
                  </a:lnTo>
                  <a:lnTo>
                    <a:pt x="76" y="1068"/>
                  </a:lnTo>
                  <a:lnTo>
                    <a:pt x="0" y="1068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7" name="Freeform 411"/>
            <p:cNvSpPr>
              <a:spLocks/>
            </p:cNvSpPr>
            <p:nvPr/>
          </p:nvSpPr>
          <p:spPr bwMode="auto">
            <a:xfrm>
              <a:off x="3119" y="1983"/>
              <a:ext cx="96" cy="276"/>
            </a:xfrm>
            <a:custGeom>
              <a:avLst/>
              <a:gdLst>
                <a:gd name="T0" fmla="*/ 0 w 386"/>
                <a:gd name="T1" fmla="*/ 0 h 1107"/>
                <a:gd name="T2" fmla="*/ 0 w 386"/>
                <a:gd name="T3" fmla="*/ 0 h 1107"/>
                <a:gd name="T4" fmla="*/ 0 w 386"/>
                <a:gd name="T5" fmla="*/ 0 h 1107"/>
                <a:gd name="T6" fmla="*/ 0 w 386"/>
                <a:gd name="T7" fmla="*/ 0 h 1107"/>
                <a:gd name="T8" fmla="*/ 0 w 386"/>
                <a:gd name="T9" fmla="*/ 0 h 1107"/>
                <a:gd name="T10" fmla="*/ 0 w 386"/>
                <a:gd name="T11" fmla="*/ 0 h 1107"/>
                <a:gd name="T12" fmla="*/ 0 w 386"/>
                <a:gd name="T13" fmla="*/ 0 h 1107"/>
                <a:gd name="T14" fmla="*/ 0 w 386"/>
                <a:gd name="T15" fmla="*/ 0 h 1107"/>
                <a:gd name="T16" fmla="*/ 0 w 386"/>
                <a:gd name="T17" fmla="*/ 0 h 1107"/>
                <a:gd name="T18" fmla="*/ 0 w 386"/>
                <a:gd name="T19" fmla="*/ 0 h 1107"/>
                <a:gd name="T20" fmla="*/ 0 w 386"/>
                <a:gd name="T21" fmla="*/ 0 h 1107"/>
                <a:gd name="T22" fmla="*/ 0 w 386"/>
                <a:gd name="T23" fmla="*/ 0 h 1107"/>
                <a:gd name="T24" fmla="*/ 0 w 386"/>
                <a:gd name="T25" fmla="*/ 0 h 1107"/>
                <a:gd name="T26" fmla="*/ 0 w 386"/>
                <a:gd name="T27" fmla="*/ 0 h 1107"/>
                <a:gd name="T28" fmla="*/ 0 w 386"/>
                <a:gd name="T29" fmla="*/ 0 h 1107"/>
                <a:gd name="T30" fmla="*/ 0 w 386"/>
                <a:gd name="T31" fmla="*/ 0 h 1107"/>
                <a:gd name="T32" fmla="*/ 0 w 386"/>
                <a:gd name="T33" fmla="*/ 0 h 1107"/>
                <a:gd name="T34" fmla="*/ 0 w 386"/>
                <a:gd name="T35" fmla="*/ 0 h 1107"/>
                <a:gd name="T36" fmla="*/ 0 w 386"/>
                <a:gd name="T37" fmla="*/ 0 h 1107"/>
                <a:gd name="T38" fmla="*/ 0 w 386"/>
                <a:gd name="T39" fmla="*/ 0 h 1107"/>
                <a:gd name="T40" fmla="*/ 0 w 386"/>
                <a:gd name="T41" fmla="*/ 0 h 1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1107"/>
                <a:gd name="T65" fmla="*/ 386 w 386"/>
                <a:gd name="T66" fmla="*/ 1107 h 1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1107">
                  <a:moveTo>
                    <a:pt x="386" y="39"/>
                  </a:moveTo>
                  <a:lnTo>
                    <a:pt x="309" y="39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251" y="10"/>
                  </a:lnTo>
                  <a:lnTo>
                    <a:pt x="268" y="22"/>
                  </a:lnTo>
                  <a:lnTo>
                    <a:pt x="260" y="38"/>
                  </a:lnTo>
                  <a:lnTo>
                    <a:pt x="0" y="38"/>
                  </a:lnTo>
                  <a:lnTo>
                    <a:pt x="20" y="56"/>
                  </a:lnTo>
                  <a:lnTo>
                    <a:pt x="20" y="1051"/>
                  </a:lnTo>
                  <a:lnTo>
                    <a:pt x="0" y="1069"/>
                  </a:lnTo>
                  <a:lnTo>
                    <a:pt x="260" y="1069"/>
                  </a:lnTo>
                  <a:lnTo>
                    <a:pt x="268" y="1085"/>
                  </a:lnTo>
                  <a:lnTo>
                    <a:pt x="251" y="1098"/>
                  </a:lnTo>
                  <a:lnTo>
                    <a:pt x="270" y="1098"/>
                  </a:lnTo>
                  <a:lnTo>
                    <a:pt x="270" y="1107"/>
                  </a:lnTo>
                  <a:lnTo>
                    <a:pt x="309" y="1107"/>
                  </a:lnTo>
                  <a:lnTo>
                    <a:pt x="309" y="1068"/>
                  </a:lnTo>
                  <a:lnTo>
                    <a:pt x="386" y="1068"/>
                  </a:lnTo>
                  <a:lnTo>
                    <a:pt x="386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8" name="Freeform 412"/>
            <p:cNvSpPr>
              <a:spLocks/>
            </p:cNvSpPr>
            <p:nvPr/>
          </p:nvSpPr>
          <p:spPr bwMode="auto">
            <a:xfrm>
              <a:off x="3119" y="1983"/>
              <a:ext cx="96" cy="276"/>
            </a:xfrm>
            <a:custGeom>
              <a:avLst/>
              <a:gdLst>
                <a:gd name="T0" fmla="*/ 0 w 386"/>
                <a:gd name="T1" fmla="*/ 0 h 1107"/>
                <a:gd name="T2" fmla="*/ 0 w 386"/>
                <a:gd name="T3" fmla="*/ 0 h 1107"/>
                <a:gd name="T4" fmla="*/ 0 w 386"/>
                <a:gd name="T5" fmla="*/ 0 h 1107"/>
                <a:gd name="T6" fmla="*/ 0 w 386"/>
                <a:gd name="T7" fmla="*/ 0 h 1107"/>
                <a:gd name="T8" fmla="*/ 0 w 386"/>
                <a:gd name="T9" fmla="*/ 0 h 1107"/>
                <a:gd name="T10" fmla="*/ 0 w 386"/>
                <a:gd name="T11" fmla="*/ 0 h 1107"/>
                <a:gd name="T12" fmla="*/ 0 w 386"/>
                <a:gd name="T13" fmla="*/ 0 h 1107"/>
                <a:gd name="T14" fmla="*/ 0 w 386"/>
                <a:gd name="T15" fmla="*/ 0 h 1107"/>
                <a:gd name="T16" fmla="*/ 0 w 386"/>
                <a:gd name="T17" fmla="*/ 0 h 1107"/>
                <a:gd name="T18" fmla="*/ 0 w 386"/>
                <a:gd name="T19" fmla="*/ 0 h 1107"/>
                <a:gd name="T20" fmla="*/ 0 w 386"/>
                <a:gd name="T21" fmla="*/ 0 h 1107"/>
                <a:gd name="T22" fmla="*/ 0 w 386"/>
                <a:gd name="T23" fmla="*/ 0 h 1107"/>
                <a:gd name="T24" fmla="*/ 0 w 386"/>
                <a:gd name="T25" fmla="*/ 0 h 1107"/>
                <a:gd name="T26" fmla="*/ 0 w 386"/>
                <a:gd name="T27" fmla="*/ 0 h 1107"/>
                <a:gd name="T28" fmla="*/ 0 w 386"/>
                <a:gd name="T29" fmla="*/ 0 h 1107"/>
                <a:gd name="T30" fmla="*/ 0 w 386"/>
                <a:gd name="T31" fmla="*/ 0 h 1107"/>
                <a:gd name="T32" fmla="*/ 0 w 386"/>
                <a:gd name="T33" fmla="*/ 0 h 1107"/>
                <a:gd name="T34" fmla="*/ 0 w 386"/>
                <a:gd name="T35" fmla="*/ 0 h 1107"/>
                <a:gd name="T36" fmla="*/ 0 w 386"/>
                <a:gd name="T37" fmla="*/ 0 h 1107"/>
                <a:gd name="T38" fmla="*/ 0 w 386"/>
                <a:gd name="T39" fmla="*/ 0 h 1107"/>
                <a:gd name="T40" fmla="*/ 0 w 386"/>
                <a:gd name="T41" fmla="*/ 0 h 1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1107"/>
                <a:gd name="T65" fmla="*/ 386 w 386"/>
                <a:gd name="T66" fmla="*/ 1107 h 1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1107">
                  <a:moveTo>
                    <a:pt x="386" y="39"/>
                  </a:moveTo>
                  <a:lnTo>
                    <a:pt x="309" y="39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251" y="10"/>
                  </a:lnTo>
                  <a:lnTo>
                    <a:pt x="268" y="22"/>
                  </a:lnTo>
                  <a:lnTo>
                    <a:pt x="260" y="38"/>
                  </a:lnTo>
                  <a:lnTo>
                    <a:pt x="0" y="38"/>
                  </a:lnTo>
                  <a:lnTo>
                    <a:pt x="20" y="56"/>
                  </a:lnTo>
                  <a:lnTo>
                    <a:pt x="20" y="1051"/>
                  </a:lnTo>
                  <a:lnTo>
                    <a:pt x="0" y="1069"/>
                  </a:lnTo>
                  <a:lnTo>
                    <a:pt x="260" y="1069"/>
                  </a:lnTo>
                  <a:lnTo>
                    <a:pt x="268" y="1085"/>
                  </a:lnTo>
                  <a:lnTo>
                    <a:pt x="251" y="1098"/>
                  </a:lnTo>
                  <a:lnTo>
                    <a:pt x="270" y="1098"/>
                  </a:lnTo>
                  <a:lnTo>
                    <a:pt x="270" y="1107"/>
                  </a:lnTo>
                  <a:lnTo>
                    <a:pt x="309" y="1107"/>
                  </a:lnTo>
                  <a:lnTo>
                    <a:pt x="309" y="1068"/>
                  </a:lnTo>
                  <a:lnTo>
                    <a:pt x="386" y="1068"/>
                  </a:lnTo>
                  <a:lnTo>
                    <a:pt x="386" y="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49" name="Rectangle 413"/>
            <p:cNvSpPr>
              <a:spLocks noChangeArrowheads="1"/>
            </p:cNvSpPr>
            <p:nvPr/>
          </p:nvSpPr>
          <p:spPr bwMode="auto">
            <a:xfrm>
              <a:off x="750" y="1997"/>
              <a:ext cx="2446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0" name="Rectangle 414"/>
            <p:cNvSpPr>
              <a:spLocks noChangeArrowheads="1"/>
            </p:cNvSpPr>
            <p:nvPr/>
          </p:nvSpPr>
          <p:spPr bwMode="auto">
            <a:xfrm>
              <a:off x="750" y="1997"/>
              <a:ext cx="2446" cy="2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1" name="Freeform 415"/>
            <p:cNvSpPr>
              <a:spLocks/>
            </p:cNvSpPr>
            <p:nvPr/>
          </p:nvSpPr>
          <p:spPr bwMode="auto">
            <a:xfrm>
              <a:off x="3196" y="1995"/>
              <a:ext cx="24" cy="252"/>
            </a:xfrm>
            <a:custGeom>
              <a:avLst/>
              <a:gdLst>
                <a:gd name="T0" fmla="*/ 0 w 96"/>
                <a:gd name="T1" fmla="*/ 0 h 1007"/>
                <a:gd name="T2" fmla="*/ 0 w 96"/>
                <a:gd name="T3" fmla="*/ 0 h 1007"/>
                <a:gd name="T4" fmla="*/ 0 w 96"/>
                <a:gd name="T5" fmla="*/ 0 h 1007"/>
                <a:gd name="T6" fmla="*/ 0 w 96"/>
                <a:gd name="T7" fmla="*/ 0 h 1007"/>
                <a:gd name="T8" fmla="*/ 0 w 96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07"/>
                <a:gd name="T17" fmla="*/ 96 w 96"/>
                <a:gd name="T18" fmla="*/ 1007 h 1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07">
                  <a:moveTo>
                    <a:pt x="0" y="1001"/>
                  </a:moveTo>
                  <a:lnTo>
                    <a:pt x="96" y="1007"/>
                  </a:lnTo>
                  <a:lnTo>
                    <a:pt x="96" y="0"/>
                  </a:lnTo>
                  <a:lnTo>
                    <a:pt x="0" y="6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2" name="Freeform 416"/>
            <p:cNvSpPr>
              <a:spLocks/>
            </p:cNvSpPr>
            <p:nvPr/>
          </p:nvSpPr>
          <p:spPr bwMode="auto">
            <a:xfrm>
              <a:off x="3196" y="1991"/>
              <a:ext cx="24" cy="254"/>
            </a:xfrm>
            <a:custGeom>
              <a:avLst/>
              <a:gdLst>
                <a:gd name="T0" fmla="*/ 0 w 96"/>
                <a:gd name="T1" fmla="*/ 0 h 1018"/>
                <a:gd name="T2" fmla="*/ 0 w 96"/>
                <a:gd name="T3" fmla="*/ 0 h 1018"/>
                <a:gd name="T4" fmla="*/ 0 w 96"/>
                <a:gd name="T5" fmla="*/ 0 h 1018"/>
                <a:gd name="T6" fmla="*/ 0 w 96"/>
                <a:gd name="T7" fmla="*/ 0 h 1018"/>
                <a:gd name="T8" fmla="*/ 0 w 96"/>
                <a:gd name="T9" fmla="*/ 0 h 10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18"/>
                <a:gd name="T17" fmla="*/ 96 w 96"/>
                <a:gd name="T18" fmla="*/ 1018 h 10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18">
                  <a:moveTo>
                    <a:pt x="0" y="1018"/>
                  </a:moveTo>
                  <a:lnTo>
                    <a:pt x="96" y="1007"/>
                  </a:lnTo>
                  <a:lnTo>
                    <a:pt x="96" y="0"/>
                  </a:lnTo>
                  <a:lnTo>
                    <a:pt x="0" y="23"/>
                  </a:lnTo>
                  <a:lnTo>
                    <a:pt x="0" y="101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3" name="Freeform 417"/>
            <p:cNvSpPr>
              <a:spLocks/>
            </p:cNvSpPr>
            <p:nvPr/>
          </p:nvSpPr>
          <p:spPr bwMode="auto">
            <a:xfrm>
              <a:off x="731" y="1995"/>
              <a:ext cx="19" cy="252"/>
            </a:xfrm>
            <a:custGeom>
              <a:avLst/>
              <a:gdLst>
                <a:gd name="T0" fmla="*/ 0 w 76"/>
                <a:gd name="T1" fmla="*/ 0 h 1007"/>
                <a:gd name="T2" fmla="*/ 0 w 76"/>
                <a:gd name="T3" fmla="*/ 0 h 1007"/>
                <a:gd name="T4" fmla="*/ 0 w 76"/>
                <a:gd name="T5" fmla="*/ 0 h 1007"/>
                <a:gd name="T6" fmla="*/ 0 w 76"/>
                <a:gd name="T7" fmla="*/ 0 h 1007"/>
                <a:gd name="T8" fmla="*/ 0 w 76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007"/>
                <a:gd name="T17" fmla="*/ 76 w 76"/>
                <a:gd name="T18" fmla="*/ 1007 h 1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007">
                  <a:moveTo>
                    <a:pt x="0" y="1007"/>
                  </a:moveTo>
                  <a:lnTo>
                    <a:pt x="76" y="1001"/>
                  </a:lnTo>
                  <a:lnTo>
                    <a:pt x="76" y="6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4" name="Freeform 418"/>
            <p:cNvSpPr>
              <a:spLocks/>
            </p:cNvSpPr>
            <p:nvPr/>
          </p:nvSpPr>
          <p:spPr bwMode="auto">
            <a:xfrm>
              <a:off x="731" y="1995"/>
              <a:ext cx="19" cy="252"/>
            </a:xfrm>
            <a:custGeom>
              <a:avLst/>
              <a:gdLst>
                <a:gd name="T0" fmla="*/ 0 w 76"/>
                <a:gd name="T1" fmla="*/ 0 h 1007"/>
                <a:gd name="T2" fmla="*/ 0 w 76"/>
                <a:gd name="T3" fmla="*/ 0 h 1007"/>
                <a:gd name="T4" fmla="*/ 0 w 76"/>
                <a:gd name="T5" fmla="*/ 0 h 1007"/>
                <a:gd name="T6" fmla="*/ 0 w 76"/>
                <a:gd name="T7" fmla="*/ 0 h 1007"/>
                <a:gd name="T8" fmla="*/ 0 w 76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007"/>
                <a:gd name="T17" fmla="*/ 76 w 76"/>
                <a:gd name="T18" fmla="*/ 1007 h 1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007">
                  <a:moveTo>
                    <a:pt x="0" y="1007"/>
                  </a:moveTo>
                  <a:lnTo>
                    <a:pt x="76" y="1001"/>
                  </a:lnTo>
                  <a:lnTo>
                    <a:pt x="76" y="6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5" name="Rectangle 419"/>
            <p:cNvSpPr>
              <a:spLocks noChangeArrowheads="1"/>
            </p:cNvSpPr>
            <p:nvPr/>
          </p:nvSpPr>
          <p:spPr bwMode="auto">
            <a:xfrm>
              <a:off x="1005" y="1971"/>
              <a:ext cx="193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6" name="Rectangle 420"/>
            <p:cNvSpPr>
              <a:spLocks noChangeArrowheads="1"/>
            </p:cNvSpPr>
            <p:nvPr/>
          </p:nvSpPr>
          <p:spPr bwMode="auto">
            <a:xfrm>
              <a:off x="1005" y="1971"/>
              <a:ext cx="1936" cy="12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7" name="Rectangle 421"/>
            <p:cNvSpPr>
              <a:spLocks noChangeArrowheads="1"/>
            </p:cNvSpPr>
            <p:nvPr/>
          </p:nvSpPr>
          <p:spPr bwMode="auto">
            <a:xfrm>
              <a:off x="1005" y="1971"/>
              <a:ext cx="1936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8" name="Rectangle 422"/>
            <p:cNvSpPr>
              <a:spLocks noChangeArrowheads="1"/>
            </p:cNvSpPr>
            <p:nvPr/>
          </p:nvSpPr>
          <p:spPr bwMode="auto">
            <a:xfrm>
              <a:off x="1005" y="2259"/>
              <a:ext cx="193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59" name="Rectangle 423"/>
            <p:cNvSpPr>
              <a:spLocks noChangeArrowheads="1"/>
            </p:cNvSpPr>
            <p:nvPr/>
          </p:nvSpPr>
          <p:spPr bwMode="auto">
            <a:xfrm>
              <a:off x="1005" y="2259"/>
              <a:ext cx="1936" cy="12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0" name="Rectangle 424"/>
            <p:cNvSpPr>
              <a:spLocks noChangeArrowheads="1"/>
            </p:cNvSpPr>
            <p:nvPr/>
          </p:nvSpPr>
          <p:spPr bwMode="auto">
            <a:xfrm>
              <a:off x="1005" y="2259"/>
              <a:ext cx="1936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1" name="Rectangle 425"/>
            <p:cNvSpPr>
              <a:spLocks noChangeArrowheads="1"/>
            </p:cNvSpPr>
            <p:nvPr/>
          </p:nvSpPr>
          <p:spPr bwMode="auto">
            <a:xfrm>
              <a:off x="832" y="1964"/>
              <a:ext cx="149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2" name="Rectangle 426"/>
            <p:cNvSpPr>
              <a:spLocks noChangeArrowheads="1"/>
            </p:cNvSpPr>
            <p:nvPr/>
          </p:nvSpPr>
          <p:spPr bwMode="auto">
            <a:xfrm>
              <a:off x="832" y="1964"/>
              <a:ext cx="149" cy="19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3" name="Rectangle 427"/>
            <p:cNvSpPr>
              <a:spLocks noChangeArrowheads="1"/>
            </p:cNvSpPr>
            <p:nvPr/>
          </p:nvSpPr>
          <p:spPr bwMode="auto">
            <a:xfrm>
              <a:off x="832" y="1964"/>
              <a:ext cx="14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4" name="Rectangle 428"/>
            <p:cNvSpPr>
              <a:spLocks noChangeArrowheads="1"/>
            </p:cNvSpPr>
            <p:nvPr/>
          </p:nvSpPr>
          <p:spPr bwMode="auto">
            <a:xfrm>
              <a:off x="832" y="2259"/>
              <a:ext cx="149" cy="19"/>
            </a:xfrm>
            <a:prstGeom prst="rect">
              <a:avLst/>
            </a:prstGeom>
            <a:solidFill>
              <a:srgbClr val="D836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5" name="Rectangle 429"/>
            <p:cNvSpPr>
              <a:spLocks noChangeArrowheads="1"/>
            </p:cNvSpPr>
            <p:nvPr/>
          </p:nvSpPr>
          <p:spPr bwMode="auto">
            <a:xfrm>
              <a:off x="832" y="2259"/>
              <a:ext cx="149" cy="19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6" name="Rectangle 430"/>
            <p:cNvSpPr>
              <a:spLocks noChangeArrowheads="1"/>
            </p:cNvSpPr>
            <p:nvPr/>
          </p:nvSpPr>
          <p:spPr bwMode="auto">
            <a:xfrm>
              <a:off x="832" y="2259"/>
              <a:ext cx="14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7" name="Rectangle 431"/>
            <p:cNvSpPr>
              <a:spLocks noChangeArrowheads="1"/>
            </p:cNvSpPr>
            <p:nvPr/>
          </p:nvSpPr>
          <p:spPr bwMode="auto">
            <a:xfrm>
              <a:off x="2965" y="1964"/>
              <a:ext cx="149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8" name="Rectangle 432"/>
            <p:cNvSpPr>
              <a:spLocks noChangeArrowheads="1"/>
            </p:cNvSpPr>
            <p:nvPr/>
          </p:nvSpPr>
          <p:spPr bwMode="auto">
            <a:xfrm>
              <a:off x="2965" y="1964"/>
              <a:ext cx="149" cy="1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69" name="Rectangle 433"/>
            <p:cNvSpPr>
              <a:spLocks noChangeArrowheads="1"/>
            </p:cNvSpPr>
            <p:nvPr/>
          </p:nvSpPr>
          <p:spPr bwMode="auto">
            <a:xfrm>
              <a:off x="2965" y="2259"/>
              <a:ext cx="149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0" name="Rectangle 434"/>
            <p:cNvSpPr>
              <a:spLocks noChangeArrowheads="1"/>
            </p:cNvSpPr>
            <p:nvPr/>
          </p:nvSpPr>
          <p:spPr bwMode="auto">
            <a:xfrm>
              <a:off x="2965" y="2259"/>
              <a:ext cx="149" cy="1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1" name="Freeform 435"/>
            <p:cNvSpPr>
              <a:spLocks/>
            </p:cNvSpPr>
            <p:nvPr/>
          </p:nvSpPr>
          <p:spPr bwMode="auto">
            <a:xfrm>
              <a:off x="829" y="2321"/>
              <a:ext cx="3" cy="26"/>
            </a:xfrm>
            <a:custGeom>
              <a:avLst/>
              <a:gdLst>
                <a:gd name="T0" fmla="*/ 0 w 11"/>
                <a:gd name="T1" fmla="*/ 0 h 105"/>
                <a:gd name="T2" fmla="*/ 0 w 11"/>
                <a:gd name="T3" fmla="*/ 0 h 105"/>
                <a:gd name="T4" fmla="*/ 0 w 11"/>
                <a:gd name="T5" fmla="*/ 0 h 105"/>
                <a:gd name="T6" fmla="*/ 0 w 11"/>
                <a:gd name="T7" fmla="*/ 0 h 105"/>
                <a:gd name="T8" fmla="*/ 0 w 11"/>
                <a:gd name="T9" fmla="*/ 0 h 105"/>
                <a:gd name="T10" fmla="*/ 0 w 11"/>
                <a:gd name="T11" fmla="*/ 0 h 105"/>
                <a:gd name="T12" fmla="*/ 0 w 11"/>
                <a:gd name="T13" fmla="*/ 0 h 105"/>
                <a:gd name="T14" fmla="*/ 0 w 11"/>
                <a:gd name="T15" fmla="*/ 0 h 105"/>
                <a:gd name="T16" fmla="*/ 0 w 11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5"/>
                <a:gd name="T29" fmla="*/ 11 w 11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5">
                  <a:moveTo>
                    <a:pt x="11" y="6"/>
                  </a:moveTo>
                  <a:lnTo>
                    <a:pt x="11" y="99"/>
                  </a:lnTo>
                  <a:lnTo>
                    <a:pt x="11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2" name="Freeform 436"/>
            <p:cNvSpPr>
              <a:spLocks/>
            </p:cNvSpPr>
            <p:nvPr/>
          </p:nvSpPr>
          <p:spPr bwMode="auto">
            <a:xfrm>
              <a:off x="829" y="1895"/>
              <a:ext cx="3" cy="26"/>
            </a:xfrm>
            <a:custGeom>
              <a:avLst/>
              <a:gdLst>
                <a:gd name="T0" fmla="*/ 0 w 11"/>
                <a:gd name="T1" fmla="*/ 0 h 105"/>
                <a:gd name="T2" fmla="*/ 0 w 11"/>
                <a:gd name="T3" fmla="*/ 0 h 105"/>
                <a:gd name="T4" fmla="*/ 0 w 11"/>
                <a:gd name="T5" fmla="*/ 0 h 105"/>
                <a:gd name="T6" fmla="*/ 0 w 11"/>
                <a:gd name="T7" fmla="*/ 0 h 105"/>
                <a:gd name="T8" fmla="*/ 0 w 11"/>
                <a:gd name="T9" fmla="*/ 0 h 105"/>
                <a:gd name="T10" fmla="*/ 0 w 11"/>
                <a:gd name="T11" fmla="*/ 0 h 105"/>
                <a:gd name="T12" fmla="*/ 0 w 11"/>
                <a:gd name="T13" fmla="*/ 0 h 105"/>
                <a:gd name="T14" fmla="*/ 0 w 11"/>
                <a:gd name="T15" fmla="*/ 0 h 105"/>
                <a:gd name="T16" fmla="*/ 0 w 11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5"/>
                <a:gd name="T29" fmla="*/ 11 w 11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5">
                  <a:moveTo>
                    <a:pt x="0" y="99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99"/>
                  </a:lnTo>
                  <a:lnTo>
                    <a:pt x="11" y="105"/>
                  </a:lnTo>
                  <a:lnTo>
                    <a:pt x="0" y="10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3" name="Rectangle 437"/>
            <p:cNvSpPr>
              <a:spLocks noChangeArrowheads="1"/>
            </p:cNvSpPr>
            <p:nvPr/>
          </p:nvSpPr>
          <p:spPr bwMode="auto">
            <a:xfrm>
              <a:off x="646" y="452"/>
              <a:ext cx="40" cy="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4" name="Rectangle 438"/>
            <p:cNvSpPr>
              <a:spLocks noChangeArrowheads="1"/>
            </p:cNvSpPr>
            <p:nvPr/>
          </p:nvSpPr>
          <p:spPr bwMode="auto">
            <a:xfrm>
              <a:off x="646" y="452"/>
              <a:ext cx="40" cy="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5" name="Rectangle 439"/>
            <p:cNvSpPr>
              <a:spLocks noChangeArrowheads="1"/>
            </p:cNvSpPr>
            <p:nvPr/>
          </p:nvSpPr>
          <p:spPr bwMode="auto">
            <a:xfrm>
              <a:off x="646" y="452"/>
              <a:ext cx="40" cy="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6" name="Rectangle 440"/>
            <p:cNvSpPr>
              <a:spLocks noChangeArrowheads="1"/>
            </p:cNvSpPr>
            <p:nvPr/>
          </p:nvSpPr>
          <p:spPr bwMode="auto">
            <a:xfrm>
              <a:off x="292" y="541"/>
              <a:ext cx="364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7" name="Rectangle 441"/>
            <p:cNvSpPr>
              <a:spLocks noChangeArrowheads="1"/>
            </p:cNvSpPr>
            <p:nvPr/>
          </p:nvSpPr>
          <p:spPr bwMode="auto">
            <a:xfrm>
              <a:off x="292" y="541"/>
              <a:ext cx="364" cy="5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8" name="Rectangle 442"/>
            <p:cNvSpPr>
              <a:spLocks noChangeArrowheads="1"/>
            </p:cNvSpPr>
            <p:nvPr/>
          </p:nvSpPr>
          <p:spPr bwMode="auto">
            <a:xfrm>
              <a:off x="292" y="541"/>
              <a:ext cx="364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79" name="Rectangle 443"/>
            <p:cNvSpPr>
              <a:spLocks noChangeArrowheads="1"/>
            </p:cNvSpPr>
            <p:nvPr/>
          </p:nvSpPr>
          <p:spPr bwMode="auto">
            <a:xfrm>
              <a:off x="292" y="541"/>
              <a:ext cx="364" cy="5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0" name="Freeform 444"/>
            <p:cNvSpPr>
              <a:spLocks/>
            </p:cNvSpPr>
            <p:nvPr/>
          </p:nvSpPr>
          <p:spPr bwMode="auto">
            <a:xfrm>
              <a:off x="291" y="515"/>
              <a:ext cx="365" cy="597"/>
            </a:xfrm>
            <a:custGeom>
              <a:avLst/>
              <a:gdLst>
                <a:gd name="T0" fmla="*/ 0 w 1463"/>
                <a:gd name="T1" fmla="*/ 0 h 2385"/>
                <a:gd name="T2" fmla="*/ 0 w 1463"/>
                <a:gd name="T3" fmla="*/ 0 h 2385"/>
                <a:gd name="T4" fmla="*/ 0 w 1463"/>
                <a:gd name="T5" fmla="*/ 0 h 2385"/>
                <a:gd name="T6" fmla="*/ 0 w 1463"/>
                <a:gd name="T7" fmla="*/ 0 h 2385"/>
                <a:gd name="T8" fmla="*/ 0 w 1463"/>
                <a:gd name="T9" fmla="*/ 0 h 2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3"/>
                <a:gd name="T16" fmla="*/ 0 h 2385"/>
                <a:gd name="T17" fmla="*/ 1463 w 1463"/>
                <a:gd name="T18" fmla="*/ 2385 h 2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3" h="2385">
                  <a:moveTo>
                    <a:pt x="0" y="0"/>
                  </a:moveTo>
                  <a:lnTo>
                    <a:pt x="290" y="2385"/>
                  </a:lnTo>
                  <a:lnTo>
                    <a:pt x="1174" y="2385"/>
                  </a:lnTo>
                  <a:lnTo>
                    <a:pt x="146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1" name="Freeform 445"/>
            <p:cNvSpPr>
              <a:spLocks/>
            </p:cNvSpPr>
            <p:nvPr/>
          </p:nvSpPr>
          <p:spPr bwMode="auto">
            <a:xfrm>
              <a:off x="291" y="515"/>
              <a:ext cx="365" cy="597"/>
            </a:xfrm>
            <a:custGeom>
              <a:avLst/>
              <a:gdLst>
                <a:gd name="T0" fmla="*/ 0 w 1463"/>
                <a:gd name="T1" fmla="*/ 0 h 2385"/>
                <a:gd name="T2" fmla="*/ 0 w 1463"/>
                <a:gd name="T3" fmla="*/ 0 h 2385"/>
                <a:gd name="T4" fmla="*/ 0 w 1463"/>
                <a:gd name="T5" fmla="*/ 0 h 2385"/>
                <a:gd name="T6" fmla="*/ 0 w 1463"/>
                <a:gd name="T7" fmla="*/ 0 h 23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3"/>
                <a:gd name="T13" fmla="*/ 0 h 2385"/>
                <a:gd name="T14" fmla="*/ 1463 w 1463"/>
                <a:gd name="T15" fmla="*/ 2385 h 2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3" h="2385">
                  <a:moveTo>
                    <a:pt x="0" y="0"/>
                  </a:moveTo>
                  <a:lnTo>
                    <a:pt x="290" y="2385"/>
                  </a:lnTo>
                  <a:lnTo>
                    <a:pt x="1174" y="2385"/>
                  </a:lnTo>
                  <a:lnTo>
                    <a:pt x="1463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2" name="Rectangle 446"/>
            <p:cNvSpPr>
              <a:spLocks noChangeArrowheads="1"/>
            </p:cNvSpPr>
            <p:nvPr/>
          </p:nvSpPr>
          <p:spPr bwMode="auto">
            <a:xfrm>
              <a:off x="278" y="528"/>
              <a:ext cx="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3" name="Rectangle 447"/>
            <p:cNvSpPr>
              <a:spLocks noChangeArrowheads="1"/>
            </p:cNvSpPr>
            <p:nvPr/>
          </p:nvSpPr>
          <p:spPr bwMode="auto">
            <a:xfrm>
              <a:off x="278" y="528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4" name="Rectangle 448"/>
            <p:cNvSpPr>
              <a:spLocks noChangeArrowheads="1"/>
            </p:cNvSpPr>
            <p:nvPr/>
          </p:nvSpPr>
          <p:spPr bwMode="auto">
            <a:xfrm>
              <a:off x="663" y="528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5" name="Rectangle 449"/>
            <p:cNvSpPr>
              <a:spLocks noChangeArrowheads="1"/>
            </p:cNvSpPr>
            <p:nvPr/>
          </p:nvSpPr>
          <p:spPr bwMode="auto">
            <a:xfrm>
              <a:off x="675" y="514"/>
              <a:ext cx="8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6" name="Freeform 450"/>
            <p:cNvSpPr>
              <a:spLocks/>
            </p:cNvSpPr>
            <p:nvPr/>
          </p:nvSpPr>
          <p:spPr bwMode="auto">
            <a:xfrm>
              <a:off x="346" y="562"/>
              <a:ext cx="256" cy="26"/>
            </a:xfrm>
            <a:custGeom>
              <a:avLst/>
              <a:gdLst>
                <a:gd name="T0" fmla="*/ 0 w 1020"/>
                <a:gd name="T1" fmla="*/ 0 h 105"/>
                <a:gd name="T2" fmla="*/ 0 w 1020"/>
                <a:gd name="T3" fmla="*/ 0 h 105"/>
                <a:gd name="T4" fmla="*/ 0 w 1020"/>
                <a:gd name="T5" fmla="*/ 0 h 105"/>
                <a:gd name="T6" fmla="*/ 0 w 1020"/>
                <a:gd name="T7" fmla="*/ 0 h 105"/>
                <a:gd name="T8" fmla="*/ 0 w 1020"/>
                <a:gd name="T9" fmla="*/ 0 h 105"/>
                <a:gd name="T10" fmla="*/ 0 w 1020"/>
                <a:gd name="T11" fmla="*/ 0 h 105"/>
                <a:gd name="T12" fmla="*/ 0 w 1020"/>
                <a:gd name="T13" fmla="*/ 0 h 105"/>
                <a:gd name="T14" fmla="*/ 0 w 1020"/>
                <a:gd name="T15" fmla="*/ 0 h 105"/>
                <a:gd name="T16" fmla="*/ 0 w 1020"/>
                <a:gd name="T17" fmla="*/ 0 h 105"/>
                <a:gd name="T18" fmla="*/ 0 w 1020"/>
                <a:gd name="T19" fmla="*/ 0 h 105"/>
                <a:gd name="T20" fmla="*/ 0 w 1020"/>
                <a:gd name="T21" fmla="*/ 0 h 105"/>
                <a:gd name="T22" fmla="*/ 0 w 1020"/>
                <a:gd name="T23" fmla="*/ 0 h 105"/>
                <a:gd name="T24" fmla="*/ 0 w 1020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0"/>
                <a:gd name="T40" fmla="*/ 0 h 105"/>
                <a:gd name="T41" fmla="*/ 1020 w 1020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0" h="105">
                  <a:moveTo>
                    <a:pt x="90" y="105"/>
                  </a:moveTo>
                  <a:lnTo>
                    <a:pt x="930" y="105"/>
                  </a:lnTo>
                  <a:lnTo>
                    <a:pt x="936" y="95"/>
                  </a:lnTo>
                  <a:lnTo>
                    <a:pt x="936" y="56"/>
                  </a:lnTo>
                  <a:lnTo>
                    <a:pt x="947" y="45"/>
                  </a:lnTo>
                  <a:lnTo>
                    <a:pt x="1020" y="45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73" y="45"/>
                  </a:lnTo>
                  <a:lnTo>
                    <a:pt x="85" y="56"/>
                  </a:lnTo>
                  <a:lnTo>
                    <a:pt x="85" y="95"/>
                  </a:lnTo>
                  <a:lnTo>
                    <a:pt x="90" y="105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7" name="Freeform 451"/>
            <p:cNvSpPr>
              <a:spLocks/>
            </p:cNvSpPr>
            <p:nvPr/>
          </p:nvSpPr>
          <p:spPr bwMode="auto">
            <a:xfrm>
              <a:off x="346" y="562"/>
              <a:ext cx="256" cy="26"/>
            </a:xfrm>
            <a:custGeom>
              <a:avLst/>
              <a:gdLst>
                <a:gd name="T0" fmla="*/ 0 w 1020"/>
                <a:gd name="T1" fmla="*/ 0 h 105"/>
                <a:gd name="T2" fmla="*/ 0 w 1020"/>
                <a:gd name="T3" fmla="*/ 0 h 105"/>
                <a:gd name="T4" fmla="*/ 0 w 1020"/>
                <a:gd name="T5" fmla="*/ 0 h 105"/>
                <a:gd name="T6" fmla="*/ 0 w 1020"/>
                <a:gd name="T7" fmla="*/ 0 h 105"/>
                <a:gd name="T8" fmla="*/ 0 w 1020"/>
                <a:gd name="T9" fmla="*/ 0 h 105"/>
                <a:gd name="T10" fmla="*/ 0 w 1020"/>
                <a:gd name="T11" fmla="*/ 0 h 105"/>
                <a:gd name="T12" fmla="*/ 0 w 1020"/>
                <a:gd name="T13" fmla="*/ 0 h 105"/>
                <a:gd name="T14" fmla="*/ 0 w 1020"/>
                <a:gd name="T15" fmla="*/ 0 h 105"/>
                <a:gd name="T16" fmla="*/ 0 w 1020"/>
                <a:gd name="T17" fmla="*/ 0 h 105"/>
                <a:gd name="T18" fmla="*/ 0 w 1020"/>
                <a:gd name="T19" fmla="*/ 0 h 105"/>
                <a:gd name="T20" fmla="*/ 0 w 1020"/>
                <a:gd name="T21" fmla="*/ 0 h 105"/>
                <a:gd name="T22" fmla="*/ 0 w 1020"/>
                <a:gd name="T23" fmla="*/ 0 h 105"/>
                <a:gd name="T24" fmla="*/ 0 w 1020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0"/>
                <a:gd name="T40" fmla="*/ 0 h 105"/>
                <a:gd name="T41" fmla="*/ 1020 w 1020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0" h="105">
                  <a:moveTo>
                    <a:pt x="90" y="105"/>
                  </a:moveTo>
                  <a:lnTo>
                    <a:pt x="930" y="105"/>
                  </a:lnTo>
                  <a:lnTo>
                    <a:pt x="936" y="95"/>
                  </a:lnTo>
                  <a:lnTo>
                    <a:pt x="936" y="56"/>
                  </a:lnTo>
                  <a:lnTo>
                    <a:pt x="947" y="45"/>
                  </a:lnTo>
                  <a:lnTo>
                    <a:pt x="1020" y="45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73" y="45"/>
                  </a:lnTo>
                  <a:lnTo>
                    <a:pt x="85" y="56"/>
                  </a:lnTo>
                  <a:lnTo>
                    <a:pt x="85" y="95"/>
                  </a:lnTo>
                  <a:lnTo>
                    <a:pt x="90" y="10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8" name="Freeform 452"/>
            <p:cNvSpPr>
              <a:spLocks/>
            </p:cNvSpPr>
            <p:nvPr/>
          </p:nvSpPr>
          <p:spPr bwMode="auto">
            <a:xfrm>
              <a:off x="370" y="566"/>
              <a:ext cx="208" cy="22"/>
            </a:xfrm>
            <a:custGeom>
              <a:avLst/>
              <a:gdLst>
                <a:gd name="T0" fmla="*/ 0 w 831"/>
                <a:gd name="T1" fmla="*/ 0 h 87"/>
                <a:gd name="T2" fmla="*/ 0 w 831"/>
                <a:gd name="T3" fmla="*/ 0 h 87"/>
                <a:gd name="T4" fmla="*/ 0 w 831"/>
                <a:gd name="T5" fmla="*/ 0 h 87"/>
                <a:gd name="T6" fmla="*/ 0 w 831"/>
                <a:gd name="T7" fmla="*/ 0 h 87"/>
                <a:gd name="T8" fmla="*/ 0 w 831"/>
                <a:gd name="T9" fmla="*/ 0 h 87"/>
                <a:gd name="T10" fmla="*/ 0 w 831"/>
                <a:gd name="T11" fmla="*/ 0 h 87"/>
                <a:gd name="T12" fmla="*/ 0 w 831"/>
                <a:gd name="T13" fmla="*/ 0 h 87"/>
                <a:gd name="T14" fmla="*/ 0 w 831"/>
                <a:gd name="T15" fmla="*/ 0 h 87"/>
                <a:gd name="T16" fmla="*/ 0 w 831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87"/>
                <a:gd name="T29" fmla="*/ 831 w 831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87">
                  <a:moveTo>
                    <a:pt x="800" y="20"/>
                  </a:moveTo>
                  <a:lnTo>
                    <a:pt x="831" y="50"/>
                  </a:lnTo>
                  <a:lnTo>
                    <a:pt x="831" y="87"/>
                  </a:lnTo>
                  <a:lnTo>
                    <a:pt x="0" y="87"/>
                  </a:lnTo>
                  <a:lnTo>
                    <a:pt x="0" y="5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800" y="0"/>
                  </a:lnTo>
                  <a:lnTo>
                    <a:pt x="80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89" name="Freeform 453"/>
            <p:cNvSpPr>
              <a:spLocks/>
            </p:cNvSpPr>
            <p:nvPr/>
          </p:nvSpPr>
          <p:spPr bwMode="auto">
            <a:xfrm>
              <a:off x="370" y="566"/>
              <a:ext cx="208" cy="22"/>
            </a:xfrm>
            <a:custGeom>
              <a:avLst/>
              <a:gdLst>
                <a:gd name="T0" fmla="*/ 0 w 831"/>
                <a:gd name="T1" fmla="*/ 0 h 87"/>
                <a:gd name="T2" fmla="*/ 0 w 831"/>
                <a:gd name="T3" fmla="*/ 0 h 87"/>
                <a:gd name="T4" fmla="*/ 0 w 831"/>
                <a:gd name="T5" fmla="*/ 0 h 87"/>
                <a:gd name="T6" fmla="*/ 0 w 831"/>
                <a:gd name="T7" fmla="*/ 0 h 87"/>
                <a:gd name="T8" fmla="*/ 0 w 831"/>
                <a:gd name="T9" fmla="*/ 0 h 87"/>
                <a:gd name="T10" fmla="*/ 0 w 831"/>
                <a:gd name="T11" fmla="*/ 0 h 87"/>
                <a:gd name="T12" fmla="*/ 0 w 831"/>
                <a:gd name="T13" fmla="*/ 0 h 87"/>
                <a:gd name="T14" fmla="*/ 0 w 831"/>
                <a:gd name="T15" fmla="*/ 0 h 87"/>
                <a:gd name="T16" fmla="*/ 0 w 831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87"/>
                <a:gd name="T29" fmla="*/ 831 w 831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87">
                  <a:moveTo>
                    <a:pt x="800" y="20"/>
                  </a:moveTo>
                  <a:lnTo>
                    <a:pt x="831" y="50"/>
                  </a:lnTo>
                  <a:lnTo>
                    <a:pt x="831" y="87"/>
                  </a:lnTo>
                  <a:lnTo>
                    <a:pt x="0" y="87"/>
                  </a:lnTo>
                  <a:lnTo>
                    <a:pt x="0" y="5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800" y="0"/>
                  </a:lnTo>
                  <a:lnTo>
                    <a:pt x="800" y="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0" name="Freeform 454"/>
            <p:cNvSpPr>
              <a:spLocks/>
            </p:cNvSpPr>
            <p:nvPr/>
          </p:nvSpPr>
          <p:spPr bwMode="auto">
            <a:xfrm>
              <a:off x="584" y="515"/>
              <a:ext cx="73" cy="597"/>
            </a:xfrm>
            <a:custGeom>
              <a:avLst/>
              <a:gdLst>
                <a:gd name="T0" fmla="*/ 0 w 295"/>
                <a:gd name="T1" fmla="*/ 0 h 2385"/>
                <a:gd name="T2" fmla="*/ 0 w 295"/>
                <a:gd name="T3" fmla="*/ 0 h 2385"/>
                <a:gd name="T4" fmla="*/ 0 w 295"/>
                <a:gd name="T5" fmla="*/ 0 h 2385"/>
                <a:gd name="T6" fmla="*/ 0 w 295"/>
                <a:gd name="T7" fmla="*/ 0 h 2385"/>
                <a:gd name="T8" fmla="*/ 0 w 295"/>
                <a:gd name="T9" fmla="*/ 0 h 2385"/>
                <a:gd name="T10" fmla="*/ 0 w 295"/>
                <a:gd name="T11" fmla="*/ 0 h 2385"/>
                <a:gd name="T12" fmla="*/ 0 w 295"/>
                <a:gd name="T13" fmla="*/ 0 h 2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"/>
                <a:gd name="T22" fmla="*/ 0 h 2385"/>
                <a:gd name="T23" fmla="*/ 295 w 295"/>
                <a:gd name="T24" fmla="*/ 2385 h 2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" h="2385">
                  <a:moveTo>
                    <a:pt x="295" y="1"/>
                  </a:moveTo>
                  <a:lnTo>
                    <a:pt x="295" y="2"/>
                  </a:lnTo>
                  <a:lnTo>
                    <a:pt x="4" y="2385"/>
                  </a:lnTo>
                  <a:lnTo>
                    <a:pt x="0" y="2385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1" name="Freeform 455"/>
            <p:cNvSpPr>
              <a:spLocks/>
            </p:cNvSpPr>
            <p:nvPr/>
          </p:nvSpPr>
          <p:spPr bwMode="auto">
            <a:xfrm>
              <a:off x="584" y="515"/>
              <a:ext cx="73" cy="597"/>
            </a:xfrm>
            <a:custGeom>
              <a:avLst/>
              <a:gdLst>
                <a:gd name="T0" fmla="*/ 0 w 295"/>
                <a:gd name="T1" fmla="*/ 0 h 2385"/>
                <a:gd name="T2" fmla="*/ 0 w 295"/>
                <a:gd name="T3" fmla="*/ 0 h 2385"/>
                <a:gd name="T4" fmla="*/ 0 w 295"/>
                <a:gd name="T5" fmla="*/ 0 h 2385"/>
                <a:gd name="T6" fmla="*/ 0 w 295"/>
                <a:gd name="T7" fmla="*/ 0 h 2385"/>
                <a:gd name="T8" fmla="*/ 0 w 295"/>
                <a:gd name="T9" fmla="*/ 0 h 2385"/>
                <a:gd name="T10" fmla="*/ 0 w 295"/>
                <a:gd name="T11" fmla="*/ 0 h 23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2385"/>
                <a:gd name="T20" fmla="*/ 295 w 295"/>
                <a:gd name="T21" fmla="*/ 2385 h 23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2385">
                  <a:moveTo>
                    <a:pt x="295" y="1"/>
                  </a:moveTo>
                  <a:lnTo>
                    <a:pt x="295" y="2"/>
                  </a:lnTo>
                  <a:lnTo>
                    <a:pt x="4" y="2385"/>
                  </a:lnTo>
                  <a:lnTo>
                    <a:pt x="0" y="2385"/>
                  </a:lnTo>
                  <a:lnTo>
                    <a:pt x="290" y="1"/>
                  </a:lnTo>
                  <a:lnTo>
                    <a:pt x="29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2" name="Freeform 456"/>
            <p:cNvSpPr>
              <a:spLocks/>
            </p:cNvSpPr>
            <p:nvPr/>
          </p:nvSpPr>
          <p:spPr bwMode="auto">
            <a:xfrm>
              <a:off x="290" y="515"/>
              <a:ext cx="74" cy="597"/>
            </a:xfrm>
            <a:custGeom>
              <a:avLst/>
              <a:gdLst>
                <a:gd name="T0" fmla="*/ 0 w 294"/>
                <a:gd name="T1" fmla="*/ 0 h 2387"/>
                <a:gd name="T2" fmla="*/ 0 w 294"/>
                <a:gd name="T3" fmla="*/ 0 h 2387"/>
                <a:gd name="T4" fmla="*/ 0 w 294"/>
                <a:gd name="T5" fmla="*/ 0 h 2387"/>
                <a:gd name="T6" fmla="*/ 0 w 294"/>
                <a:gd name="T7" fmla="*/ 0 h 2387"/>
                <a:gd name="T8" fmla="*/ 0 w 294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2387"/>
                <a:gd name="T17" fmla="*/ 294 w 294"/>
                <a:gd name="T18" fmla="*/ 2387 h 2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2387">
                  <a:moveTo>
                    <a:pt x="291" y="238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94" y="2387"/>
                  </a:lnTo>
                  <a:lnTo>
                    <a:pt x="291" y="2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3" name="Freeform 457"/>
            <p:cNvSpPr>
              <a:spLocks/>
            </p:cNvSpPr>
            <p:nvPr/>
          </p:nvSpPr>
          <p:spPr bwMode="auto">
            <a:xfrm>
              <a:off x="290" y="515"/>
              <a:ext cx="74" cy="597"/>
            </a:xfrm>
            <a:custGeom>
              <a:avLst/>
              <a:gdLst>
                <a:gd name="T0" fmla="*/ 0 w 294"/>
                <a:gd name="T1" fmla="*/ 0 h 2387"/>
                <a:gd name="T2" fmla="*/ 0 w 294"/>
                <a:gd name="T3" fmla="*/ 0 h 2387"/>
                <a:gd name="T4" fmla="*/ 0 w 294"/>
                <a:gd name="T5" fmla="*/ 0 h 2387"/>
                <a:gd name="T6" fmla="*/ 0 w 294"/>
                <a:gd name="T7" fmla="*/ 0 h 2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2387"/>
                <a:gd name="T14" fmla="*/ 294 w 294"/>
                <a:gd name="T15" fmla="*/ 2387 h 2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2387">
                  <a:moveTo>
                    <a:pt x="291" y="238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94" y="238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4" name="Rectangle 458"/>
            <p:cNvSpPr>
              <a:spLocks noChangeArrowheads="1"/>
            </p:cNvSpPr>
            <p:nvPr/>
          </p:nvSpPr>
          <p:spPr bwMode="auto">
            <a:xfrm>
              <a:off x="278" y="528"/>
              <a:ext cx="7" cy="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5" name="Rectangle 459"/>
            <p:cNvSpPr>
              <a:spLocks noChangeArrowheads="1"/>
            </p:cNvSpPr>
            <p:nvPr/>
          </p:nvSpPr>
          <p:spPr bwMode="auto">
            <a:xfrm>
              <a:off x="278" y="528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6" name="Rectangle 460"/>
            <p:cNvSpPr>
              <a:spLocks noChangeArrowheads="1"/>
            </p:cNvSpPr>
            <p:nvPr/>
          </p:nvSpPr>
          <p:spPr bwMode="auto">
            <a:xfrm>
              <a:off x="663" y="528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7" name="Freeform 461"/>
            <p:cNvSpPr>
              <a:spLocks/>
            </p:cNvSpPr>
            <p:nvPr/>
          </p:nvSpPr>
          <p:spPr bwMode="auto">
            <a:xfrm>
              <a:off x="335" y="1081"/>
              <a:ext cx="279" cy="31"/>
            </a:xfrm>
            <a:custGeom>
              <a:avLst/>
              <a:gdLst>
                <a:gd name="T0" fmla="*/ 0 w 1117"/>
                <a:gd name="T1" fmla="*/ 0 h 124"/>
                <a:gd name="T2" fmla="*/ 0 w 1117"/>
                <a:gd name="T3" fmla="*/ 0 h 124"/>
                <a:gd name="T4" fmla="*/ 0 w 1117"/>
                <a:gd name="T5" fmla="*/ 0 h 124"/>
                <a:gd name="T6" fmla="*/ 0 w 1117"/>
                <a:gd name="T7" fmla="*/ 0 h 124"/>
                <a:gd name="T8" fmla="*/ 0 w 1117"/>
                <a:gd name="T9" fmla="*/ 0 h 124"/>
                <a:gd name="T10" fmla="*/ 0 w 1117"/>
                <a:gd name="T11" fmla="*/ 0 h 124"/>
                <a:gd name="T12" fmla="*/ 0 w 1117"/>
                <a:gd name="T13" fmla="*/ 0 h 124"/>
                <a:gd name="T14" fmla="*/ 0 w 1117"/>
                <a:gd name="T15" fmla="*/ 0 h 124"/>
                <a:gd name="T16" fmla="*/ 0 w 1117"/>
                <a:gd name="T17" fmla="*/ 0 h 124"/>
                <a:gd name="T18" fmla="*/ 0 w 1117"/>
                <a:gd name="T19" fmla="*/ 0 h 124"/>
                <a:gd name="T20" fmla="*/ 0 w 1117"/>
                <a:gd name="T21" fmla="*/ 0 h 124"/>
                <a:gd name="T22" fmla="*/ 0 w 1117"/>
                <a:gd name="T23" fmla="*/ 0 h 124"/>
                <a:gd name="T24" fmla="*/ 0 w 1117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7"/>
                <a:gd name="T40" fmla="*/ 0 h 124"/>
                <a:gd name="T41" fmla="*/ 1117 w 1117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7" h="124">
                  <a:moveTo>
                    <a:pt x="0" y="124"/>
                  </a:moveTo>
                  <a:lnTo>
                    <a:pt x="0" y="71"/>
                  </a:lnTo>
                  <a:lnTo>
                    <a:pt x="112" y="71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0" y="0"/>
                  </a:lnTo>
                  <a:lnTo>
                    <a:pt x="998" y="0"/>
                  </a:lnTo>
                  <a:lnTo>
                    <a:pt x="998" y="12"/>
                  </a:lnTo>
                  <a:lnTo>
                    <a:pt x="1005" y="12"/>
                  </a:lnTo>
                  <a:lnTo>
                    <a:pt x="1005" y="71"/>
                  </a:lnTo>
                  <a:lnTo>
                    <a:pt x="1117" y="71"/>
                  </a:lnTo>
                  <a:lnTo>
                    <a:pt x="1117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8" name="Freeform 462"/>
            <p:cNvSpPr>
              <a:spLocks/>
            </p:cNvSpPr>
            <p:nvPr/>
          </p:nvSpPr>
          <p:spPr bwMode="auto">
            <a:xfrm>
              <a:off x="335" y="1081"/>
              <a:ext cx="279" cy="31"/>
            </a:xfrm>
            <a:custGeom>
              <a:avLst/>
              <a:gdLst>
                <a:gd name="T0" fmla="*/ 0 w 1117"/>
                <a:gd name="T1" fmla="*/ 0 h 124"/>
                <a:gd name="T2" fmla="*/ 0 w 1117"/>
                <a:gd name="T3" fmla="*/ 0 h 124"/>
                <a:gd name="T4" fmla="*/ 0 w 1117"/>
                <a:gd name="T5" fmla="*/ 0 h 124"/>
                <a:gd name="T6" fmla="*/ 0 w 1117"/>
                <a:gd name="T7" fmla="*/ 0 h 124"/>
                <a:gd name="T8" fmla="*/ 0 w 1117"/>
                <a:gd name="T9" fmla="*/ 0 h 124"/>
                <a:gd name="T10" fmla="*/ 0 w 1117"/>
                <a:gd name="T11" fmla="*/ 0 h 124"/>
                <a:gd name="T12" fmla="*/ 0 w 1117"/>
                <a:gd name="T13" fmla="*/ 0 h 124"/>
                <a:gd name="T14" fmla="*/ 0 w 1117"/>
                <a:gd name="T15" fmla="*/ 0 h 124"/>
                <a:gd name="T16" fmla="*/ 0 w 1117"/>
                <a:gd name="T17" fmla="*/ 0 h 124"/>
                <a:gd name="T18" fmla="*/ 0 w 1117"/>
                <a:gd name="T19" fmla="*/ 0 h 124"/>
                <a:gd name="T20" fmla="*/ 0 w 1117"/>
                <a:gd name="T21" fmla="*/ 0 h 124"/>
                <a:gd name="T22" fmla="*/ 0 w 1117"/>
                <a:gd name="T23" fmla="*/ 0 h 124"/>
                <a:gd name="T24" fmla="*/ 0 w 1117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7"/>
                <a:gd name="T40" fmla="*/ 0 h 124"/>
                <a:gd name="T41" fmla="*/ 1117 w 1117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7" h="124">
                  <a:moveTo>
                    <a:pt x="0" y="124"/>
                  </a:moveTo>
                  <a:lnTo>
                    <a:pt x="0" y="71"/>
                  </a:lnTo>
                  <a:lnTo>
                    <a:pt x="112" y="71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0" y="0"/>
                  </a:lnTo>
                  <a:lnTo>
                    <a:pt x="998" y="0"/>
                  </a:lnTo>
                  <a:lnTo>
                    <a:pt x="998" y="12"/>
                  </a:lnTo>
                  <a:lnTo>
                    <a:pt x="1005" y="12"/>
                  </a:lnTo>
                  <a:lnTo>
                    <a:pt x="1005" y="71"/>
                  </a:lnTo>
                  <a:lnTo>
                    <a:pt x="1117" y="71"/>
                  </a:lnTo>
                  <a:lnTo>
                    <a:pt x="1117" y="124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99" name="Freeform 463"/>
            <p:cNvSpPr>
              <a:spLocks/>
            </p:cNvSpPr>
            <p:nvPr/>
          </p:nvSpPr>
          <p:spPr bwMode="auto">
            <a:xfrm>
              <a:off x="584" y="518"/>
              <a:ext cx="73" cy="594"/>
            </a:xfrm>
            <a:custGeom>
              <a:avLst/>
              <a:gdLst>
                <a:gd name="T0" fmla="*/ 0 w 294"/>
                <a:gd name="T1" fmla="*/ 0 h 2373"/>
                <a:gd name="T2" fmla="*/ 0 w 294"/>
                <a:gd name="T3" fmla="*/ 0 h 2373"/>
                <a:gd name="T4" fmla="*/ 0 w 294"/>
                <a:gd name="T5" fmla="*/ 0 h 2373"/>
                <a:gd name="T6" fmla="*/ 0 w 294"/>
                <a:gd name="T7" fmla="*/ 0 h 2373"/>
                <a:gd name="T8" fmla="*/ 0 w 294"/>
                <a:gd name="T9" fmla="*/ 0 h 2373"/>
                <a:gd name="T10" fmla="*/ 0 w 294"/>
                <a:gd name="T11" fmla="*/ 0 h 2373"/>
                <a:gd name="T12" fmla="*/ 0 w 294"/>
                <a:gd name="T13" fmla="*/ 0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"/>
                <a:gd name="T22" fmla="*/ 0 h 2373"/>
                <a:gd name="T23" fmla="*/ 294 w 294"/>
                <a:gd name="T24" fmla="*/ 2373 h 23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" h="2373">
                  <a:moveTo>
                    <a:pt x="294" y="0"/>
                  </a:moveTo>
                  <a:lnTo>
                    <a:pt x="294" y="1"/>
                  </a:lnTo>
                  <a:lnTo>
                    <a:pt x="4" y="2373"/>
                  </a:lnTo>
                  <a:lnTo>
                    <a:pt x="0" y="2373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0" name="Freeform 464"/>
            <p:cNvSpPr>
              <a:spLocks/>
            </p:cNvSpPr>
            <p:nvPr/>
          </p:nvSpPr>
          <p:spPr bwMode="auto">
            <a:xfrm>
              <a:off x="584" y="518"/>
              <a:ext cx="73" cy="594"/>
            </a:xfrm>
            <a:custGeom>
              <a:avLst/>
              <a:gdLst>
                <a:gd name="T0" fmla="*/ 0 w 294"/>
                <a:gd name="T1" fmla="*/ 0 h 2373"/>
                <a:gd name="T2" fmla="*/ 0 w 294"/>
                <a:gd name="T3" fmla="*/ 0 h 2373"/>
                <a:gd name="T4" fmla="*/ 0 w 294"/>
                <a:gd name="T5" fmla="*/ 0 h 2373"/>
                <a:gd name="T6" fmla="*/ 0 w 294"/>
                <a:gd name="T7" fmla="*/ 0 h 2373"/>
                <a:gd name="T8" fmla="*/ 0 w 294"/>
                <a:gd name="T9" fmla="*/ 0 h 2373"/>
                <a:gd name="T10" fmla="*/ 0 w 294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373"/>
                <a:gd name="T20" fmla="*/ 294 w 294"/>
                <a:gd name="T21" fmla="*/ 2373 h 2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373">
                  <a:moveTo>
                    <a:pt x="294" y="0"/>
                  </a:moveTo>
                  <a:lnTo>
                    <a:pt x="294" y="1"/>
                  </a:lnTo>
                  <a:lnTo>
                    <a:pt x="4" y="2373"/>
                  </a:lnTo>
                  <a:lnTo>
                    <a:pt x="0" y="2373"/>
                  </a:lnTo>
                  <a:lnTo>
                    <a:pt x="290" y="1"/>
                  </a:lnTo>
                  <a:lnTo>
                    <a:pt x="29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1" name="Rectangle 465"/>
            <p:cNvSpPr>
              <a:spLocks noChangeArrowheads="1"/>
            </p:cNvSpPr>
            <p:nvPr/>
          </p:nvSpPr>
          <p:spPr bwMode="auto">
            <a:xfrm>
              <a:off x="795" y="2022"/>
              <a:ext cx="2027" cy="19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2" name="Rectangle 466"/>
            <p:cNvSpPr>
              <a:spLocks noChangeArrowheads="1"/>
            </p:cNvSpPr>
            <p:nvPr/>
          </p:nvSpPr>
          <p:spPr bwMode="auto">
            <a:xfrm>
              <a:off x="795" y="2022"/>
              <a:ext cx="2027" cy="19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3" name="Rectangle 467"/>
            <p:cNvSpPr>
              <a:spLocks noChangeArrowheads="1"/>
            </p:cNvSpPr>
            <p:nvPr/>
          </p:nvSpPr>
          <p:spPr bwMode="auto">
            <a:xfrm>
              <a:off x="727" y="2022"/>
              <a:ext cx="58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4" name="Rectangle 468"/>
            <p:cNvSpPr>
              <a:spLocks noChangeArrowheads="1"/>
            </p:cNvSpPr>
            <p:nvPr/>
          </p:nvSpPr>
          <p:spPr bwMode="auto">
            <a:xfrm>
              <a:off x="727" y="2022"/>
              <a:ext cx="58" cy="19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5" name="Rectangle 469"/>
            <p:cNvSpPr>
              <a:spLocks noChangeArrowheads="1"/>
            </p:cNvSpPr>
            <p:nvPr/>
          </p:nvSpPr>
          <p:spPr bwMode="auto">
            <a:xfrm>
              <a:off x="727" y="2010"/>
              <a:ext cx="12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6" name="Rectangle 470"/>
            <p:cNvSpPr>
              <a:spLocks noChangeArrowheads="1"/>
            </p:cNvSpPr>
            <p:nvPr/>
          </p:nvSpPr>
          <p:spPr bwMode="auto">
            <a:xfrm>
              <a:off x="727" y="2010"/>
              <a:ext cx="12" cy="22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7" name="Rectangle 471"/>
            <p:cNvSpPr>
              <a:spLocks noChangeArrowheads="1"/>
            </p:cNvSpPr>
            <p:nvPr/>
          </p:nvSpPr>
          <p:spPr bwMode="auto">
            <a:xfrm>
              <a:off x="746" y="2023"/>
              <a:ext cx="39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8" name="Rectangle 472"/>
            <p:cNvSpPr>
              <a:spLocks noChangeArrowheads="1"/>
            </p:cNvSpPr>
            <p:nvPr/>
          </p:nvSpPr>
          <p:spPr bwMode="auto">
            <a:xfrm>
              <a:off x="746" y="2023"/>
              <a:ext cx="39" cy="19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09" name="Freeform 473"/>
            <p:cNvSpPr>
              <a:spLocks/>
            </p:cNvSpPr>
            <p:nvPr/>
          </p:nvSpPr>
          <p:spPr bwMode="auto">
            <a:xfrm>
              <a:off x="727" y="2010"/>
              <a:ext cx="58" cy="13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0 h 51"/>
                <a:gd name="T4" fmla="*/ 0 w 231"/>
                <a:gd name="T5" fmla="*/ 0 h 51"/>
                <a:gd name="T6" fmla="*/ 0 w 231"/>
                <a:gd name="T7" fmla="*/ 0 h 51"/>
                <a:gd name="T8" fmla="*/ 0 w 231"/>
                <a:gd name="T9" fmla="*/ 0 h 51"/>
                <a:gd name="T10" fmla="*/ 0 w 231"/>
                <a:gd name="T11" fmla="*/ 0 h 51"/>
                <a:gd name="T12" fmla="*/ 0 w 231"/>
                <a:gd name="T13" fmla="*/ 0 h 51"/>
                <a:gd name="T14" fmla="*/ 0 w 231"/>
                <a:gd name="T15" fmla="*/ 0 h 51"/>
                <a:gd name="T16" fmla="*/ 0 w 231"/>
                <a:gd name="T17" fmla="*/ 0 h 51"/>
                <a:gd name="T18" fmla="*/ 0 w 231"/>
                <a:gd name="T19" fmla="*/ 0 h 51"/>
                <a:gd name="T20" fmla="*/ 0 w 231"/>
                <a:gd name="T21" fmla="*/ 0 h 51"/>
                <a:gd name="T22" fmla="*/ 0 w 231"/>
                <a:gd name="T23" fmla="*/ 0 h 51"/>
                <a:gd name="T24" fmla="*/ 0 w 231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51"/>
                <a:gd name="T41" fmla="*/ 231 w 23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51">
                  <a:moveTo>
                    <a:pt x="0" y="0"/>
                  </a:moveTo>
                  <a:lnTo>
                    <a:pt x="0" y="39"/>
                  </a:lnTo>
                  <a:lnTo>
                    <a:pt x="20" y="39"/>
                  </a:lnTo>
                  <a:lnTo>
                    <a:pt x="20" y="47"/>
                  </a:lnTo>
                  <a:lnTo>
                    <a:pt x="78" y="47"/>
                  </a:lnTo>
                  <a:lnTo>
                    <a:pt x="78" y="51"/>
                  </a:lnTo>
                  <a:lnTo>
                    <a:pt x="231" y="51"/>
                  </a:lnTo>
                  <a:lnTo>
                    <a:pt x="231" y="45"/>
                  </a:lnTo>
                  <a:lnTo>
                    <a:pt x="194" y="45"/>
                  </a:lnTo>
                  <a:lnTo>
                    <a:pt x="194" y="41"/>
                  </a:lnTo>
                  <a:lnTo>
                    <a:pt x="47" y="4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0" name="Freeform 474"/>
            <p:cNvSpPr>
              <a:spLocks/>
            </p:cNvSpPr>
            <p:nvPr/>
          </p:nvSpPr>
          <p:spPr bwMode="auto">
            <a:xfrm>
              <a:off x="727" y="2010"/>
              <a:ext cx="58" cy="13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0 h 51"/>
                <a:gd name="T4" fmla="*/ 0 w 231"/>
                <a:gd name="T5" fmla="*/ 0 h 51"/>
                <a:gd name="T6" fmla="*/ 0 w 231"/>
                <a:gd name="T7" fmla="*/ 0 h 51"/>
                <a:gd name="T8" fmla="*/ 0 w 231"/>
                <a:gd name="T9" fmla="*/ 0 h 51"/>
                <a:gd name="T10" fmla="*/ 0 w 231"/>
                <a:gd name="T11" fmla="*/ 0 h 51"/>
                <a:gd name="T12" fmla="*/ 0 w 231"/>
                <a:gd name="T13" fmla="*/ 0 h 51"/>
                <a:gd name="T14" fmla="*/ 0 w 231"/>
                <a:gd name="T15" fmla="*/ 0 h 51"/>
                <a:gd name="T16" fmla="*/ 0 w 231"/>
                <a:gd name="T17" fmla="*/ 0 h 51"/>
                <a:gd name="T18" fmla="*/ 0 w 231"/>
                <a:gd name="T19" fmla="*/ 0 h 51"/>
                <a:gd name="T20" fmla="*/ 0 w 231"/>
                <a:gd name="T21" fmla="*/ 0 h 51"/>
                <a:gd name="T22" fmla="*/ 0 w 231"/>
                <a:gd name="T23" fmla="*/ 0 h 51"/>
                <a:gd name="T24" fmla="*/ 0 w 231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51"/>
                <a:gd name="T41" fmla="*/ 231 w 23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51">
                  <a:moveTo>
                    <a:pt x="0" y="0"/>
                  </a:moveTo>
                  <a:lnTo>
                    <a:pt x="0" y="39"/>
                  </a:lnTo>
                  <a:lnTo>
                    <a:pt x="20" y="39"/>
                  </a:lnTo>
                  <a:lnTo>
                    <a:pt x="20" y="47"/>
                  </a:lnTo>
                  <a:lnTo>
                    <a:pt x="78" y="47"/>
                  </a:lnTo>
                  <a:lnTo>
                    <a:pt x="78" y="51"/>
                  </a:lnTo>
                  <a:lnTo>
                    <a:pt x="231" y="51"/>
                  </a:lnTo>
                  <a:lnTo>
                    <a:pt x="231" y="45"/>
                  </a:lnTo>
                  <a:lnTo>
                    <a:pt x="194" y="45"/>
                  </a:lnTo>
                  <a:lnTo>
                    <a:pt x="194" y="41"/>
                  </a:lnTo>
                  <a:lnTo>
                    <a:pt x="47" y="4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1" name="Freeform 475"/>
            <p:cNvSpPr>
              <a:spLocks/>
            </p:cNvSpPr>
            <p:nvPr/>
          </p:nvSpPr>
          <p:spPr bwMode="auto">
            <a:xfrm>
              <a:off x="727" y="2219"/>
              <a:ext cx="58" cy="13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0 h 51"/>
                <a:gd name="T4" fmla="*/ 0 w 231"/>
                <a:gd name="T5" fmla="*/ 0 h 51"/>
                <a:gd name="T6" fmla="*/ 0 w 231"/>
                <a:gd name="T7" fmla="*/ 0 h 51"/>
                <a:gd name="T8" fmla="*/ 0 w 231"/>
                <a:gd name="T9" fmla="*/ 0 h 51"/>
                <a:gd name="T10" fmla="*/ 0 w 231"/>
                <a:gd name="T11" fmla="*/ 0 h 51"/>
                <a:gd name="T12" fmla="*/ 0 w 231"/>
                <a:gd name="T13" fmla="*/ 0 h 51"/>
                <a:gd name="T14" fmla="*/ 0 w 231"/>
                <a:gd name="T15" fmla="*/ 0 h 51"/>
                <a:gd name="T16" fmla="*/ 0 w 231"/>
                <a:gd name="T17" fmla="*/ 0 h 51"/>
                <a:gd name="T18" fmla="*/ 0 w 231"/>
                <a:gd name="T19" fmla="*/ 0 h 51"/>
                <a:gd name="T20" fmla="*/ 0 w 231"/>
                <a:gd name="T21" fmla="*/ 0 h 51"/>
                <a:gd name="T22" fmla="*/ 0 w 231"/>
                <a:gd name="T23" fmla="*/ 0 h 51"/>
                <a:gd name="T24" fmla="*/ 0 w 231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51"/>
                <a:gd name="T41" fmla="*/ 231 w 23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51">
                  <a:moveTo>
                    <a:pt x="0" y="51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231" y="0"/>
                  </a:lnTo>
                  <a:lnTo>
                    <a:pt x="231" y="5"/>
                  </a:lnTo>
                  <a:lnTo>
                    <a:pt x="194" y="5"/>
                  </a:lnTo>
                  <a:lnTo>
                    <a:pt x="194" y="10"/>
                  </a:lnTo>
                  <a:lnTo>
                    <a:pt x="47" y="10"/>
                  </a:lnTo>
                  <a:lnTo>
                    <a:pt x="4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2" name="Freeform 476"/>
            <p:cNvSpPr>
              <a:spLocks/>
            </p:cNvSpPr>
            <p:nvPr/>
          </p:nvSpPr>
          <p:spPr bwMode="auto">
            <a:xfrm>
              <a:off x="727" y="2219"/>
              <a:ext cx="58" cy="13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0 h 51"/>
                <a:gd name="T4" fmla="*/ 0 w 231"/>
                <a:gd name="T5" fmla="*/ 0 h 51"/>
                <a:gd name="T6" fmla="*/ 0 w 231"/>
                <a:gd name="T7" fmla="*/ 0 h 51"/>
                <a:gd name="T8" fmla="*/ 0 w 231"/>
                <a:gd name="T9" fmla="*/ 0 h 51"/>
                <a:gd name="T10" fmla="*/ 0 w 231"/>
                <a:gd name="T11" fmla="*/ 0 h 51"/>
                <a:gd name="T12" fmla="*/ 0 w 231"/>
                <a:gd name="T13" fmla="*/ 0 h 51"/>
                <a:gd name="T14" fmla="*/ 0 w 231"/>
                <a:gd name="T15" fmla="*/ 0 h 51"/>
                <a:gd name="T16" fmla="*/ 0 w 231"/>
                <a:gd name="T17" fmla="*/ 0 h 51"/>
                <a:gd name="T18" fmla="*/ 0 w 231"/>
                <a:gd name="T19" fmla="*/ 0 h 51"/>
                <a:gd name="T20" fmla="*/ 0 w 231"/>
                <a:gd name="T21" fmla="*/ 0 h 51"/>
                <a:gd name="T22" fmla="*/ 0 w 231"/>
                <a:gd name="T23" fmla="*/ 0 h 51"/>
                <a:gd name="T24" fmla="*/ 0 w 231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51"/>
                <a:gd name="T41" fmla="*/ 231 w 23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51">
                  <a:moveTo>
                    <a:pt x="0" y="51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231" y="0"/>
                  </a:lnTo>
                  <a:lnTo>
                    <a:pt x="231" y="5"/>
                  </a:lnTo>
                  <a:lnTo>
                    <a:pt x="194" y="5"/>
                  </a:lnTo>
                  <a:lnTo>
                    <a:pt x="194" y="10"/>
                  </a:lnTo>
                  <a:lnTo>
                    <a:pt x="47" y="10"/>
                  </a:lnTo>
                  <a:lnTo>
                    <a:pt x="47" y="51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3" name="Rectangle 477"/>
            <p:cNvSpPr>
              <a:spLocks noChangeArrowheads="1"/>
            </p:cNvSpPr>
            <p:nvPr/>
          </p:nvSpPr>
          <p:spPr bwMode="auto">
            <a:xfrm>
              <a:off x="732" y="2022"/>
              <a:ext cx="1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4" name="Rectangle 478"/>
            <p:cNvSpPr>
              <a:spLocks noChangeArrowheads="1"/>
            </p:cNvSpPr>
            <p:nvPr/>
          </p:nvSpPr>
          <p:spPr bwMode="auto">
            <a:xfrm>
              <a:off x="732" y="2022"/>
              <a:ext cx="14" cy="19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5" name="Freeform 479"/>
            <p:cNvSpPr>
              <a:spLocks/>
            </p:cNvSpPr>
            <p:nvPr/>
          </p:nvSpPr>
          <p:spPr bwMode="auto">
            <a:xfrm>
              <a:off x="774" y="2151"/>
              <a:ext cx="2" cy="12"/>
            </a:xfrm>
            <a:custGeom>
              <a:avLst/>
              <a:gdLst>
                <a:gd name="T0" fmla="*/ 0 w 9"/>
                <a:gd name="T1" fmla="*/ 0 h 48"/>
                <a:gd name="T2" fmla="*/ 0 w 9"/>
                <a:gd name="T3" fmla="*/ 0 h 48"/>
                <a:gd name="T4" fmla="*/ 0 w 9"/>
                <a:gd name="T5" fmla="*/ 0 h 48"/>
                <a:gd name="T6" fmla="*/ 0 w 9"/>
                <a:gd name="T7" fmla="*/ 0 h 48"/>
                <a:gd name="T8" fmla="*/ 0 w 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8"/>
                <a:gd name="T17" fmla="*/ 9 w 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8">
                  <a:moveTo>
                    <a:pt x="9" y="0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6" name="Freeform 480"/>
            <p:cNvSpPr>
              <a:spLocks/>
            </p:cNvSpPr>
            <p:nvPr/>
          </p:nvSpPr>
          <p:spPr bwMode="auto">
            <a:xfrm>
              <a:off x="774" y="2151"/>
              <a:ext cx="2" cy="12"/>
            </a:xfrm>
            <a:custGeom>
              <a:avLst/>
              <a:gdLst>
                <a:gd name="T0" fmla="*/ 0 w 9"/>
                <a:gd name="T1" fmla="*/ 0 h 48"/>
                <a:gd name="T2" fmla="*/ 0 w 9"/>
                <a:gd name="T3" fmla="*/ 0 h 48"/>
                <a:gd name="T4" fmla="*/ 0 w 9"/>
                <a:gd name="T5" fmla="*/ 0 h 48"/>
                <a:gd name="T6" fmla="*/ 0 w 9"/>
                <a:gd name="T7" fmla="*/ 0 h 48"/>
                <a:gd name="T8" fmla="*/ 0 w 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8"/>
                <a:gd name="T17" fmla="*/ 9 w 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8">
                  <a:moveTo>
                    <a:pt x="9" y="0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7" name="Rectangle 481"/>
            <p:cNvSpPr>
              <a:spLocks noChangeArrowheads="1"/>
            </p:cNvSpPr>
            <p:nvPr/>
          </p:nvSpPr>
          <p:spPr bwMode="auto">
            <a:xfrm>
              <a:off x="665" y="2010"/>
              <a:ext cx="12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8" name="Rectangle 482"/>
            <p:cNvSpPr>
              <a:spLocks noChangeArrowheads="1"/>
            </p:cNvSpPr>
            <p:nvPr/>
          </p:nvSpPr>
          <p:spPr bwMode="auto">
            <a:xfrm>
              <a:off x="665" y="2010"/>
              <a:ext cx="12" cy="22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19" name="Rectangle 483"/>
            <p:cNvSpPr>
              <a:spLocks noChangeArrowheads="1"/>
            </p:cNvSpPr>
            <p:nvPr/>
          </p:nvSpPr>
          <p:spPr bwMode="auto">
            <a:xfrm>
              <a:off x="677" y="2021"/>
              <a:ext cx="38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0" name="Rectangle 484"/>
            <p:cNvSpPr>
              <a:spLocks noChangeArrowheads="1"/>
            </p:cNvSpPr>
            <p:nvPr/>
          </p:nvSpPr>
          <p:spPr bwMode="auto">
            <a:xfrm>
              <a:off x="677" y="2021"/>
              <a:ext cx="38" cy="20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1" name="Rectangle 485"/>
            <p:cNvSpPr>
              <a:spLocks noChangeArrowheads="1"/>
            </p:cNvSpPr>
            <p:nvPr/>
          </p:nvSpPr>
          <p:spPr bwMode="auto">
            <a:xfrm>
              <a:off x="715" y="2010"/>
              <a:ext cx="12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2" name="Rectangle 486"/>
            <p:cNvSpPr>
              <a:spLocks noChangeArrowheads="1"/>
            </p:cNvSpPr>
            <p:nvPr/>
          </p:nvSpPr>
          <p:spPr bwMode="auto">
            <a:xfrm>
              <a:off x="715" y="2010"/>
              <a:ext cx="12" cy="22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3" name="Rectangle 487"/>
            <p:cNvSpPr>
              <a:spLocks noChangeArrowheads="1"/>
            </p:cNvSpPr>
            <p:nvPr/>
          </p:nvSpPr>
          <p:spPr bwMode="auto">
            <a:xfrm>
              <a:off x="665" y="2023"/>
              <a:ext cx="62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4" name="Rectangle 488"/>
            <p:cNvSpPr>
              <a:spLocks noChangeArrowheads="1"/>
            </p:cNvSpPr>
            <p:nvPr/>
          </p:nvSpPr>
          <p:spPr bwMode="auto">
            <a:xfrm>
              <a:off x="665" y="2023"/>
              <a:ext cx="62" cy="19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5" name="Freeform 489"/>
            <p:cNvSpPr>
              <a:spLocks/>
            </p:cNvSpPr>
            <p:nvPr/>
          </p:nvSpPr>
          <p:spPr bwMode="auto">
            <a:xfrm>
              <a:off x="665" y="2021"/>
              <a:ext cx="5" cy="200"/>
            </a:xfrm>
            <a:custGeom>
              <a:avLst/>
              <a:gdLst>
                <a:gd name="T0" fmla="*/ 0 w 21"/>
                <a:gd name="T1" fmla="*/ 0 h 804"/>
                <a:gd name="T2" fmla="*/ 0 w 21"/>
                <a:gd name="T3" fmla="*/ 0 h 804"/>
                <a:gd name="T4" fmla="*/ 0 w 21"/>
                <a:gd name="T5" fmla="*/ 0 h 804"/>
                <a:gd name="T6" fmla="*/ 0 w 21"/>
                <a:gd name="T7" fmla="*/ 0 h 804"/>
                <a:gd name="T8" fmla="*/ 0 w 21"/>
                <a:gd name="T9" fmla="*/ 0 h 804"/>
                <a:gd name="T10" fmla="*/ 0 w 21"/>
                <a:gd name="T11" fmla="*/ 0 h 8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04"/>
                <a:gd name="T20" fmla="*/ 21 w 21"/>
                <a:gd name="T21" fmla="*/ 804 h 8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04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6" name="Freeform 490"/>
            <p:cNvSpPr>
              <a:spLocks/>
            </p:cNvSpPr>
            <p:nvPr/>
          </p:nvSpPr>
          <p:spPr bwMode="auto">
            <a:xfrm>
              <a:off x="665" y="2021"/>
              <a:ext cx="5" cy="200"/>
            </a:xfrm>
            <a:custGeom>
              <a:avLst/>
              <a:gdLst>
                <a:gd name="T0" fmla="*/ 0 w 21"/>
                <a:gd name="T1" fmla="*/ 0 h 804"/>
                <a:gd name="T2" fmla="*/ 0 w 21"/>
                <a:gd name="T3" fmla="*/ 0 h 804"/>
                <a:gd name="T4" fmla="*/ 0 w 21"/>
                <a:gd name="T5" fmla="*/ 0 h 804"/>
                <a:gd name="T6" fmla="*/ 0 w 21"/>
                <a:gd name="T7" fmla="*/ 0 h 804"/>
                <a:gd name="T8" fmla="*/ 0 w 21"/>
                <a:gd name="T9" fmla="*/ 0 h 804"/>
                <a:gd name="T10" fmla="*/ 0 w 21"/>
                <a:gd name="T11" fmla="*/ 0 h 8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04"/>
                <a:gd name="T20" fmla="*/ 21 w 21"/>
                <a:gd name="T21" fmla="*/ 804 h 8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04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7" name="Rectangle 491"/>
            <p:cNvSpPr>
              <a:spLocks noChangeArrowheads="1"/>
            </p:cNvSpPr>
            <p:nvPr/>
          </p:nvSpPr>
          <p:spPr bwMode="auto">
            <a:xfrm>
              <a:off x="727" y="2020"/>
              <a:ext cx="5" cy="2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8" name="Rectangle 492"/>
            <p:cNvSpPr>
              <a:spLocks noChangeArrowheads="1"/>
            </p:cNvSpPr>
            <p:nvPr/>
          </p:nvSpPr>
          <p:spPr bwMode="auto">
            <a:xfrm>
              <a:off x="727" y="2020"/>
              <a:ext cx="5" cy="20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29" name="Freeform 493"/>
            <p:cNvSpPr>
              <a:spLocks/>
            </p:cNvSpPr>
            <p:nvPr/>
          </p:nvSpPr>
          <p:spPr bwMode="auto">
            <a:xfrm>
              <a:off x="738" y="2022"/>
              <a:ext cx="3" cy="198"/>
            </a:xfrm>
            <a:custGeom>
              <a:avLst/>
              <a:gdLst>
                <a:gd name="T0" fmla="*/ 0 w 12"/>
                <a:gd name="T1" fmla="*/ 0 h 790"/>
                <a:gd name="T2" fmla="*/ 0 w 12"/>
                <a:gd name="T3" fmla="*/ 0 h 790"/>
                <a:gd name="T4" fmla="*/ 0 w 12"/>
                <a:gd name="T5" fmla="*/ 0 h 790"/>
                <a:gd name="T6" fmla="*/ 0 w 12"/>
                <a:gd name="T7" fmla="*/ 0 h 790"/>
                <a:gd name="T8" fmla="*/ 0 w 12"/>
                <a:gd name="T9" fmla="*/ 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90"/>
                <a:gd name="T17" fmla="*/ 12 w 12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90">
                  <a:moveTo>
                    <a:pt x="0" y="0"/>
                  </a:moveTo>
                  <a:lnTo>
                    <a:pt x="12" y="1"/>
                  </a:lnTo>
                  <a:lnTo>
                    <a:pt x="12" y="789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0" name="Freeform 494"/>
            <p:cNvSpPr>
              <a:spLocks/>
            </p:cNvSpPr>
            <p:nvPr/>
          </p:nvSpPr>
          <p:spPr bwMode="auto">
            <a:xfrm>
              <a:off x="738" y="2022"/>
              <a:ext cx="3" cy="198"/>
            </a:xfrm>
            <a:custGeom>
              <a:avLst/>
              <a:gdLst>
                <a:gd name="T0" fmla="*/ 0 w 12"/>
                <a:gd name="T1" fmla="*/ 0 h 790"/>
                <a:gd name="T2" fmla="*/ 0 w 12"/>
                <a:gd name="T3" fmla="*/ 0 h 790"/>
                <a:gd name="T4" fmla="*/ 0 w 12"/>
                <a:gd name="T5" fmla="*/ 0 h 790"/>
                <a:gd name="T6" fmla="*/ 0 w 12"/>
                <a:gd name="T7" fmla="*/ 0 h 790"/>
                <a:gd name="T8" fmla="*/ 0 w 12"/>
                <a:gd name="T9" fmla="*/ 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90"/>
                <a:gd name="T17" fmla="*/ 12 w 12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90">
                  <a:moveTo>
                    <a:pt x="0" y="0"/>
                  </a:moveTo>
                  <a:lnTo>
                    <a:pt x="12" y="1"/>
                  </a:lnTo>
                  <a:lnTo>
                    <a:pt x="12" y="789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1" name="Rectangle 495"/>
            <p:cNvSpPr>
              <a:spLocks noChangeArrowheads="1"/>
            </p:cNvSpPr>
            <p:nvPr/>
          </p:nvSpPr>
          <p:spPr bwMode="auto">
            <a:xfrm>
              <a:off x="727" y="2024"/>
              <a:ext cx="5" cy="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2" name="Rectangle 496"/>
            <p:cNvSpPr>
              <a:spLocks noChangeArrowheads="1"/>
            </p:cNvSpPr>
            <p:nvPr/>
          </p:nvSpPr>
          <p:spPr bwMode="auto">
            <a:xfrm>
              <a:off x="727" y="2024"/>
              <a:ext cx="5" cy="19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3" name="Line 497"/>
            <p:cNvSpPr>
              <a:spLocks noChangeShapeType="1"/>
            </p:cNvSpPr>
            <p:nvPr/>
          </p:nvSpPr>
          <p:spPr bwMode="auto">
            <a:xfrm>
              <a:off x="665" y="2010"/>
              <a:ext cx="1" cy="1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34" name="Freeform 498"/>
            <p:cNvSpPr>
              <a:spLocks/>
            </p:cNvSpPr>
            <p:nvPr/>
          </p:nvSpPr>
          <p:spPr bwMode="auto">
            <a:xfrm>
              <a:off x="665" y="2010"/>
              <a:ext cx="76" cy="14"/>
            </a:xfrm>
            <a:custGeom>
              <a:avLst/>
              <a:gdLst>
                <a:gd name="T0" fmla="*/ 0 w 304"/>
                <a:gd name="T1" fmla="*/ 0 h 56"/>
                <a:gd name="T2" fmla="*/ 0 w 304"/>
                <a:gd name="T3" fmla="*/ 0 h 56"/>
                <a:gd name="T4" fmla="*/ 0 w 304"/>
                <a:gd name="T5" fmla="*/ 0 h 56"/>
                <a:gd name="T6" fmla="*/ 0 w 304"/>
                <a:gd name="T7" fmla="*/ 0 h 56"/>
                <a:gd name="T8" fmla="*/ 0 w 304"/>
                <a:gd name="T9" fmla="*/ 0 h 56"/>
                <a:gd name="T10" fmla="*/ 0 w 304"/>
                <a:gd name="T11" fmla="*/ 0 h 56"/>
                <a:gd name="T12" fmla="*/ 0 w 304"/>
                <a:gd name="T13" fmla="*/ 0 h 56"/>
                <a:gd name="T14" fmla="*/ 0 w 304"/>
                <a:gd name="T15" fmla="*/ 0 h 56"/>
                <a:gd name="T16" fmla="*/ 0 w 304"/>
                <a:gd name="T17" fmla="*/ 0 h 56"/>
                <a:gd name="T18" fmla="*/ 0 w 304"/>
                <a:gd name="T19" fmla="*/ 0 h 56"/>
                <a:gd name="T20" fmla="*/ 0 w 304"/>
                <a:gd name="T21" fmla="*/ 0 h 56"/>
                <a:gd name="T22" fmla="*/ 0 w 304"/>
                <a:gd name="T23" fmla="*/ 0 h 56"/>
                <a:gd name="T24" fmla="*/ 0 w 304"/>
                <a:gd name="T25" fmla="*/ 0 h 56"/>
                <a:gd name="T26" fmla="*/ 0 w 304"/>
                <a:gd name="T27" fmla="*/ 0 h 56"/>
                <a:gd name="T28" fmla="*/ 0 w 304"/>
                <a:gd name="T29" fmla="*/ 0 h 56"/>
                <a:gd name="T30" fmla="*/ 0 w 304"/>
                <a:gd name="T31" fmla="*/ 0 h 56"/>
                <a:gd name="T32" fmla="*/ 0 w 304"/>
                <a:gd name="T33" fmla="*/ 0 h 56"/>
                <a:gd name="T34" fmla="*/ 0 w 304"/>
                <a:gd name="T35" fmla="*/ 0 h 56"/>
                <a:gd name="T36" fmla="*/ 0 w 304"/>
                <a:gd name="T37" fmla="*/ 0 h 56"/>
                <a:gd name="T38" fmla="*/ 0 w 304"/>
                <a:gd name="T39" fmla="*/ 0 h 56"/>
                <a:gd name="T40" fmla="*/ 0 w 304"/>
                <a:gd name="T41" fmla="*/ 0 h 56"/>
                <a:gd name="T42" fmla="*/ 0 w 30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56"/>
                <a:gd name="T68" fmla="*/ 304 w 30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56">
                  <a:moveTo>
                    <a:pt x="20" y="51"/>
                  </a:moveTo>
                  <a:lnTo>
                    <a:pt x="246" y="51"/>
                  </a:lnTo>
                  <a:lnTo>
                    <a:pt x="246" y="56"/>
                  </a:lnTo>
                  <a:lnTo>
                    <a:pt x="265" y="56"/>
                  </a:lnTo>
                  <a:lnTo>
                    <a:pt x="265" y="53"/>
                  </a:lnTo>
                  <a:lnTo>
                    <a:pt x="304" y="53"/>
                  </a:lnTo>
                  <a:lnTo>
                    <a:pt x="304" y="49"/>
                  </a:lnTo>
                  <a:lnTo>
                    <a:pt x="293" y="48"/>
                  </a:lnTo>
                  <a:lnTo>
                    <a:pt x="265" y="48"/>
                  </a:lnTo>
                  <a:lnTo>
                    <a:pt x="265" y="40"/>
                  </a:lnTo>
                  <a:lnTo>
                    <a:pt x="246" y="40"/>
                  </a:lnTo>
                  <a:lnTo>
                    <a:pt x="24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46" y="4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5" name="Freeform 499"/>
            <p:cNvSpPr>
              <a:spLocks/>
            </p:cNvSpPr>
            <p:nvPr/>
          </p:nvSpPr>
          <p:spPr bwMode="auto">
            <a:xfrm>
              <a:off x="665" y="2010"/>
              <a:ext cx="76" cy="14"/>
            </a:xfrm>
            <a:custGeom>
              <a:avLst/>
              <a:gdLst>
                <a:gd name="T0" fmla="*/ 0 w 304"/>
                <a:gd name="T1" fmla="*/ 0 h 56"/>
                <a:gd name="T2" fmla="*/ 0 w 304"/>
                <a:gd name="T3" fmla="*/ 0 h 56"/>
                <a:gd name="T4" fmla="*/ 0 w 304"/>
                <a:gd name="T5" fmla="*/ 0 h 56"/>
                <a:gd name="T6" fmla="*/ 0 w 304"/>
                <a:gd name="T7" fmla="*/ 0 h 56"/>
                <a:gd name="T8" fmla="*/ 0 w 304"/>
                <a:gd name="T9" fmla="*/ 0 h 56"/>
                <a:gd name="T10" fmla="*/ 0 w 304"/>
                <a:gd name="T11" fmla="*/ 0 h 56"/>
                <a:gd name="T12" fmla="*/ 0 w 304"/>
                <a:gd name="T13" fmla="*/ 0 h 56"/>
                <a:gd name="T14" fmla="*/ 0 w 304"/>
                <a:gd name="T15" fmla="*/ 0 h 56"/>
                <a:gd name="T16" fmla="*/ 0 w 304"/>
                <a:gd name="T17" fmla="*/ 0 h 56"/>
                <a:gd name="T18" fmla="*/ 0 w 304"/>
                <a:gd name="T19" fmla="*/ 0 h 56"/>
                <a:gd name="T20" fmla="*/ 0 w 304"/>
                <a:gd name="T21" fmla="*/ 0 h 56"/>
                <a:gd name="T22" fmla="*/ 0 w 304"/>
                <a:gd name="T23" fmla="*/ 0 h 56"/>
                <a:gd name="T24" fmla="*/ 0 w 304"/>
                <a:gd name="T25" fmla="*/ 0 h 56"/>
                <a:gd name="T26" fmla="*/ 0 w 304"/>
                <a:gd name="T27" fmla="*/ 0 h 56"/>
                <a:gd name="T28" fmla="*/ 0 w 304"/>
                <a:gd name="T29" fmla="*/ 0 h 56"/>
                <a:gd name="T30" fmla="*/ 0 w 304"/>
                <a:gd name="T31" fmla="*/ 0 h 56"/>
                <a:gd name="T32" fmla="*/ 0 w 304"/>
                <a:gd name="T33" fmla="*/ 0 h 56"/>
                <a:gd name="T34" fmla="*/ 0 w 304"/>
                <a:gd name="T35" fmla="*/ 0 h 56"/>
                <a:gd name="T36" fmla="*/ 0 w 304"/>
                <a:gd name="T37" fmla="*/ 0 h 56"/>
                <a:gd name="T38" fmla="*/ 0 w 304"/>
                <a:gd name="T39" fmla="*/ 0 h 56"/>
                <a:gd name="T40" fmla="*/ 0 w 304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"/>
                <a:gd name="T64" fmla="*/ 0 h 56"/>
                <a:gd name="T65" fmla="*/ 304 w 304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" h="56">
                  <a:moveTo>
                    <a:pt x="20" y="51"/>
                  </a:moveTo>
                  <a:lnTo>
                    <a:pt x="246" y="51"/>
                  </a:lnTo>
                  <a:lnTo>
                    <a:pt x="246" y="56"/>
                  </a:lnTo>
                  <a:lnTo>
                    <a:pt x="265" y="56"/>
                  </a:lnTo>
                  <a:lnTo>
                    <a:pt x="265" y="53"/>
                  </a:lnTo>
                  <a:lnTo>
                    <a:pt x="304" y="53"/>
                  </a:lnTo>
                  <a:lnTo>
                    <a:pt x="304" y="49"/>
                  </a:lnTo>
                  <a:lnTo>
                    <a:pt x="293" y="48"/>
                  </a:lnTo>
                  <a:lnTo>
                    <a:pt x="265" y="48"/>
                  </a:lnTo>
                  <a:lnTo>
                    <a:pt x="265" y="40"/>
                  </a:lnTo>
                  <a:lnTo>
                    <a:pt x="246" y="40"/>
                  </a:lnTo>
                  <a:lnTo>
                    <a:pt x="24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46" y="4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6" name="Freeform 500"/>
            <p:cNvSpPr>
              <a:spLocks/>
            </p:cNvSpPr>
            <p:nvPr/>
          </p:nvSpPr>
          <p:spPr bwMode="auto">
            <a:xfrm>
              <a:off x="665" y="2218"/>
              <a:ext cx="76" cy="14"/>
            </a:xfrm>
            <a:custGeom>
              <a:avLst/>
              <a:gdLst>
                <a:gd name="T0" fmla="*/ 0 w 304"/>
                <a:gd name="T1" fmla="*/ 0 h 56"/>
                <a:gd name="T2" fmla="*/ 0 w 304"/>
                <a:gd name="T3" fmla="*/ 0 h 56"/>
                <a:gd name="T4" fmla="*/ 0 w 304"/>
                <a:gd name="T5" fmla="*/ 0 h 56"/>
                <a:gd name="T6" fmla="*/ 0 w 304"/>
                <a:gd name="T7" fmla="*/ 0 h 56"/>
                <a:gd name="T8" fmla="*/ 0 w 304"/>
                <a:gd name="T9" fmla="*/ 0 h 56"/>
                <a:gd name="T10" fmla="*/ 0 w 304"/>
                <a:gd name="T11" fmla="*/ 0 h 56"/>
                <a:gd name="T12" fmla="*/ 0 w 304"/>
                <a:gd name="T13" fmla="*/ 0 h 56"/>
                <a:gd name="T14" fmla="*/ 0 w 304"/>
                <a:gd name="T15" fmla="*/ 0 h 56"/>
                <a:gd name="T16" fmla="*/ 0 w 304"/>
                <a:gd name="T17" fmla="*/ 0 h 56"/>
                <a:gd name="T18" fmla="*/ 0 w 304"/>
                <a:gd name="T19" fmla="*/ 0 h 56"/>
                <a:gd name="T20" fmla="*/ 0 w 304"/>
                <a:gd name="T21" fmla="*/ 0 h 56"/>
                <a:gd name="T22" fmla="*/ 0 w 304"/>
                <a:gd name="T23" fmla="*/ 0 h 56"/>
                <a:gd name="T24" fmla="*/ 0 w 304"/>
                <a:gd name="T25" fmla="*/ 0 h 56"/>
                <a:gd name="T26" fmla="*/ 0 w 304"/>
                <a:gd name="T27" fmla="*/ 0 h 56"/>
                <a:gd name="T28" fmla="*/ 0 w 304"/>
                <a:gd name="T29" fmla="*/ 0 h 56"/>
                <a:gd name="T30" fmla="*/ 0 w 304"/>
                <a:gd name="T31" fmla="*/ 0 h 56"/>
                <a:gd name="T32" fmla="*/ 0 w 304"/>
                <a:gd name="T33" fmla="*/ 0 h 56"/>
                <a:gd name="T34" fmla="*/ 0 w 304"/>
                <a:gd name="T35" fmla="*/ 0 h 56"/>
                <a:gd name="T36" fmla="*/ 0 w 304"/>
                <a:gd name="T37" fmla="*/ 0 h 56"/>
                <a:gd name="T38" fmla="*/ 0 w 304"/>
                <a:gd name="T39" fmla="*/ 0 h 56"/>
                <a:gd name="T40" fmla="*/ 0 w 304"/>
                <a:gd name="T41" fmla="*/ 0 h 56"/>
                <a:gd name="T42" fmla="*/ 0 w 30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56"/>
                <a:gd name="T68" fmla="*/ 304 w 30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56">
                  <a:moveTo>
                    <a:pt x="20" y="5"/>
                  </a:moveTo>
                  <a:lnTo>
                    <a:pt x="245" y="5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65" y="3"/>
                  </a:lnTo>
                  <a:lnTo>
                    <a:pt x="304" y="3"/>
                  </a:lnTo>
                  <a:lnTo>
                    <a:pt x="304" y="7"/>
                  </a:lnTo>
                  <a:lnTo>
                    <a:pt x="292" y="9"/>
                  </a:lnTo>
                  <a:lnTo>
                    <a:pt x="265" y="9"/>
                  </a:lnTo>
                  <a:lnTo>
                    <a:pt x="265" y="17"/>
                  </a:lnTo>
                  <a:lnTo>
                    <a:pt x="245" y="17"/>
                  </a:lnTo>
                  <a:lnTo>
                    <a:pt x="245" y="56"/>
                  </a:lnTo>
                  <a:lnTo>
                    <a:pt x="200" y="56"/>
                  </a:lnTo>
                  <a:lnTo>
                    <a:pt x="200" y="15"/>
                  </a:lnTo>
                  <a:lnTo>
                    <a:pt x="45" y="15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20" y="1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7" name="Freeform 501"/>
            <p:cNvSpPr>
              <a:spLocks/>
            </p:cNvSpPr>
            <p:nvPr/>
          </p:nvSpPr>
          <p:spPr bwMode="auto">
            <a:xfrm>
              <a:off x="665" y="2218"/>
              <a:ext cx="76" cy="14"/>
            </a:xfrm>
            <a:custGeom>
              <a:avLst/>
              <a:gdLst>
                <a:gd name="T0" fmla="*/ 0 w 304"/>
                <a:gd name="T1" fmla="*/ 0 h 56"/>
                <a:gd name="T2" fmla="*/ 0 w 304"/>
                <a:gd name="T3" fmla="*/ 0 h 56"/>
                <a:gd name="T4" fmla="*/ 0 w 304"/>
                <a:gd name="T5" fmla="*/ 0 h 56"/>
                <a:gd name="T6" fmla="*/ 0 w 304"/>
                <a:gd name="T7" fmla="*/ 0 h 56"/>
                <a:gd name="T8" fmla="*/ 0 w 304"/>
                <a:gd name="T9" fmla="*/ 0 h 56"/>
                <a:gd name="T10" fmla="*/ 0 w 304"/>
                <a:gd name="T11" fmla="*/ 0 h 56"/>
                <a:gd name="T12" fmla="*/ 0 w 304"/>
                <a:gd name="T13" fmla="*/ 0 h 56"/>
                <a:gd name="T14" fmla="*/ 0 w 304"/>
                <a:gd name="T15" fmla="*/ 0 h 56"/>
                <a:gd name="T16" fmla="*/ 0 w 304"/>
                <a:gd name="T17" fmla="*/ 0 h 56"/>
                <a:gd name="T18" fmla="*/ 0 w 304"/>
                <a:gd name="T19" fmla="*/ 0 h 56"/>
                <a:gd name="T20" fmla="*/ 0 w 304"/>
                <a:gd name="T21" fmla="*/ 0 h 56"/>
                <a:gd name="T22" fmla="*/ 0 w 304"/>
                <a:gd name="T23" fmla="*/ 0 h 56"/>
                <a:gd name="T24" fmla="*/ 0 w 304"/>
                <a:gd name="T25" fmla="*/ 0 h 56"/>
                <a:gd name="T26" fmla="*/ 0 w 304"/>
                <a:gd name="T27" fmla="*/ 0 h 56"/>
                <a:gd name="T28" fmla="*/ 0 w 304"/>
                <a:gd name="T29" fmla="*/ 0 h 56"/>
                <a:gd name="T30" fmla="*/ 0 w 304"/>
                <a:gd name="T31" fmla="*/ 0 h 56"/>
                <a:gd name="T32" fmla="*/ 0 w 304"/>
                <a:gd name="T33" fmla="*/ 0 h 56"/>
                <a:gd name="T34" fmla="*/ 0 w 304"/>
                <a:gd name="T35" fmla="*/ 0 h 56"/>
                <a:gd name="T36" fmla="*/ 0 w 304"/>
                <a:gd name="T37" fmla="*/ 0 h 56"/>
                <a:gd name="T38" fmla="*/ 0 w 304"/>
                <a:gd name="T39" fmla="*/ 0 h 56"/>
                <a:gd name="T40" fmla="*/ 0 w 304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"/>
                <a:gd name="T64" fmla="*/ 0 h 56"/>
                <a:gd name="T65" fmla="*/ 304 w 304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" h="56">
                  <a:moveTo>
                    <a:pt x="20" y="5"/>
                  </a:moveTo>
                  <a:lnTo>
                    <a:pt x="245" y="5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65" y="3"/>
                  </a:lnTo>
                  <a:lnTo>
                    <a:pt x="304" y="3"/>
                  </a:lnTo>
                  <a:lnTo>
                    <a:pt x="304" y="7"/>
                  </a:lnTo>
                  <a:lnTo>
                    <a:pt x="292" y="9"/>
                  </a:lnTo>
                  <a:lnTo>
                    <a:pt x="265" y="9"/>
                  </a:lnTo>
                  <a:lnTo>
                    <a:pt x="265" y="17"/>
                  </a:lnTo>
                  <a:lnTo>
                    <a:pt x="245" y="17"/>
                  </a:lnTo>
                  <a:lnTo>
                    <a:pt x="245" y="56"/>
                  </a:lnTo>
                  <a:lnTo>
                    <a:pt x="200" y="56"/>
                  </a:lnTo>
                  <a:lnTo>
                    <a:pt x="200" y="15"/>
                  </a:lnTo>
                  <a:lnTo>
                    <a:pt x="45" y="15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20" y="15"/>
                  </a:lnTo>
                  <a:lnTo>
                    <a:pt x="20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8" name="Rectangle 502"/>
            <p:cNvSpPr>
              <a:spLocks noChangeArrowheads="1"/>
            </p:cNvSpPr>
            <p:nvPr/>
          </p:nvSpPr>
          <p:spPr bwMode="auto">
            <a:xfrm>
              <a:off x="729" y="2024"/>
              <a:ext cx="4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39" name="Freeform 503"/>
            <p:cNvSpPr>
              <a:spLocks/>
            </p:cNvSpPr>
            <p:nvPr/>
          </p:nvSpPr>
          <p:spPr bwMode="auto">
            <a:xfrm>
              <a:off x="2822" y="2022"/>
              <a:ext cx="67" cy="198"/>
            </a:xfrm>
            <a:custGeom>
              <a:avLst/>
              <a:gdLst>
                <a:gd name="T0" fmla="*/ 0 w 270"/>
                <a:gd name="T1" fmla="*/ 0 h 792"/>
                <a:gd name="T2" fmla="*/ 0 w 270"/>
                <a:gd name="T3" fmla="*/ 0 h 792"/>
                <a:gd name="T4" fmla="*/ 0 w 270"/>
                <a:gd name="T5" fmla="*/ 0 h 792"/>
                <a:gd name="T6" fmla="*/ 0 w 270"/>
                <a:gd name="T7" fmla="*/ 0 h 792"/>
                <a:gd name="T8" fmla="*/ 0 w 270"/>
                <a:gd name="T9" fmla="*/ 0 h 792"/>
                <a:gd name="T10" fmla="*/ 0 w 270"/>
                <a:gd name="T11" fmla="*/ 0 h 792"/>
                <a:gd name="T12" fmla="*/ 0 w 270"/>
                <a:gd name="T13" fmla="*/ 0 h 792"/>
                <a:gd name="T14" fmla="*/ 0 w 270"/>
                <a:gd name="T15" fmla="*/ 0 h 792"/>
                <a:gd name="T16" fmla="*/ 0 w 270"/>
                <a:gd name="T17" fmla="*/ 0 h 792"/>
                <a:gd name="T18" fmla="*/ 0 w 270"/>
                <a:gd name="T19" fmla="*/ 0 h 792"/>
                <a:gd name="T20" fmla="*/ 0 w 270"/>
                <a:gd name="T21" fmla="*/ 0 h 792"/>
                <a:gd name="T22" fmla="*/ 0 w 270"/>
                <a:gd name="T23" fmla="*/ 0 h 792"/>
                <a:gd name="T24" fmla="*/ 0 w 270"/>
                <a:gd name="T25" fmla="*/ 0 h 792"/>
                <a:gd name="T26" fmla="*/ 0 w 270"/>
                <a:gd name="T27" fmla="*/ 0 h 792"/>
                <a:gd name="T28" fmla="*/ 0 w 270"/>
                <a:gd name="T29" fmla="*/ 0 h 792"/>
                <a:gd name="T30" fmla="*/ 0 w 270"/>
                <a:gd name="T31" fmla="*/ 0 h 792"/>
                <a:gd name="T32" fmla="*/ 0 w 270"/>
                <a:gd name="T33" fmla="*/ 0 h 792"/>
                <a:gd name="T34" fmla="*/ 0 w 270"/>
                <a:gd name="T35" fmla="*/ 0 h 792"/>
                <a:gd name="T36" fmla="*/ 0 w 270"/>
                <a:gd name="T37" fmla="*/ 0 h 792"/>
                <a:gd name="T38" fmla="*/ 0 w 270"/>
                <a:gd name="T39" fmla="*/ 0 h 792"/>
                <a:gd name="T40" fmla="*/ 0 w 270"/>
                <a:gd name="T41" fmla="*/ 0 h 792"/>
                <a:gd name="T42" fmla="*/ 0 w 270"/>
                <a:gd name="T43" fmla="*/ 0 h 792"/>
                <a:gd name="T44" fmla="*/ 0 w 270"/>
                <a:gd name="T45" fmla="*/ 0 h 792"/>
                <a:gd name="T46" fmla="*/ 0 w 270"/>
                <a:gd name="T47" fmla="*/ 0 h 792"/>
                <a:gd name="T48" fmla="*/ 0 w 270"/>
                <a:gd name="T49" fmla="*/ 0 h 792"/>
                <a:gd name="T50" fmla="*/ 0 w 270"/>
                <a:gd name="T51" fmla="*/ 0 h 792"/>
                <a:gd name="T52" fmla="*/ 0 w 270"/>
                <a:gd name="T53" fmla="*/ 0 h 792"/>
                <a:gd name="T54" fmla="*/ 0 w 270"/>
                <a:gd name="T55" fmla="*/ 0 h 792"/>
                <a:gd name="T56" fmla="*/ 0 w 270"/>
                <a:gd name="T57" fmla="*/ 0 h 792"/>
                <a:gd name="T58" fmla="*/ 0 w 270"/>
                <a:gd name="T59" fmla="*/ 0 h 792"/>
                <a:gd name="T60" fmla="*/ 0 w 270"/>
                <a:gd name="T61" fmla="*/ 0 h 792"/>
                <a:gd name="T62" fmla="*/ 0 w 270"/>
                <a:gd name="T63" fmla="*/ 0 h 792"/>
                <a:gd name="T64" fmla="*/ 0 w 270"/>
                <a:gd name="T65" fmla="*/ 0 h 7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792"/>
                <a:gd name="T101" fmla="*/ 270 w 270"/>
                <a:gd name="T102" fmla="*/ 792 h 7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792">
                  <a:moveTo>
                    <a:pt x="0" y="396"/>
                  </a:moveTo>
                  <a:lnTo>
                    <a:pt x="0" y="792"/>
                  </a:lnTo>
                  <a:lnTo>
                    <a:pt x="14" y="791"/>
                  </a:lnTo>
                  <a:lnTo>
                    <a:pt x="27" y="790"/>
                  </a:lnTo>
                  <a:lnTo>
                    <a:pt x="41" y="787"/>
                  </a:lnTo>
                  <a:lnTo>
                    <a:pt x="54" y="784"/>
                  </a:lnTo>
                  <a:lnTo>
                    <a:pt x="67" y="779"/>
                  </a:lnTo>
                  <a:lnTo>
                    <a:pt x="80" y="774"/>
                  </a:lnTo>
                  <a:lnTo>
                    <a:pt x="93" y="768"/>
                  </a:lnTo>
                  <a:lnTo>
                    <a:pt x="105" y="761"/>
                  </a:lnTo>
                  <a:lnTo>
                    <a:pt x="117" y="753"/>
                  </a:lnTo>
                  <a:lnTo>
                    <a:pt x="129" y="744"/>
                  </a:lnTo>
                  <a:lnTo>
                    <a:pt x="140" y="734"/>
                  </a:lnTo>
                  <a:lnTo>
                    <a:pt x="151" y="725"/>
                  </a:lnTo>
                  <a:lnTo>
                    <a:pt x="161" y="713"/>
                  </a:lnTo>
                  <a:lnTo>
                    <a:pt x="171" y="702"/>
                  </a:lnTo>
                  <a:lnTo>
                    <a:pt x="181" y="689"/>
                  </a:lnTo>
                  <a:lnTo>
                    <a:pt x="191" y="676"/>
                  </a:lnTo>
                  <a:lnTo>
                    <a:pt x="200" y="662"/>
                  </a:lnTo>
                  <a:lnTo>
                    <a:pt x="209" y="648"/>
                  </a:lnTo>
                  <a:lnTo>
                    <a:pt x="216" y="633"/>
                  </a:lnTo>
                  <a:lnTo>
                    <a:pt x="224" y="617"/>
                  </a:lnTo>
                  <a:lnTo>
                    <a:pt x="231" y="601"/>
                  </a:lnTo>
                  <a:lnTo>
                    <a:pt x="238" y="585"/>
                  </a:lnTo>
                  <a:lnTo>
                    <a:pt x="243" y="567"/>
                  </a:lnTo>
                  <a:lnTo>
                    <a:pt x="249" y="550"/>
                  </a:lnTo>
                  <a:lnTo>
                    <a:pt x="253" y="532"/>
                  </a:lnTo>
                  <a:lnTo>
                    <a:pt x="257" y="513"/>
                  </a:lnTo>
                  <a:lnTo>
                    <a:pt x="262" y="495"/>
                  </a:lnTo>
                  <a:lnTo>
                    <a:pt x="264" y="476"/>
                  </a:lnTo>
                  <a:lnTo>
                    <a:pt x="266" y="456"/>
                  </a:lnTo>
                  <a:lnTo>
                    <a:pt x="268" y="436"/>
                  </a:lnTo>
                  <a:lnTo>
                    <a:pt x="270" y="416"/>
                  </a:lnTo>
                  <a:lnTo>
                    <a:pt x="270" y="396"/>
                  </a:lnTo>
                  <a:lnTo>
                    <a:pt x="270" y="376"/>
                  </a:lnTo>
                  <a:lnTo>
                    <a:pt x="268" y="355"/>
                  </a:lnTo>
                  <a:lnTo>
                    <a:pt x="266" y="336"/>
                  </a:lnTo>
                  <a:lnTo>
                    <a:pt x="264" y="316"/>
                  </a:lnTo>
                  <a:lnTo>
                    <a:pt x="262" y="297"/>
                  </a:lnTo>
                  <a:lnTo>
                    <a:pt x="257" y="278"/>
                  </a:lnTo>
                  <a:lnTo>
                    <a:pt x="253" y="259"/>
                  </a:lnTo>
                  <a:lnTo>
                    <a:pt x="249" y="241"/>
                  </a:lnTo>
                  <a:lnTo>
                    <a:pt x="243" y="224"/>
                  </a:lnTo>
                  <a:lnTo>
                    <a:pt x="238" y="206"/>
                  </a:lnTo>
                  <a:lnTo>
                    <a:pt x="231" y="190"/>
                  </a:lnTo>
                  <a:lnTo>
                    <a:pt x="224" y="174"/>
                  </a:lnTo>
                  <a:lnTo>
                    <a:pt x="216" y="159"/>
                  </a:lnTo>
                  <a:lnTo>
                    <a:pt x="209" y="144"/>
                  </a:lnTo>
                  <a:lnTo>
                    <a:pt x="200" y="129"/>
                  </a:lnTo>
                  <a:lnTo>
                    <a:pt x="191" y="116"/>
                  </a:lnTo>
                  <a:lnTo>
                    <a:pt x="181" y="102"/>
                  </a:lnTo>
                  <a:lnTo>
                    <a:pt x="171" y="90"/>
                  </a:lnTo>
                  <a:lnTo>
                    <a:pt x="161" y="78"/>
                  </a:lnTo>
                  <a:lnTo>
                    <a:pt x="151" y="67"/>
                  </a:lnTo>
                  <a:lnTo>
                    <a:pt x="140" y="57"/>
                  </a:lnTo>
                  <a:lnTo>
                    <a:pt x="129" y="47"/>
                  </a:lnTo>
                  <a:lnTo>
                    <a:pt x="117" y="38"/>
                  </a:lnTo>
                  <a:lnTo>
                    <a:pt x="105" y="31"/>
                  </a:lnTo>
                  <a:lnTo>
                    <a:pt x="93" y="23"/>
                  </a:lnTo>
                  <a:lnTo>
                    <a:pt x="80" y="17"/>
                  </a:lnTo>
                  <a:lnTo>
                    <a:pt x="67" y="11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0" name="Freeform 504"/>
            <p:cNvSpPr>
              <a:spLocks/>
            </p:cNvSpPr>
            <p:nvPr/>
          </p:nvSpPr>
          <p:spPr bwMode="auto">
            <a:xfrm>
              <a:off x="2822" y="2022"/>
              <a:ext cx="67" cy="198"/>
            </a:xfrm>
            <a:custGeom>
              <a:avLst/>
              <a:gdLst>
                <a:gd name="T0" fmla="*/ 0 w 270"/>
                <a:gd name="T1" fmla="*/ 0 h 792"/>
                <a:gd name="T2" fmla="*/ 0 w 270"/>
                <a:gd name="T3" fmla="*/ 0 h 792"/>
                <a:gd name="T4" fmla="*/ 0 w 270"/>
                <a:gd name="T5" fmla="*/ 0 h 792"/>
                <a:gd name="T6" fmla="*/ 0 w 270"/>
                <a:gd name="T7" fmla="*/ 0 h 792"/>
                <a:gd name="T8" fmla="*/ 0 w 270"/>
                <a:gd name="T9" fmla="*/ 0 h 792"/>
                <a:gd name="T10" fmla="*/ 0 w 270"/>
                <a:gd name="T11" fmla="*/ 0 h 792"/>
                <a:gd name="T12" fmla="*/ 0 w 270"/>
                <a:gd name="T13" fmla="*/ 0 h 792"/>
                <a:gd name="T14" fmla="*/ 0 w 270"/>
                <a:gd name="T15" fmla="*/ 0 h 792"/>
                <a:gd name="T16" fmla="*/ 0 w 270"/>
                <a:gd name="T17" fmla="*/ 0 h 792"/>
                <a:gd name="T18" fmla="*/ 0 w 270"/>
                <a:gd name="T19" fmla="*/ 0 h 792"/>
                <a:gd name="T20" fmla="*/ 0 w 270"/>
                <a:gd name="T21" fmla="*/ 0 h 792"/>
                <a:gd name="T22" fmla="*/ 0 w 270"/>
                <a:gd name="T23" fmla="*/ 0 h 792"/>
                <a:gd name="T24" fmla="*/ 0 w 270"/>
                <a:gd name="T25" fmla="*/ 0 h 792"/>
                <a:gd name="T26" fmla="*/ 0 w 270"/>
                <a:gd name="T27" fmla="*/ 0 h 792"/>
                <a:gd name="T28" fmla="*/ 0 w 270"/>
                <a:gd name="T29" fmla="*/ 0 h 792"/>
                <a:gd name="T30" fmla="*/ 0 w 270"/>
                <a:gd name="T31" fmla="*/ 0 h 792"/>
                <a:gd name="T32" fmla="*/ 0 w 270"/>
                <a:gd name="T33" fmla="*/ 0 h 792"/>
                <a:gd name="T34" fmla="*/ 0 w 270"/>
                <a:gd name="T35" fmla="*/ 0 h 792"/>
                <a:gd name="T36" fmla="*/ 0 w 270"/>
                <a:gd name="T37" fmla="*/ 0 h 792"/>
                <a:gd name="T38" fmla="*/ 0 w 270"/>
                <a:gd name="T39" fmla="*/ 0 h 792"/>
                <a:gd name="T40" fmla="*/ 0 w 270"/>
                <a:gd name="T41" fmla="*/ 0 h 792"/>
                <a:gd name="T42" fmla="*/ 0 w 270"/>
                <a:gd name="T43" fmla="*/ 0 h 792"/>
                <a:gd name="T44" fmla="*/ 0 w 270"/>
                <a:gd name="T45" fmla="*/ 0 h 792"/>
                <a:gd name="T46" fmla="*/ 0 w 270"/>
                <a:gd name="T47" fmla="*/ 0 h 792"/>
                <a:gd name="T48" fmla="*/ 0 w 270"/>
                <a:gd name="T49" fmla="*/ 0 h 792"/>
                <a:gd name="T50" fmla="*/ 0 w 270"/>
                <a:gd name="T51" fmla="*/ 0 h 792"/>
                <a:gd name="T52" fmla="*/ 0 w 270"/>
                <a:gd name="T53" fmla="*/ 0 h 792"/>
                <a:gd name="T54" fmla="*/ 0 w 270"/>
                <a:gd name="T55" fmla="*/ 0 h 792"/>
                <a:gd name="T56" fmla="*/ 0 w 270"/>
                <a:gd name="T57" fmla="*/ 0 h 792"/>
                <a:gd name="T58" fmla="*/ 0 w 270"/>
                <a:gd name="T59" fmla="*/ 0 h 792"/>
                <a:gd name="T60" fmla="*/ 0 w 270"/>
                <a:gd name="T61" fmla="*/ 0 h 792"/>
                <a:gd name="T62" fmla="*/ 0 w 270"/>
                <a:gd name="T63" fmla="*/ 0 h 7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0"/>
                <a:gd name="T97" fmla="*/ 0 h 792"/>
                <a:gd name="T98" fmla="*/ 270 w 270"/>
                <a:gd name="T99" fmla="*/ 792 h 7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0" h="792">
                  <a:moveTo>
                    <a:pt x="0" y="792"/>
                  </a:moveTo>
                  <a:lnTo>
                    <a:pt x="14" y="791"/>
                  </a:lnTo>
                  <a:lnTo>
                    <a:pt x="27" y="790"/>
                  </a:lnTo>
                  <a:lnTo>
                    <a:pt x="41" y="787"/>
                  </a:lnTo>
                  <a:lnTo>
                    <a:pt x="54" y="784"/>
                  </a:lnTo>
                  <a:lnTo>
                    <a:pt x="67" y="779"/>
                  </a:lnTo>
                  <a:lnTo>
                    <a:pt x="80" y="774"/>
                  </a:lnTo>
                  <a:lnTo>
                    <a:pt x="93" y="768"/>
                  </a:lnTo>
                  <a:lnTo>
                    <a:pt x="105" y="761"/>
                  </a:lnTo>
                  <a:lnTo>
                    <a:pt x="117" y="753"/>
                  </a:lnTo>
                  <a:lnTo>
                    <a:pt x="129" y="744"/>
                  </a:lnTo>
                  <a:lnTo>
                    <a:pt x="140" y="734"/>
                  </a:lnTo>
                  <a:lnTo>
                    <a:pt x="151" y="725"/>
                  </a:lnTo>
                  <a:lnTo>
                    <a:pt x="161" y="713"/>
                  </a:lnTo>
                  <a:lnTo>
                    <a:pt x="171" y="702"/>
                  </a:lnTo>
                  <a:lnTo>
                    <a:pt x="181" y="689"/>
                  </a:lnTo>
                  <a:lnTo>
                    <a:pt x="191" y="676"/>
                  </a:lnTo>
                  <a:lnTo>
                    <a:pt x="200" y="662"/>
                  </a:lnTo>
                  <a:lnTo>
                    <a:pt x="209" y="648"/>
                  </a:lnTo>
                  <a:lnTo>
                    <a:pt x="216" y="633"/>
                  </a:lnTo>
                  <a:lnTo>
                    <a:pt x="224" y="617"/>
                  </a:lnTo>
                  <a:lnTo>
                    <a:pt x="231" y="601"/>
                  </a:lnTo>
                  <a:lnTo>
                    <a:pt x="238" y="585"/>
                  </a:lnTo>
                  <a:lnTo>
                    <a:pt x="243" y="567"/>
                  </a:lnTo>
                  <a:lnTo>
                    <a:pt x="249" y="550"/>
                  </a:lnTo>
                  <a:lnTo>
                    <a:pt x="253" y="532"/>
                  </a:lnTo>
                  <a:lnTo>
                    <a:pt x="257" y="513"/>
                  </a:lnTo>
                  <a:lnTo>
                    <a:pt x="262" y="495"/>
                  </a:lnTo>
                  <a:lnTo>
                    <a:pt x="264" y="476"/>
                  </a:lnTo>
                  <a:lnTo>
                    <a:pt x="266" y="456"/>
                  </a:lnTo>
                  <a:lnTo>
                    <a:pt x="268" y="436"/>
                  </a:lnTo>
                  <a:lnTo>
                    <a:pt x="270" y="416"/>
                  </a:lnTo>
                  <a:lnTo>
                    <a:pt x="270" y="396"/>
                  </a:lnTo>
                  <a:lnTo>
                    <a:pt x="270" y="376"/>
                  </a:lnTo>
                  <a:lnTo>
                    <a:pt x="268" y="355"/>
                  </a:lnTo>
                  <a:lnTo>
                    <a:pt x="266" y="336"/>
                  </a:lnTo>
                  <a:lnTo>
                    <a:pt x="264" y="316"/>
                  </a:lnTo>
                  <a:lnTo>
                    <a:pt x="262" y="297"/>
                  </a:lnTo>
                  <a:lnTo>
                    <a:pt x="257" y="278"/>
                  </a:lnTo>
                  <a:lnTo>
                    <a:pt x="253" y="259"/>
                  </a:lnTo>
                  <a:lnTo>
                    <a:pt x="249" y="241"/>
                  </a:lnTo>
                  <a:lnTo>
                    <a:pt x="243" y="224"/>
                  </a:lnTo>
                  <a:lnTo>
                    <a:pt x="238" y="206"/>
                  </a:lnTo>
                  <a:lnTo>
                    <a:pt x="231" y="190"/>
                  </a:lnTo>
                  <a:lnTo>
                    <a:pt x="224" y="174"/>
                  </a:lnTo>
                  <a:lnTo>
                    <a:pt x="216" y="159"/>
                  </a:lnTo>
                  <a:lnTo>
                    <a:pt x="209" y="144"/>
                  </a:lnTo>
                  <a:lnTo>
                    <a:pt x="200" y="129"/>
                  </a:lnTo>
                  <a:lnTo>
                    <a:pt x="191" y="116"/>
                  </a:lnTo>
                  <a:lnTo>
                    <a:pt x="181" y="102"/>
                  </a:lnTo>
                  <a:lnTo>
                    <a:pt x="171" y="90"/>
                  </a:lnTo>
                  <a:lnTo>
                    <a:pt x="161" y="78"/>
                  </a:lnTo>
                  <a:lnTo>
                    <a:pt x="151" y="67"/>
                  </a:lnTo>
                  <a:lnTo>
                    <a:pt x="140" y="57"/>
                  </a:lnTo>
                  <a:lnTo>
                    <a:pt x="129" y="47"/>
                  </a:lnTo>
                  <a:lnTo>
                    <a:pt x="117" y="38"/>
                  </a:lnTo>
                  <a:lnTo>
                    <a:pt x="105" y="31"/>
                  </a:lnTo>
                  <a:lnTo>
                    <a:pt x="93" y="23"/>
                  </a:lnTo>
                  <a:lnTo>
                    <a:pt x="80" y="17"/>
                  </a:lnTo>
                  <a:lnTo>
                    <a:pt x="67" y="11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1" name="Freeform 505"/>
            <p:cNvSpPr>
              <a:spLocks/>
            </p:cNvSpPr>
            <p:nvPr/>
          </p:nvSpPr>
          <p:spPr bwMode="auto">
            <a:xfrm>
              <a:off x="2822" y="2023"/>
              <a:ext cx="66" cy="196"/>
            </a:xfrm>
            <a:custGeom>
              <a:avLst/>
              <a:gdLst>
                <a:gd name="T0" fmla="*/ 0 w 265"/>
                <a:gd name="T1" fmla="*/ 0 h 785"/>
                <a:gd name="T2" fmla="*/ 0 w 265"/>
                <a:gd name="T3" fmla="*/ 0 h 785"/>
                <a:gd name="T4" fmla="*/ 0 w 265"/>
                <a:gd name="T5" fmla="*/ 0 h 785"/>
                <a:gd name="T6" fmla="*/ 0 w 265"/>
                <a:gd name="T7" fmla="*/ 0 h 785"/>
                <a:gd name="T8" fmla="*/ 0 w 265"/>
                <a:gd name="T9" fmla="*/ 0 h 785"/>
                <a:gd name="T10" fmla="*/ 0 w 265"/>
                <a:gd name="T11" fmla="*/ 0 h 785"/>
                <a:gd name="T12" fmla="*/ 0 w 265"/>
                <a:gd name="T13" fmla="*/ 0 h 785"/>
                <a:gd name="T14" fmla="*/ 0 w 265"/>
                <a:gd name="T15" fmla="*/ 0 h 785"/>
                <a:gd name="T16" fmla="*/ 0 w 265"/>
                <a:gd name="T17" fmla="*/ 0 h 785"/>
                <a:gd name="T18" fmla="*/ 0 w 265"/>
                <a:gd name="T19" fmla="*/ 0 h 785"/>
                <a:gd name="T20" fmla="*/ 0 w 265"/>
                <a:gd name="T21" fmla="*/ 0 h 785"/>
                <a:gd name="T22" fmla="*/ 0 w 265"/>
                <a:gd name="T23" fmla="*/ 0 h 785"/>
                <a:gd name="T24" fmla="*/ 0 w 265"/>
                <a:gd name="T25" fmla="*/ 0 h 785"/>
                <a:gd name="T26" fmla="*/ 0 w 265"/>
                <a:gd name="T27" fmla="*/ 0 h 785"/>
                <a:gd name="T28" fmla="*/ 0 w 265"/>
                <a:gd name="T29" fmla="*/ 0 h 785"/>
                <a:gd name="T30" fmla="*/ 0 w 265"/>
                <a:gd name="T31" fmla="*/ 0 h 785"/>
                <a:gd name="T32" fmla="*/ 0 w 265"/>
                <a:gd name="T33" fmla="*/ 0 h 785"/>
                <a:gd name="T34" fmla="*/ 0 w 265"/>
                <a:gd name="T35" fmla="*/ 0 h 785"/>
                <a:gd name="T36" fmla="*/ 0 w 265"/>
                <a:gd name="T37" fmla="*/ 0 h 785"/>
                <a:gd name="T38" fmla="*/ 0 w 265"/>
                <a:gd name="T39" fmla="*/ 0 h 785"/>
                <a:gd name="T40" fmla="*/ 0 w 265"/>
                <a:gd name="T41" fmla="*/ 0 h 785"/>
                <a:gd name="T42" fmla="*/ 0 w 265"/>
                <a:gd name="T43" fmla="*/ 0 h 785"/>
                <a:gd name="T44" fmla="*/ 0 w 265"/>
                <a:gd name="T45" fmla="*/ 0 h 785"/>
                <a:gd name="T46" fmla="*/ 0 w 265"/>
                <a:gd name="T47" fmla="*/ 0 h 785"/>
                <a:gd name="T48" fmla="*/ 0 w 265"/>
                <a:gd name="T49" fmla="*/ 0 h 785"/>
                <a:gd name="T50" fmla="*/ 0 w 265"/>
                <a:gd name="T51" fmla="*/ 0 h 785"/>
                <a:gd name="T52" fmla="*/ 0 w 265"/>
                <a:gd name="T53" fmla="*/ 0 h 785"/>
                <a:gd name="T54" fmla="*/ 0 w 265"/>
                <a:gd name="T55" fmla="*/ 0 h 785"/>
                <a:gd name="T56" fmla="*/ 0 w 265"/>
                <a:gd name="T57" fmla="*/ 0 h 785"/>
                <a:gd name="T58" fmla="*/ 0 w 265"/>
                <a:gd name="T59" fmla="*/ 0 h 785"/>
                <a:gd name="T60" fmla="*/ 0 w 265"/>
                <a:gd name="T61" fmla="*/ 0 h 785"/>
                <a:gd name="T62" fmla="*/ 0 w 265"/>
                <a:gd name="T63" fmla="*/ 0 h 785"/>
                <a:gd name="T64" fmla="*/ 0 w 265"/>
                <a:gd name="T65" fmla="*/ 0 h 7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5"/>
                <a:gd name="T100" fmla="*/ 0 h 785"/>
                <a:gd name="T101" fmla="*/ 265 w 265"/>
                <a:gd name="T102" fmla="*/ 785 h 7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5" h="785">
                  <a:moveTo>
                    <a:pt x="0" y="393"/>
                  </a:moveTo>
                  <a:lnTo>
                    <a:pt x="0" y="785"/>
                  </a:lnTo>
                  <a:lnTo>
                    <a:pt x="13" y="785"/>
                  </a:lnTo>
                  <a:lnTo>
                    <a:pt x="26" y="783"/>
                  </a:lnTo>
                  <a:lnTo>
                    <a:pt x="40" y="781"/>
                  </a:lnTo>
                  <a:lnTo>
                    <a:pt x="53" y="778"/>
                  </a:lnTo>
                  <a:lnTo>
                    <a:pt x="66" y="773"/>
                  </a:lnTo>
                  <a:lnTo>
                    <a:pt x="78" y="768"/>
                  </a:lnTo>
                  <a:lnTo>
                    <a:pt x="90" y="761"/>
                  </a:lnTo>
                  <a:lnTo>
                    <a:pt x="103" y="754"/>
                  </a:lnTo>
                  <a:lnTo>
                    <a:pt x="115" y="746"/>
                  </a:lnTo>
                  <a:lnTo>
                    <a:pt x="126" y="738"/>
                  </a:lnTo>
                  <a:lnTo>
                    <a:pt x="137" y="728"/>
                  </a:lnTo>
                  <a:lnTo>
                    <a:pt x="148" y="718"/>
                  </a:lnTo>
                  <a:lnTo>
                    <a:pt x="158" y="708"/>
                  </a:lnTo>
                  <a:lnTo>
                    <a:pt x="169" y="696"/>
                  </a:lnTo>
                  <a:lnTo>
                    <a:pt x="178" y="683"/>
                  </a:lnTo>
                  <a:lnTo>
                    <a:pt x="188" y="670"/>
                  </a:lnTo>
                  <a:lnTo>
                    <a:pt x="197" y="657"/>
                  </a:lnTo>
                  <a:lnTo>
                    <a:pt x="204" y="642"/>
                  </a:lnTo>
                  <a:lnTo>
                    <a:pt x="212" y="628"/>
                  </a:lnTo>
                  <a:lnTo>
                    <a:pt x="220" y="612"/>
                  </a:lnTo>
                  <a:lnTo>
                    <a:pt x="226" y="597"/>
                  </a:lnTo>
                  <a:lnTo>
                    <a:pt x="233" y="579"/>
                  </a:lnTo>
                  <a:lnTo>
                    <a:pt x="239" y="563"/>
                  </a:lnTo>
                  <a:lnTo>
                    <a:pt x="244" y="545"/>
                  </a:lnTo>
                  <a:lnTo>
                    <a:pt x="250" y="528"/>
                  </a:lnTo>
                  <a:lnTo>
                    <a:pt x="253" y="509"/>
                  </a:lnTo>
                  <a:lnTo>
                    <a:pt x="257" y="491"/>
                  </a:lnTo>
                  <a:lnTo>
                    <a:pt x="260" y="472"/>
                  </a:lnTo>
                  <a:lnTo>
                    <a:pt x="262" y="452"/>
                  </a:lnTo>
                  <a:lnTo>
                    <a:pt x="264" y="433"/>
                  </a:lnTo>
                  <a:lnTo>
                    <a:pt x="265" y="412"/>
                  </a:lnTo>
                  <a:lnTo>
                    <a:pt x="265" y="393"/>
                  </a:lnTo>
                  <a:lnTo>
                    <a:pt x="265" y="373"/>
                  </a:lnTo>
                  <a:lnTo>
                    <a:pt x="264" y="352"/>
                  </a:lnTo>
                  <a:lnTo>
                    <a:pt x="262" y="333"/>
                  </a:lnTo>
                  <a:lnTo>
                    <a:pt x="260" y="313"/>
                  </a:lnTo>
                  <a:lnTo>
                    <a:pt x="257" y="295"/>
                  </a:lnTo>
                  <a:lnTo>
                    <a:pt x="253" y="276"/>
                  </a:lnTo>
                  <a:lnTo>
                    <a:pt x="250" y="257"/>
                  </a:lnTo>
                  <a:lnTo>
                    <a:pt x="244" y="240"/>
                  </a:lnTo>
                  <a:lnTo>
                    <a:pt x="239" y="223"/>
                  </a:lnTo>
                  <a:lnTo>
                    <a:pt x="233" y="206"/>
                  </a:lnTo>
                  <a:lnTo>
                    <a:pt x="226" y="189"/>
                  </a:lnTo>
                  <a:lnTo>
                    <a:pt x="220" y="173"/>
                  </a:lnTo>
                  <a:lnTo>
                    <a:pt x="212" y="158"/>
                  </a:lnTo>
                  <a:lnTo>
                    <a:pt x="204" y="143"/>
                  </a:lnTo>
                  <a:lnTo>
                    <a:pt x="197" y="129"/>
                  </a:lnTo>
                  <a:lnTo>
                    <a:pt x="188" y="115"/>
                  </a:lnTo>
                  <a:lnTo>
                    <a:pt x="178" y="102"/>
                  </a:lnTo>
                  <a:lnTo>
                    <a:pt x="169" y="89"/>
                  </a:lnTo>
                  <a:lnTo>
                    <a:pt x="158" y="78"/>
                  </a:lnTo>
                  <a:lnTo>
                    <a:pt x="148" y="67"/>
                  </a:lnTo>
                  <a:lnTo>
                    <a:pt x="137" y="57"/>
                  </a:lnTo>
                  <a:lnTo>
                    <a:pt x="126" y="47"/>
                  </a:lnTo>
                  <a:lnTo>
                    <a:pt x="115" y="39"/>
                  </a:lnTo>
                  <a:lnTo>
                    <a:pt x="103" y="31"/>
                  </a:lnTo>
                  <a:lnTo>
                    <a:pt x="90" y="24"/>
                  </a:lnTo>
                  <a:lnTo>
                    <a:pt x="78" y="18"/>
                  </a:lnTo>
                  <a:lnTo>
                    <a:pt x="66" y="13"/>
                  </a:lnTo>
                  <a:lnTo>
                    <a:pt x="53" y="8"/>
                  </a:lnTo>
                  <a:lnTo>
                    <a:pt x="40" y="4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2" name="Freeform 506"/>
            <p:cNvSpPr>
              <a:spLocks/>
            </p:cNvSpPr>
            <p:nvPr/>
          </p:nvSpPr>
          <p:spPr bwMode="auto">
            <a:xfrm>
              <a:off x="2822" y="2023"/>
              <a:ext cx="66" cy="196"/>
            </a:xfrm>
            <a:custGeom>
              <a:avLst/>
              <a:gdLst>
                <a:gd name="T0" fmla="*/ 0 w 265"/>
                <a:gd name="T1" fmla="*/ 0 h 785"/>
                <a:gd name="T2" fmla="*/ 0 w 265"/>
                <a:gd name="T3" fmla="*/ 0 h 785"/>
                <a:gd name="T4" fmla="*/ 0 w 265"/>
                <a:gd name="T5" fmla="*/ 0 h 785"/>
                <a:gd name="T6" fmla="*/ 0 w 265"/>
                <a:gd name="T7" fmla="*/ 0 h 785"/>
                <a:gd name="T8" fmla="*/ 0 w 265"/>
                <a:gd name="T9" fmla="*/ 0 h 785"/>
                <a:gd name="T10" fmla="*/ 0 w 265"/>
                <a:gd name="T11" fmla="*/ 0 h 785"/>
                <a:gd name="T12" fmla="*/ 0 w 265"/>
                <a:gd name="T13" fmla="*/ 0 h 785"/>
                <a:gd name="T14" fmla="*/ 0 w 265"/>
                <a:gd name="T15" fmla="*/ 0 h 785"/>
                <a:gd name="T16" fmla="*/ 0 w 265"/>
                <a:gd name="T17" fmla="*/ 0 h 785"/>
                <a:gd name="T18" fmla="*/ 0 w 265"/>
                <a:gd name="T19" fmla="*/ 0 h 785"/>
                <a:gd name="T20" fmla="*/ 0 w 265"/>
                <a:gd name="T21" fmla="*/ 0 h 785"/>
                <a:gd name="T22" fmla="*/ 0 w 265"/>
                <a:gd name="T23" fmla="*/ 0 h 785"/>
                <a:gd name="T24" fmla="*/ 0 w 265"/>
                <a:gd name="T25" fmla="*/ 0 h 785"/>
                <a:gd name="T26" fmla="*/ 0 w 265"/>
                <a:gd name="T27" fmla="*/ 0 h 785"/>
                <a:gd name="T28" fmla="*/ 0 w 265"/>
                <a:gd name="T29" fmla="*/ 0 h 785"/>
                <a:gd name="T30" fmla="*/ 0 w 265"/>
                <a:gd name="T31" fmla="*/ 0 h 785"/>
                <a:gd name="T32" fmla="*/ 0 w 265"/>
                <a:gd name="T33" fmla="*/ 0 h 785"/>
                <a:gd name="T34" fmla="*/ 0 w 265"/>
                <a:gd name="T35" fmla="*/ 0 h 785"/>
                <a:gd name="T36" fmla="*/ 0 w 265"/>
                <a:gd name="T37" fmla="*/ 0 h 785"/>
                <a:gd name="T38" fmla="*/ 0 w 265"/>
                <a:gd name="T39" fmla="*/ 0 h 785"/>
                <a:gd name="T40" fmla="*/ 0 w 265"/>
                <a:gd name="T41" fmla="*/ 0 h 785"/>
                <a:gd name="T42" fmla="*/ 0 w 265"/>
                <a:gd name="T43" fmla="*/ 0 h 785"/>
                <a:gd name="T44" fmla="*/ 0 w 265"/>
                <a:gd name="T45" fmla="*/ 0 h 785"/>
                <a:gd name="T46" fmla="*/ 0 w 265"/>
                <a:gd name="T47" fmla="*/ 0 h 785"/>
                <a:gd name="T48" fmla="*/ 0 w 265"/>
                <a:gd name="T49" fmla="*/ 0 h 785"/>
                <a:gd name="T50" fmla="*/ 0 w 265"/>
                <a:gd name="T51" fmla="*/ 0 h 785"/>
                <a:gd name="T52" fmla="*/ 0 w 265"/>
                <a:gd name="T53" fmla="*/ 0 h 785"/>
                <a:gd name="T54" fmla="*/ 0 w 265"/>
                <a:gd name="T55" fmla="*/ 0 h 785"/>
                <a:gd name="T56" fmla="*/ 0 w 265"/>
                <a:gd name="T57" fmla="*/ 0 h 785"/>
                <a:gd name="T58" fmla="*/ 0 w 265"/>
                <a:gd name="T59" fmla="*/ 0 h 785"/>
                <a:gd name="T60" fmla="*/ 0 w 265"/>
                <a:gd name="T61" fmla="*/ 0 h 785"/>
                <a:gd name="T62" fmla="*/ 0 w 265"/>
                <a:gd name="T63" fmla="*/ 0 h 7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5"/>
                <a:gd name="T97" fmla="*/ 0 h 785"/>
                <a:gd name="T98" fmla="*/ 265 w 265"/>
                <a:gd name="T99" fmla="*/ 785 h 7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5" h="785">
                  <a:moveTo>
                    <a:pt x="0" y="785"/>
                  </a:moveTo>
                  <a:lnTo>
                    <a:pt x="13" y="785"/>
                  </a:lnTo>
                  <a:lnTo>
                    <a:pt x="26" y="783"/>
                  </a:lnTo>
                  <a:lnTo>
                    <a:pt x="40" y="781"/>
                  </a:lnTo>
                  <a:lnTo>
                    <a:pt x="53" y="778"/>
                  </a:lnTo>
                  <a:lnTo>
                    <a:pt x="66" y="773"/>
                  </a:lnTo>
                  <a:lnTo>
                    <a:pt x="78" y="768"/>
                  </a:lnTo>
                  <a:lnTo>
                    <a:pt x="90" y="761"/>
                  </a:lnTo>
                  <a:lnTo>
                    <a:pt x="103" y="754"/>
                  </a:lnTo>
                  <a:lnTo>
                    <a:pt x="115" y="746"/>
                  </a:lnTo>
                  <a:lnTo>
                    <a:pt x="126" y="738"/>
                  </a:lnTo>
                  <a:lnTo>
                    <a:pt x="137" y="728"/>
                  </a:lnTo>
                  <a:lnTo>
                    <a:pt x="148" y="718"/>
                  </a:lnTo>
                  <a:lnTo>
                    <a:pt x="158" y="708"/>
                  </a:lnTo>
                  <a:lnTo>
                    <a:pt x="169" y="696"/>
                  </a:lnTo>
                  <a:lnTo>
                    <a:pt x="178" y="683"/>
                  </a:lnTo>
                  <a:lnTo>
                    <a:pt x="188" y="670"/>
                  </a:lnTo>
                  <a:lnTo>
                    <a:pt x="197" y="657"/>
                  </a:lnTo>
                  <a:lnTo>
                    <a:pt x="204" y="642"/>
                  </a:lnTo>
                  <a:lnTo>
                    <a:pt x="212" y="628"/>
                  </a:lnTo>
                  <a:lnTo>
                    <a:pt x="220" y="612"/>
                  </a:lnTo>
                  <a:lnTo>
                    <a:pt x="226" y="597"/>
                  </a:lnTo>
                  <a:lnTo>
                    <a:pt x="233" y="579"/>
                  </a:lnTo>
                  <a:lnTo>
                    <a:pt x="239" y="563"/>
                  </a:lnTo>
                  <a:lnTo>
                    <a:pt x="244" y="545"/>
                  </a:lnTo>
                  <a:lnTo>
                    <a:pt x="250" y="528"/>
                  </a:lnTo>
                  <a:lnTo>
                    <a:pt x="253" y="509"/>
                  </a:lnTo>
                  <a:lnTo>
                    <a:pt x="257" y="491"/>
                  </a:lnTo>
                  <a:lnTo>
                    <a:pt x="260" y="472"/>
                  </a:lnTo>
                  <a:lnTo>
                    <a:pt x="262" y="452"/>
                  </a:lnTo>
                  <a:lnTo>
                    <a:pt x="264" y="433"/>
                  </a:lnTo>
                  <a:lnTo>
                    <a:pt x="265" y="412"/>
                  </a:lnTo>
                  <a:lnTo>
                    <a:pt x="265" y="393"/>
                  </a:lnTo>
                  <a:lnTo>
                    <a:pt x="265" y="373"/>
                  </a:lnTo>
                  <a:lnTo>
                    <a:pt x="264" y="352"/>
                  </a:lnTo>
                  <a:lnTo>
                    <a:pt x="262" y="333"/>
                  </a:lnTo>
                  <a:lnTo>
                    <a:pt x="260" y="313"/>
                  </a:lnTo>
                  <a:lnTo>
                    <a:pt x="257" y="295"/>
                  </a:lnTo>
                  <a:lnTo>
                    <a:pt x="253" y="276"/>
                  </a:lnTo>
                  <a:lnTo>
                    <a:pt x="250" y="257"/>
                  </a:lnTo>
                  <a:lnTo>
                    <a:pt x="244" y="240"/>
                  </a:lnTo>
                  <a:lnTo>
                    <a:pt x="239" y="223"/>
                  </a:lnTo>
                  <a:lnTo>
                    <a:pt x="233" y="206"/>
                  </a:lnTo>
                  <a:lnTo>
                    <a:pt x="226" y="189"/>
                  </a:lnTo>
                  <a:lnTo>
                    <a:pt x="220" y="173"/>
                  </a:lnTo>
                  <a:lnTo>
                    <a:pt x="212" y="158"/>
                  </a:lnTo>
                  <a:lnTo>
                    <a:pt x="204" y="143"/>
                  </a:lnTo>
                  <a:lnTo>
                    <a:pt x="197" y="129"/>
                  </a:lnTo>
                  <a:lnTo>
                    <a:pt x="188" y="115"/>
                  </a:lnTo>
                  <a:lnTo>
                    <a:pt x="178" y="102"/>
                  </a:lnTo>
                  <a:lnTo>
                    <a:pt x="169" y="89"/>
                  </a:lnTo>
                  <a:lnTo>
                    <a:pt x="158" y="78"/>
                  </a:lnTo>
                  <a:lnTo>
                    <a:pt x="148" y="67"/>
                  </a:lnTo>
                  <a:lnTo>
                    <a:pt x="137" y="57"/>
                  </a:lnTo>
                  <a:lnTo>
                    <a:pt x="126" y="47"/>
                  </a:lnTo>
                  <a:lnTo>
                    <a:pt x="115" y="39"/>
                  </a:lnTo>
                  <a:lnTo>
                    <a:pt x="103" y="31"/>
                  </a:lnTo>
                  <a:lnTo>
                    <a:pt x="90" y="24"/>
                  </a:lnTo>
                  <a:lnTo>
                    <a:pt x="78" y="18"/>
                  </a:lnTo>
                  <a:lnTo>
                    <a:pt x="66" y="13"/>
                  </a:lnTo>
                  <a:lnTo>
                    <a:pt x="53" y="8"/>
                  </a:lnTo>
                  <a:lnTo>
                    <a:pt x="40" y="4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3" name="Freeform 507"/>
            <p:cNvSpPr>
              <a:spLocks/>
            </p:cNvSpPr>
            <p:nvPr/>
          </p:nvSpPr>
          <p:spPr bwMode="auto">
            <a:xfrm>
              <a:off x="2803" y="1998"/>
              <a:ext cx="14" cy="24"/>
            </a:xfrm>
            <a:custGeom>
              <a:avLst/>
              <a:gdLst>
                <a:gd name="T0" fmla="*/ 0 w 58"/>
                <a:gd name="T1" fmla="*/ 0 h 98"/>
                <a:gd name="T2" fmla="*/ 0 w 58"/>
                <a:gd name="T3" fmla="*/ 0 h 98"/>
                <a:gd name="T4" fmla="*/ 0 w 58"/>
                <a:gd name="T5" fmla="*/ 0 h 98"/>
                <a:gd name="T6" fmla="*/ 0 w 58"/>
                <a:gd name="T7" fmla="*/ 0 h 98"/>
                <a:gd name="T8" fmla="*/ 0 w 58"/>
                <a:gd name="T9" fmla="*/ 0 h 98"/>
                <a:gd name="T10" fmla="*/ 0 w 58"/>
                <a:gd name="T11" fmla="*/ 0 h 98"/>
                <a:gd name="T12" fmla="*/ 0 w 58"/>
                <a:gd name="T13" fmla="*/ 0 h 98"/>
                <a:gd name="T14" fmla="*/ 0 w 58"/>
                <a:gd name="T15" fmla="*/ 0 h 98"/>
                <a:gd name="T16" fmla="*/ 0 w 58"/>
                <a:gd name="T17" fmla="*/ 0 h 98"/>
                <a:gd name="T18" fmla="*/ 0 w 58"/>
                <a:gd name="T19" fmla="*/ 0 h 98"/>
                <a:gd name="T20" fmla="*/ 0 w 58"/>
                <a:gd name="T21" fmla="*/ 0 h 98"/>
                <a:gd name="T22" fmla="*/ 0 w 58"/>
                <a:gd name="T23" fmla="*/ 0 h 98"/>
                <a:gd name="T24" fmla="*/ 0 w 58"/>
                <a:gd name="T25" fmla="*/ 0 h 98"/>
                <a:gd name="T26" fmla="*/ 0 w 58"/>
                <a:gd name="T27" fmla="*/ 0 h 98"/>
                <a:gd name="T28" fmla="*/ 0 w 58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98"/>
                <a:gd name="T47" fmla="*/ 58 w 58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98">
                  <a:moveTo>
                    <a:pt x="0" y="20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36" y="20"/>
                  </a:lnTo>
                  <a:lnTo>
                    <a:pt x="36" y="94"/>
                  </a:lnTo>
                  <a:lnTo>
                    <a:pt x="58" y="94"/>
                  </a:lnTo>
                  <a:lnTo>
                    <a:pt x="58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5" y="94"/>
                  </a:lnTo>
                  <a:lnTo>
                    <a:pt x="25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4" name="Freeform 508"/>
            <p:cNvSpPr>
              <a:spLocks/>
            </p:cNvSpPr>
            <p:nvPr/>
          </p:nvSpPr>
          <p:spPr bwMode="auto">
            <a:xfrm>
              <a:off x="2803" y="1998"/>
              <a:ext cx="14" cy="24"/>
            </a:xfrm>
            <a:custGeom>
              <a:avLst/>
              <a:gdLst>
                <a:gd name="T0" fmla="*/ 0 w 58"/>
                <a:gd name="T1" fmla="*/ 0 h 98"/>
                <a:gd name="T2" fmla="*/ 0 w 58"/>
                <a:gd name="T3" fmla="*/ 0 h 98"/>
                <a:gd name="T4" fmla="*/ 0 w 58"/>
                <a:gd name="T5" fmla="*/ 0 h 98"/>
                <a:gd name="T6" fmla="*/ 0 w 58"/>
                <a:gd name="T7" fmla="*/ 0 h 98"/>
                <a:gd name="T8" fmla="*/ 0 w 58"/>
                <a:gd name="T9" fmla="*/ 0 h 98"/>
                <a:gd name="T10" fmla="*/ 0 w 58"/>
                <a:gd name="T11" fmla="*/ 0 h 98"/>
                <a:gd name="T12" fmla="*/ 0 w 58"/>
                <a:gd name="T13" fmla="*/ 0 h 98"/>
                <a:gd name="T14" fmla="*/ 0 w 58"/>
                <a:gd name="T15" fmla="*/ 0 h 98"/>
                <a:gd name="T16" fmla="*/ 0 w 58"/>
                <a:gd name="T17" fmla="*/ 0 h 98"/>
                <a:gd name="T18" fmla="*/ 0 w 58"/>
                <a:gd name="T19" fmla="*/ 0 h 98"/>
                <a:gd name="T20" fmla="*/ 0 w 58"/>
                <a:gd name="T21" fmla="*/ 0 h 98"/>
                <a:gd name="T22" fmla="*/ 0 w 58"/>
                <a:gd name="T23" fmla="*/ 0 h 98"/>
                <a:gd name="T24" fmla="*/ 0 w 58"/>
                <a:gd name="T25" fmla="*/ 0 h 98"/>
                <a:gd name="T26" fmla="*/ 0 w 58"/>
                <a:gd name="T27" fmla="*/ 0 h 98"/>
                <a:gd name="T28" fmla="*/ 0 w 58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98"/>
                <a:gd name="T47" fmla="*/ 58 w 58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98">
                  <a:moveTo>
                    <a:pt x="0" y="20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36" y="20"/>
                  </a:lnTo>
                  <a:lnTo>
                    <a:pt x="36" y="94"/>
                  </a:lnTo>
                  <a:lnTo>
                    <a:pt x="58" y="94"/>
                  </a:lnTo>
                  <a:lnTo>
                    <a:pt x="58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5" y="94"/>
                  </a:lnTo>
                  <a:lnTo>
                    <a:pt x="25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5" name="Freeform 509"/>
            <p:cNvSpPr>
              <a:spLocks/>
            </p:cNvSpPr>
            <p:nvPr/>
          </p:nvSpPr>
          <p:spPr bwMode="auto">
            <a:xfrm>
              <a:off x="2803" y="2220"/>
              <a:ext cx="15" cy="24"/>
            </a:xfrm>
            <a:custGeom>
              <a:avLst/>
              <a:gdLst>
                <a:gd name="T0" fmla="*/ 0 w 59"/>
                <a:gd name="T1" fmla="*/ 0 h 98"/>
                <a:gd name="T2" fmla="*/ 0 w 59"/>
                <a:gd name="T3" fmla="*/ 0 h 98"/>
                <a:gd name="T4" fmla="*/ 0 w 59"/>
                <a:gd name="T5" fmla="*/ 0 h 98"/>
                <a:gd name="T6" fmla="*/ 0 w 59"/>
                <a:gd name="T7" fmla="*/ 0 h 98"/>
                <a:gd name="T8" fmla="*/ 0 w 59"/>
                <a:gd name="T9" fmla="*/ 0 h 98"/>
                <a:gd name="T10" fmla="*/ 0 w 59"/>
                <a:gd name="T11" fmla="*/ 0 h 98"/>
                <a:gd name="T12" fmla="*/ 0 w 59"/>
                <a:gd name="T13" fmla="*/ 0 h 98"/>
                <a:gd name="T14" fmla="*/ 0 w 59"/>
                <a:gd name="T15" fmla="*/ 0 h 98"/>
                <a:gd name="T16" fmla="*/ 0 w 59"/>
                <a:gd name="T17" fmla="*/ 0 h 98"/>
                <a:gd name="T18" fmla="*/ 0 w 59"/>
                <a:gd name="T19" fmla="*/ 0 h 98"/>
                <a:gd name="T20" fmla="*/ 0 w 59"/>
                <a:gd name="T21" fmla="*/ 0 h 98"/>
                <a:gd name="T22" fmla="*/ 0 w 59"/>
                <a:gd name="T23" fmla="*/ 0 h 98"/>
                <a:gd name="T24" fmla="*/ 0 w 59"/>
                <a:gd name="T25" fmla="*/ 0 h 98"/>
                <a:gd name="T26" fmla="*/ 0 w 59"/>
                <a:gd name="T27" fmla="*/ 0 h 98"/>
                <a:gd name="T28" fmla="*/ 0 w 59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98"/>
                <a:gd name="T47" fmla="*/ 59 w 59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98">
                  <a:moveTo>
                    <a:pt x="0" y="78"/>
                  </a:moveTo>
                  <a:lnTo>
                    <a:pt x="0" y="85"/>
                  </a:lnTo>
                  <a:lnTo>
                    <a:pt x="25" y="98"/>
                  </a:lnTo>
                  <a:lnTo>
                    <a:pt x="36" y="98"/>
                  </a:lnTo>
                  <a:lnTo>
                    <a:pt x="59" y="85"/>
                  </a:lnTo>
                  <a:lnTo>
                    <a:pt x="59" y="78"/>
                  </a:lnTo>
                  <a:lnTo>
                    <a:pt x="36" y="78"/>
                  </a:lnTo>
                  <a:lnTo>
                    <a:pt x="36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5" y="5"/>
                  </a:lnTo>
                  <a:lnTo>
                    <a:pt x="25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6" name="Freeform 510"/>
            <p:cNvSpPr>
              <a:spLocks/>
            </p:cNvSpPr>
            <p:nvPr/>
          </p:nvSpPr>
          <p:spPr bwMode="auto">
            <a:xfrm>
              <a:off x="2803" y="2220"/>
              <a:ext cx="15" cy="24"/>
            </a:xfrm>
            <a:custGeom>
              <a:avLst/>
              <a:gdLst>
                <a:gd name="T0" fmla="*/ 0 w 59"/>
                <a:gd name="T1" fmla="*/ 0 h 98"/>
                <a:gd name="T2" fmla="*/ 0 w 59"/>
                <a:gd name="T3" fmla="*/ 0 h 98"/>
                <a:gd name="T4" fmla="*/ 0 w 59"/>
                <a:gd name="T5" fmla="*/ 0 h 98"/>
                <a:gd name="T6" fmla="*/ 0 w 59"/>
                <a:gd name="T7" fmla="*/ 0 h 98"/>
                <a:gd name="T8" fmla="*/ 0 w 59"/>
                <a:gd name="T9" fmla="*/ 0 h 98"/>
                <a:gd name="T10" fmla="*/ 0 w 59"/>
                <a:gd name="T11" fmla="*/ 0 h 98"/>
                <a:gd name="T12" fmla="*/ 0 w 59"/>
                <a:gd name="T13" fmla="*/ 0 h 98"/>
                <a:gd name="T14" fmla="*/ 0 w 59"/>
                <a:gd name="T15" fmla="*/ 0 h 98"/>
                <a:gd name="T16" fmla="*/ 0 w 59"/>
                <a:gd name="T17" fmla="*/ 0 h 98"/>
                <a:gd name="T18" fmla="*/ 0 w 59"/>
                <a:gd name="T19" fmla="*/ 0 h 98"/>
                <a:gd name="T20" fmla="*/ 0 w 59"/>
                <a:gd name="T21" fmla="*/ 0 h 98"/>
                <a:gd name="T22" fmla="*/ 0 w 59"/>
                <a:gd name="T23" fmla="*/ 0 h 98"/>
                <a:gd name="T24" fmla="*/ 0 w 59"/>
                <a:gd name="T25" fmla="*/ 0 h 98"/>
                <a:gd name="T26" fmla="*/ 0 w 59"/>
                <a:gd name="T27" fmla="*/ 0 h 98"/>
                <a:gd name="T28" fmla="*/ 0 w 59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98"/>
                <a:gd name="T47" fmla="*/ 59 w 59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98">
                  <a:moveTo>
                    <a:pt x="0" y="78"/>
                  </a:moveTo>
                  <a:lnTo>
                    <a:pt x="0" y="85"/>
                  </a:lnTo>
                  <a:lnTo>
                    <a:pt x="25" y="98"/>
                  </a:lnTo>
                  <a:lnTo>
                    <a:pt x="36" y="98"/>
                  </a:lnTo>
                  <a:lnTo>
                    <a:pt x="59" y="85"/>
                  </a:lnTo>
                  <a:lnTo>
                    <a:pt x="59" y="78"/>
                  </a:lnTo>
                  <a:lnTo>
                    <a:pt x="36" y="78"/>
                  </a:lnTo>
                  <a:lnTo>
                    <a:pt x="36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5" y="5"/>
                  </a:lnTo>
                  <a:lnTo>
                    <a:pt x="25" y="78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7" name="Freeform 511"/>
            <p:cNvSpPr>
              <a:spLocks/>
            </p:cNvSpPr>
            <p:nvPr/>
          </p:nvSpPr>
          <p:spPr bwMode="auto">
            <a:xfrm>
              <a:off x="335" y="1103"/>
              <a:ext cx="314" cy="20"/>
            </a:xfrm>
            <a:custGeom>
              <a:avLst/>
              <a:gdLst>
                <a:gd name="T0" fmla="*/ 0 w 1260"/>
                <a:gd name="T1" fmla="*/ 0 h 83"/>
                <a:gd name="T2" fmla="*/ 0 w 1260"/>
                <a:gd name="T3" fmla="*/ 0 h 83"/>
                <a:gd name="T4" fmla="*/ 0 w 1260"/>
                <a:gd name="T5" fmla="*/ 0 h 83"/>
                <a:gd name="T6" fmla="*/ 0 w 1260"/>
                <a:gd name="T7" fmla="*/ 0 h 83"/>
                <a:gd name="T8" fmla="*/ 0 w 1260"/>
                <a:gd name="T9" fmla="*/ 0 h 83"/>
                <a:gd name="T10" fmla="*/ 0 w 1260"/>
                <a:gd name="T11" fmla="*/ 0 h 83"/>
                <a:gd name="T12" fmla="*/ 0 w 1260"/>
                <a:gd name="T13" fmla="*/ 0 h 83"/>
                <a:gd name="T14" fmla="*/ 0 w 1260"/>
                <a:gd name="T15" fmla="*/ 0 h 83"/>
                <a:gd name="T16" fmla="*/ 0 w 1260"/>
                <a:gd name="T17" fmla="*/ 0 h 83"/>
                <a:gd name="T18" fmla="*/ 0 w 1260"/>
                <a:gd name="T19" fmla="*/ 0 h 83"/>
                <a:gd name="T20" fmla="*/ 0 w 1260"/>
                <a:gd name="T21" fmla="*/ 0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0"/>
                <a:gd name="T34" fmla="*/ 0 h 83"/>
                <a:gd name="T35" fmla="*/ 1260 w 1260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0" h="83">
                  <a:moveTo>
                    <a:pt x="1260" y="83"/>
                  </a:moveTo>
                  <a:lnTo>
                    <a:pt x="0" y="83"/>
                  </a:lnTo>
                  <a:lnTo>
                    <a:pt x="0" y="38"/>
                  </a:lnTo>
                  <a:lnTo>
                    <a:pt x="122" y="38"/>
                  </a:lnTo>
                  <a:lnTo>
                    <a:pt x="122" y="20"/>
                  </a:lnTo>
                  <a:lnTo>
                    <a:pt x="128" y="0"/>
                  </a:lnTo>
                  <a:lnTo>
                    <a:pt x="988" y="0"/>
                  </a:lnTo>
                  <a:lnTo>
                    <a:pt x="995" y="20"/>
                  </a:lnTo>
                  <a:lnTo>
                    <a:pt x="995" y="38"/>
                  </a:lnTo>
                  <a:lnTo>
                    <a:pt x="1260" y="38"/>
                  </a:lnTo>
                  <a:lnTo>
                    <a:pt x="1260" y="8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8" name="Freeform 512"/>
            <p:cNvSpPr>
              <a:spLocks/>
            </p:cNvSpPr>
            <p:nvPr/>
          </p:nvSpPr>
          <p:spPr bwMode="auto">
            <a:xfrm>
              <a:off x="335" y="1103"/>
              <a:ext cx="314" cy="20"/>
            </a:xfrm>
            <a:custGeom>
              <a:avLst/>
              <a:gdLst>
                <a:gd name="T0" fmla="*/ 0 w 1260"/>
                <a:gd name="T1" fmla="*/ 0 h 83"/>
                <a:gd name="T2" fmla="*/ 0 w 1260"/>
                <a:gd name="T3" fmla="*/ 0 h 83"/>
                <a:gd name="T4" fmla="*/ 0 w 1260"/>
                <a:gd name="T5" fmla="*/ 0 h 83"/>
                <a:gd name="T6" fmla="*/ 0 w 1260"/>
                <a:gd name="T7" fmla="*/ 0 h 83"/>
                <a:gd name="T8" fmla="*/ 0 w 1260"/>
                <a:gd name="T9" fmla="*/ 0 h 83"/>
                <a:gd name="T10" fmla="*/ 0 w 1260"/>
                <a:gd name="T11" fmla="*/ 0 h 83"/>
                <a:gd name="T12" fmla="*/ 0 w 1260"/>
                <a:gd name="T13" fmla="*/ 0 h 83"/>
                <a:gd name="T14" fmla="*/ 0 w 1260"/>
                <a:gd name="T15" fmla="*/ 0 h 83"/>
                <a:gd name="T16" fmla="*/ 0 w 1260"/>
                <a:gd name="T17" fmla="*/ 0 h 83"/>
                <a:gd name="T18" fmla="*/ 0 w 1260"/>
                <a:gd name="T19" fmla="*/ 0 h 83"/>
                <a:gd name="T20" fmla="*/ 0 w 1260"/>
                <a:gd name="T21" fmla="*/ 0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0"/>
                <a:gd name="T34" fmla="*/ 0 h 83"/>
                <a:gd name="T35" fmla="*/ 1260 w 1260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0" h="83">
                  <a:moveTo>
                    <a:pt x="1260" y="83"/>
                  </a:moveTo>
                  <a:lnTo>
                    <a:pt x="0" y="83"/>
                  </a:lnTo>
                  <a:lnTo>
                    <a:pt x="0" y="38"/>
                  </a:lnTo>
                  <a:lnTo>
                    <a:pt x="122" y="38"/>
                  </a:lnTo>
                  <a:lnTo>
                    <a:pt x="122" y="20"/>
                  </a:lnTo>
                  <a:lnTo>
                    <a:pt x="128" y="0"/>
                  </a:lnTo>
                  <a:lnTo>
                    <a:pt x="988" y="0"/>
                  </a:lnTo>
                  <a:lnTo>
                    <a:pt x="995" y="20"/>
                  </a:lnTo>
                  <a:lnTo>
                    <a:pt x="995" y="38"/>
                  </a:lnTo>
                  <a:lnTo>
                    <a:pt x="1260" y="38"/>
                  </a:lnTo>
                  <a:lnTo>
                    <a:pt x="1260" y="8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49" name="Rectangle 513"/>
            <p:cNvSpPr>
              <a:spLocks noChangeArrowheads="1"/>
            </p:cNvSpPr>
            <p:nvPr/>
          </p:nvSpPr>
          <p:spPr bwMode="auto">
            <a:xfrm>
              <a:off x="257" y="1291"/>
              <a:ext cx="434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0" name="Rectangle 514"/>
            <p:cNvSpPr>
              <a:spLocks noChangeArrowheads="1"/>
            </p:cNvSpPr>
            <p:nvPr/>
          </p:nvSpPr>
          <p:spPr bwMode="auto">
            <a:xfrm>
              <a:off x="257" y="1291"/>
              <a:ext cx="434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1" name="Rectangle 515"/>
            <p:cNvSpPr>
              <a:spLocks noChangeArrowheads="1"/>
            </p:cNvSpPr>
            <p:nvPr/>
          </p:nvSpPr>
          <p:spPr bwMode="auto">
            <a:xfrm>
              <a:off x="689" y="1296"/>
              <a:ext cx="2" cy="18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2" name="Rectangle 516"/>
            <p:cNvSpPr>
              <a:spLocks noChangeArrowheads="1"/>
            </p:cNvSpPr>
            <p:nvPr/>
          </p:nvSpPr>
          <p:spPr bwMode="auto">
            <a:xfrm>
              <a:off x="374" y="1119"/>
              <a:ext cx="200" cy="181"/>
            </a:xfrm>
            <a:prstGeom prst="rect">
              <a:avLst/>
            </a:prstGeom>
            <a:solidFill>
              <a:srgbClr val="5957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3" name="Rectangle 517"/>
            <p:cNvSpPr>
              <a:spLocks noChangeArrowheads="1"/>
            </p:cNvSpPr>
            <p:nvPr/>
          </p:nvSpPr>
          <p:spPr bwMode="auto">
            <a:xfrm>
              <a:off x="374" y="1119"/>
              <a:ext cx="200" cy="18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4" name="Rectangle 518"/>
            <p:cNvSpPr>
              <a:spLocks noChangeArrowheads="1"/>
            </p:cNvSpPr>
            <p:nvPr/>
          </p:nvSpPr>
          <p:spPr bwMode="auto">
            <a:xfrm>
              <a:off x="376" y="1119"/>
              <a:ext cx="196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5" name="Rectangle 519"/>
            <p:cNvSpPr>
              <a:spLocks noChangeArrowheads="1"/>
            </p:cNvSpPr>
            <p:nvPr/>
          </p:nvSpPr>
          <p:spPr bwMode="auto">
            <a:xfrm>
              <a:off x="376" y="1119"/>
              <a:ext cx="196" cy="18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6" name="Freeform 520"/>
            <p:cNvSpPr>
              <a:spLocks/>
            </p:cNvSpPr>
            <p:nvPr/>
          </p:nvSpPr>
          <p:spPr bwMode="auto">
            <a:xfrm>
              <a:off x="677" y="1479"/>
              <a:ext cx="18" cy="18"/>
            </a:xfrm>
            <a:custGeom>
              <a:avLst/>
              <a:gdLst>
                <a:gd name="T0" fmla="*/ 0 w 73"/>
                <a:gd name="T1" fmla="*/ 0 h 71"/>
                <a:gd name="T2" fmla="*/ 0 w 73"/>
                <a:gd name="T3" fmla="*/ 0 h 71"/>
                <a:gd name="T4" fmla="*/ 0 w 73"/>
                <a:gd name="T5" fmla="*/ 0 h 71"/>
                <a:gd name="T6" fmla="*/ 0 w 73"/>
                <a:gd name="T7" fmla="*/ 0 h 71"/>
                <a:gd name="T8" fmla="*/ 0 w 73"/>
                <a:gd name="T9" fmla="*/ 0 h 71"/>
                <a:gd name="T10" fmla="*/ 0 w 73"/>
                <a:gd name="T11" fmla="*/ 0 h 71"/>
                <a:gd name="T12" fmla="*/ 0 w 73"/>
                <a:gd name="T13" fmla="*/ 0 h 71"/>
                <a:gd name="T14" fmla="*/ 0 w 73"/>
                <a:gd name="T15" fmla="*/ 0 h 71"/>
                <a:gd name="T16" fmla="*/ 0 w 73"/>
                <a:gd name="T17" fmla="*/ 0 h 71"/>
                <a:gd name="T18" fmla="*/ 0 w 73"/>
                <a:gd name="T19" fmla="*/ 0 h 71"/>
                <a:gd name="T20" fmla="*/ 0 w 73"/>
                <a:gd name="T21" fmla="*/ 0 h 71"/>
                <a:gd name="T22" fmla="*/ 0 w 73"/>
                <a:gd name="T23" fmla="*/ 0 h 71"/>
                <a:gd name="T24" fmla="*/ 0 w 73"/>
                <a:gd name="T25" fmla="*/ 0 h 71"/>
                <a:gd name="T26" fmla="*/ 0 w 73"/>
                <a:gd name="T27" fmla="*/ 0 h 71"/>
                <a:gd name="T28" fmla="*/ 0 w 73"/>
                <a:gd name="T29" fmla="*/ 0 h 71"/>
                <a:gd name="T30" fmla="*/ 0 w 73"/>
                <a:gd name="T31" fmla="*/ 0 h 71"/>
                <a:gd name="T32" fmla="*/ 0 w 73"/>
                <a:gd name="T33" fmla="*/ 0 h 71"/>
                <a:gd name="T34" fmla="*/ 0 w 73"/>
                <a:gd name="T35" fmla="*/ 0 h 71"/>
                <a:gd name="T36" fmla="*/ 0 w 73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71"/>
                <a:gd name="T59" fmla="*/ 73 w 73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71">
                  <a:moveTo>
                    <a:pt x="0" y="0"/>
                  </a:moveTo>
                  <a:lnTo>
                    <a:pt x="0" y="71"/>
                  </a:lnTo>
                  <a:lnTo>
                    <a:pt x="8" y="71"/>
                  </a:lnTo>
                  <a:lnTo>
                    <a:pt x="16" y="70"/>
                  </a:lnTo>
                  <a:lnTo>
                    <a:pt x="22" y="68"/>
                  </a:lnTo>
                  <a:lnTo>
                    <a:pt x="29" y="66"/>
                  </a:lnTo>
                  <a:lnTo>
                    <a:pt x="36" y="63"/>
                  </a:lnTo>
                  <a:lnTo>
                    <a:pt x="41" y="59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7" y="45"/>
                  </a:lnTo>
                  <a:lnTo>
                    <a:pt x="61" y="40"/>
                  </a:lnTo>
                  <a:lnTo>
                    <a:pt x="64" y="33"/>
                  </a:lnTo>
                  <a:lnTo>
                    <a:pt x="68" y="28"/>
                  </a:lnTo>
                  <a:lnTo>
                    <a:pt x="70" y="22"/>
                  </a:lnTo>
                  <a:lnTo>
                    <a:pt x="72" y="14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7" name="Freeform 521"/>
            <p:cNvSpPr>
              <a:spLocks/>
            </p:cNvSpPr>
            <p:nvPr/>
          </p:nvSpPr>
          <p:spPr bwMode="auto">
            <a:xfrm>
              <a:off x="252" y="1480"/>
              <a:ext cx="19" cy="18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0 h 76"/>
                <a:gd name="T4" fmla="*/ 0 w 77"/>
                <a:gd name="T5" fmla="*/ 0 h 76"/>
                <a:gd name="T6" fmla="*/ 0 w 77"/>
                <a:gd name="T7" fmla="*/ 0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0 h 76"/>
                <a:gd name="T14" fmla="*/ 0 w 77"/>
                <a:gd name="T15" fmla="*/ 0 h 76"/>
                <a:gd name="T16" fmla="*/ 0 w 77"/>
                <a:gd name="T17" fmla="*/ 0 h 76"/>
                <a:gd name="T18" fmla="*/ 0 w 77"/>
                <a:gd name="T19" fmla="*/ 0 h 76"/>
                <a:gd name="T20" fmla="*/ 0 w 77"/>
                <a:gd name="T21" fmla="*/ 0 h 76"/>
                <a:gd name="T22" fmla="*/ 0 w 77"/>
                <a:gd name="T23" fmla="*/ 0 h 76"/>
                <a:gd name="T24" fmla="*/ 0 w 77"/>
                <a:gd name="T25" fmla="*/ 0 h 76"/>
                <a:gd name="T26" fmla="*/ 0 w 77"/>
                <a:gd name="T27" fmla="*/ 0 h 76"/>
                <a:gd name="T28" fmla="*/ 0 w 77"/>
                <a:gd name="T29" fmla="*/ 0 h 76"/>
                <a:gd name="T30" fmla="*/ 0 w 77"/>
                <a:gd name="T31" fmla="*/ 0 h 76"/>
                <a:gd name="T32" fmla="*/ 0 w 77"/>
                <a:gd name="T33" fmla="*/ 0 h 76"/>
                <a:gd name="T34" fmla="*/ 0 w 77"/>
                <a:gd name="T35" fmla="*/ 0 h 76"/>
                <a:gd name="T36" fmla="*/ 0 w 77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76"/>
                <a:gd name="T59" fmla="*/ 77 w 77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76">
                  <a:moveTo>
                    <a:pt x="7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7" y="49"/>
                  </a:lnTo>
                  <a:lnTo>
                    <a:pt x="23" y="54"/>
                  </a:lnTo>
                  <a:lnTo>
                    <a:pt x="28" y="58"/>
                  </a:lnTo>
                  <a:lnTo>
                    <a:pt x="34" y="63"/>
                  </a:lnTo>
                  <a:lnTo>
                    <a:pt x="40" y="67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1" y="74"/>
                  </a:lnTo>
                  <a:lnTo>
                    <a:pt x="69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8" name="Freeform 522"/>
            <p:cNvSpPr>
              <a:spLocks/>
            </p:cNvSpPr>
            <p:nvPr/>
          </p:nvSpPr>
          <p:spPr bwMode="auto">
            <a:xfrm>
              <a:off x="257" y="1474"/>
              <a:ext cx="431" cy="9"/>
            </a:xfrm>
            <a:custGeom>
              <a:avLst/>
              <a:gdLst>
                <a:gd name="T0" fmla="*/ 0 w 1721"/>
                <a:gd name="T1" fmla="*/ 0 h 36"/>
                <a:gd name="T2" fmla="*/ 0 w 1721"/>
                <a:gd name="T3" fmla="*/ 0 h 36"/>
                <a:gd name="T4" fmla="*/ 0 w 1721"/>
                <a:gd name="T5" fmla="*/ 0 h 36"/>
                <a:gd name="T6" fmla="*/ 0 w 1721"/>
                <a:gd name="T7" fmla="*/ 0 h 36"/>
                <a:gd name="T8" fmla="*/ 0 w 1721"/>
                <a:gd name="T9" fmla="*/ 0 h 36"/>
                <a:gd name="T10" fmla="*/ 0 w 172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1"/>
                <a:gd name="T19" fmla="*/ 0 h 36"/>
                <a:gd name="T20" fmla="*/ 1721 w 172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1" h="36">
                  <a:moveTo>
                    <a:pt x="12" y="36"/>
                  </a:moveTo>
                  <a:lnTo>
                    <a:pt x="1721" y="36"/>
                  </a:lnTo>
                  <a:lnTo>
                    <a:pt x="1721" y="1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59" name="Rectangle 523"/>
            <p:cNvSpPr>
              <a:spLocks noChangeArrowheads="1"/>
            </p:cNvSpPr>
            <p:nvPr/>
          </p:nvSpPr>
          <p:spPr bwMode="auto">
            <a:xfrm>
              <a:off x="259" y="1300"/>
              <a:ext cx="430" cy="1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0" name="Rectangle 524"/>
            <p:cNvSpPr>
              <a:spLocks noChangeArrowheads="1"/>
            </p:cNvSpPr>
            <p:nvPr/>
          </p:nvSpPr>
          <p:spPr bwMode="auto">
            <a:xfrm>
              <a:off x="259" y="1300"/>
              <a:ext cx="430" cy="1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1" name="Freeform 525"/>
            <p:cNvSpPr>
              <a:spLocks/>
            </p:cNvSpPr>
            <p:nvPr/>
          </p:nvSpPr>
          <p:spPr bwMode="auto">
            <a:xfrm>
              <a:off x="388" y="1329"/>
              <a:ext cx="172" cy="18"/>
            </a:xfrm>
            <a:custGeom>
              <a:avLst/>
              <a:gdLst>
                <a:gd name="T0" fmla="*/ 0 w 690"/>
                <a:gd name="T1" fmla="*/ 0 h 73"/>
                <a:gd name="T2" fmla="*/ 0 w 690"/>
                <a:gd name="T3" fmla="*/ 0 h 73"/>
                <a:gd name="T4" fmla="*/ 0 w 690"/>
                <a:gd name="T5" fmla="*/ 0 h 73"/>
                <a:gd name="T6" fmla="*/ 0 w 690"/>
                <a:gd name="T7" fmla="*/ 0 h 73"/>
                <a:gd name="T8" fmla="*/ 0 w 690"/>
                <a:gd name="T9" fmla="*/ 0 h 73"/>
                <a:gd name="T10" fmla="*/ 0 w 690"/>
                <a:gd name="T11" fmla="*/ 0 h 73"/>
                <a:gd name="T12" fmla="*/ 0 w 690"/>
                <a:gd name="T13" fmla="*/ 0 h 73"/>
                <a:gd name="T14" fmla="*/ 0 w 690"/>
                <a:gd name="T15" fmla="*/ 0 h 73"/>
                <a:gd name="T16" fmla="*/ 0 w 690"/>
                <a:gd name="T17" fmla="*/ 0 h 73"/>
                <a:gd name="T18" fmla="*/ 0 w 690"/>
                <a:gd name="T19" fmla="*/ 0 h 73"/>
                <a:gd name="T20" fmla="*/ 0 w 690"/>
                <a:gd name="T21" fmla="*/ 0 h 73"/>
                <a:gd name="T22" fmla="*/ 0 w 690"/>
                <a:gd name="T23" fmla="*/ 0 h 73"/>
                <a:gd name="T24" fmla="*/ 0 w 690"/>
                <a:gd name="T25" fmla="*/ 0 h 73"/>
                <a:gd name="T26" fmla="*/ 0 w 690"/>
                <a:gd name="T27" fmla="*/ 0 h 73"/>
                <a:gd name="T28" fmla="*/ 0 w 690"/>
                <a:gd name="T29" fmla="*/ 0 h 73"/>
                <a:gd name="T30" fmla="*/ 0 w 690"/>
                <a:gd name="T31" fmla="*/ 0 h 73"/>
                <a:gd name="T32" fmla="*/ 0 w 690"/>
                <a:gd name="T33" fmla="*/ 0 h 73"/>
                <a:gd name="T34" fmla="*/ 0 w 690"/>
                <a:gd name="T35" fmla="*/ 0 h 73"/>
                <a:gd name="T36" fmla="*/ 0 w 690"/>
                <a:gd name="T37" fmla="*/ 0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73"/>
                <a:gd name="T59" fmla="*/ 690 w 690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73">
                  <a:moveTo>
                    <a:pt x="7" y="73"/>
                  </a:moveTo>
                  <a:lnTo>
                    <a:pt x="683" y="15"/>
                  </a:lnTo>
                  <a:lnTo>
                    <a:pt x="685" y="15"/>
                  </a:lnTo>
                  <a:lnTo>
                    <a:pt x="687" y="13"/>
                  </a:lnTo>
                  <a:lnTo>
                    <a:pt x="690" y="11"/>
                  </a:lnTo>
                  <a:lnTo>
                    <a:pt x="690" y="8"/>
                  </a:lnTo>
                  <a:lnTo>
                    <a:pt x="688" y="4"/>
                  </a:lnTo>
                  <a:lnTo>
                    <a:pt x="687" y="2"/>
                  </a:lnTo>
                  <a:lnTo>
                    <a:pt x="684" y="1"/>
                  </a:lnTo>
                  <a:lnTo>
                    <a:pt x="682" y="0"/>
                  </a:lnTo>
                  <a:lnTo>
                    <a:pt x="6" y="58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2" name="Line 526"/>
            <p:cNvSpPr>
              <a:spLocks noChangeShapeType="1"/>
            </p:cNvSpPr>
            <p:nvPr/>
          </p:nvSpPr>
          <p:spPr bwMode="auto">
            <a:xfrm flipV="1">
              <a:off x="390" y="1333"/>
              <a:ext cx="168" cy="1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63" name="Freeform 527"/>
            <p:cNvSpPr>
              <a:spLocks/>
            </p:cNvSpPr>
            <p:nvPr/>
          </p:nvSpPr>
          <p:spPr bwMode="auto">
            <a:xfrm>
              <a:off x="558" y="1329"/>
              <a:ext cx="2" cy="4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w 8"/>
                <a:gd name="T11" fmla="*/ 0 h 15"/>
                <a:gd name="T12" fmla="*/ 0 w 8"/>
                <a:gd name="T13" fmla="*/ 0 h 15"/>
                <a:gd name="T14" fmla="*/ 0 w 8"/>
                <a:gd name="T15" fmla="*/ 0 h 15"/>
                <a:gd name="T16" fmla="*/ 0 w 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5"/>
                <a:gd name="T29" fmla="*/ 8 w 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5">
                  <a:moveTo>
                    <a:pt x="1" y="15"/>
                  </a:moveTo>
                  <a:lnTo>
                    <a:pt x="3" y="15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4" name="Line 528"/>
            <p:cNvSpPr>
              <a:spLocks noChangeShapeType="1"/>
            </p:cNvSpPr>
            <p:nvPr/>
          </p:nvSpPr>
          <p:spPr bwMode="auto">
            <a:xfrm flipH="1">
              <a:off x="389" y="1329"/>
              <a:ext cx="169" cy="15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65" name="Freeform 529"/>
            <p:cNvSpPr>
              <a:spLocks/>
            </p:cNvSpPr>
            <p:nvPr/>
          </p:nvSpPr>
          <p:spPr bwMode="auto">
            <a:xfrm>
              <a:off x="388" y="1344"/>
              <a:ext cx="2" cy="3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6" name="Rectangle 530"/>
            <p:cNvSpPr>
              <a:spLocks noChangeArrowheads="1"/>
            </p:cNvSpPr>
            <p:nvPr/>
          </p:nvSpPr>
          <p:spPr bwMode="auto">
            <a:xfrm>
              <a:off x="305" y="1377"/>
              <a:ext cx="338" cy="82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7" name="Rectangle 531"/>
            <p:cNvSpPr>
              <a:spLocks noChangeArrowheads="1"/>
            </p:cNvSpPr>
            <p:nvPr/>
          </p:nvSpPr>
          <p:spPr bwMode="auto">
            <a:xfrm>
              <a:off x="305" y="1377"/>
              <a:ext cx="338" cy="8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8" name="Freeform 532"/>
            <p:cNvSpPr>
              <a:spLocks/>
            </p:cNvSpPr>
            <p:nvPr/>
          </p:nvSpPr>
          <p:spPr bwMode="auto">
            <a:xfrm>
              <a:off x="388" y="1438"/>
              <a:ext cx="172" cy="18"/>
            </a:xfrm>
            <a:custGeom>
              <a:avLst/>
              <a:gdLst>
                <a:gd name="T0" fmla="*/ 0 w 690"/>
                <a:gd name="T1" fmla="*/ 0 h 73"/>
                <a:gd name="T2" fmla="*/ 0 w 690"/>
                <a:gd name="T3" fmla="*/ 0 h 73"/>
                <a:gd name="T4" fmla="*/ 0 w 690"/>
                <a:gd name="T5" fmla="*/ 0 h 73"/>
                <a:gd name="T6" fmla="*/ 0 w 690"/>
                <a:gd name="T7" fmla="*/ 0 h 73"/>
                <a:gd name="T8" fmla="*/ 0 w 690"/>
                <a:gd name="T9" fmla="*/ 0 h 73"/>
                <a:gd name="T10" fmla="*/ 0 w 690"/>
                <a:gd name="T11" fmla="*/ 0 h 73"/>
                <a:gd name="T12" fmla="*/ 0 w 690"/>
                <a:gd name="T13" fmla="*/ 0 h 73"/>
                <a:gd name="T14" fmla="*/ 0 w 690"/>
                <a:gd name="T15" fmla="*/ 0 h 73"/>
                <a:gd name="T16" fmla="*/ 0 w 690"/>
                <a:gd name="T17" fmla="*/ 0 h 73"/>
                <a:gd name="T18" fmla="*/ 0 w 690"/>
                <a:gd name="T19" fmla="*/ 0 h 73"/>
                <a:gd name="T20" fmla="*/ 0 w 690"/>
                <a:gd name="T21" fmla="*/ 0 h 73"/>
                <a:gd name="T22" fmla="*/ 0 w 690"/>
                <a:gd name="T23" fmla="*/ 0 h 73"/>
                <a:gd name="T24" fmla="*/ 0 w 690"/>
                <a:gd name="T25" fmla="*/ 0 h 73"/>
                <a:gd name="T26" fmla="*/ 0 w 690"/>
                <a:gd name="T27" fmla="*/ 0 h 73"/>
                <a:gd name="T28" fmla="*/ 0 w 690"/>
                <a:gd name="T29" fmla="*/ 0 h 73"/>
                <a:gd name="T30" fmla="*/ 0 w 690"/>
                <a:gd name="T31" fmla="*/ 0 h 73"/>
                <a:gd name="T32" fmla="*/ 0 w 690"/>
                <a:gd name="T33" fmla="*/ 0 h 73"/>
                <a:gd name="T34" fmla="*/ 0 w 690"/>
                <a:gd name="T35" fmla="*/ 0 h 73"/>
                <a:gd name="T36" fmla="*/ 0 w 690"/>
                <a:gd name="T37" fmla="*/ 0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73"/>
                <a:gd name="T59" fmla="*/ 690 w 690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73">
                  <a:moveTo>
                    <a:pt x="7" y="73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3"/>
                  </a:lnTo>
                  <a:lnTo>
                    <a:pt x="690" y="10"/>
                  </a:lnTo>
                  <a:lnTo>
                    <a:pt x="690" y="8"/>
                  </a:lnTo>
                  <a:lnTo>
                    <a:pt x="689" y="5"/>
                  </a:lnTo>
                  <a:lnTo>
                    <a:pt x="687" y="3"/>
                  </a:lnTo>
                  <a:lnTo>
                    <a:pt x="684" y="1"/>
                  </a:lnTo>
                  <a:lnTo>
                    <a:pt x="681" y="0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69" name="Line 533"/>
            <p:cNvSpPr>
              <a:spLocks noChangeShapeType="1"/>
            </p:cNvSpPr>
            <p:nvPr/>
          </p:nvSpPr>
          <p:spPr bwMode="auto">
            <a:xfrm flipV="1">
              <a:off x="390" y="1442"/>
              <a:ext cx="169" cy="1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70" name="Freeform 534"/>
            <p:cNvSpPr>
              <a:spLocks/>
            </p:cNvSpPr>
            <p:nvPr/>
          </p:nvSpPr>
          <p:spPr bwMode="auto">
            <a:xfrm>
              <a:off x="558" y="1438"/>
              <a:ext cx="2" cy="4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1" name="Line 535"/>
            <p:cNvSpPr>
              <a:spLocks noChangeShapeType="1"/>
            </p:cNvSpPr>
            <p:nvPr/>
          </p:nvSpPr>
          <p:spPr bwMode="auto">
            <a:xfrm flipH="1">
              <a:off x="390" y="1438"/>
              <a:ext cx="168" cy="15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72" name="Freeform 536"/>
            <p:cNvSpPr>
              <a:spLocks/>
            </p:cNvSpPr>
            <p:nvPr/>
          </p:nvSpPr>
          <p:spPr bwMode="auto">
            <a:xfrm>
              <a:off x="388" y="1453"/>
              <a:ext cx="2" cy="3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0 h 14"/>
                <a:gd name="T8" fmla="*/ 0 w 7"/>
                <a:gd name="T9" fmla="*/ 0 h 14"/>
                <a:gd name="T10" fmla="*/ 0 w 7"/>
                <a:gd name="T11" fmla="*/ 0 h 14"/>
                <a:gd name="T12" fmla="*/ 0 w 7"/>
                <a:gd name="T13" fmla="*/ 0 h 14"/>
                <a:gd name="T14" fmla="*/ 0 w 7"/>
                <a:gd name="T15" fmla="*/ 0 h 14"/>
                <a:gd name="T16" fmla="*/ 0 w 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4"/>
                <a:gd name="T29" fmla="*/ 7 w 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4">
                  <a:moveTo>
                    <a:pt x="6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3" name="Freeform 537"/>
            <p:cNvSpPr>
              <a:spLocks/>
            </p:cNvSpPr>
            <p:nvPr/>
          </p:nvSpPr>
          <p:spPr bwMode="auto">
            <a:xfrm>
              <a:off x="388" y="1358"/>
              <a:ext cx="172" cy="18"/>
            </a:xfrm>
            <a:custGeom>
              <a:avLst/>
              <a:gdLst>
                <a:gd name="T0" fmla="*/ 0 w 690"/>
                <a:gd name="T1" fmla="*/ 0 h 72"/>
                <a:gd name="T2" fmla="*/ 0 w 690"/>
                <a:gd name="T3" fmla="*/ 0 h 72"/>
                <a:gd name="T4" fmla="*/ 0 w 690"/>
                <a:gd name="T5" fmla="*/ 0 h 72"/>
                <a:gd name="T6" fmla="*/ 0 w 690"/>
                <a:gd name="T7" fmla="*/ 0 h 72"/>
                <a:gd name="T8" fmla="*/ 0 w 690"/>
                <a:gd name="T9" fmla="*/ 0 h 72"/>
                <a:gd name="T10" fmla="*/ 0 w 690"/>
                <a:gd name="T11" fmla="*/ 0 h 72"/>
                <a:gd name="T12" fmla="*/ 0 w 690"/>
                <a:gd name="T13" fmla="*/ 0 h 72"/>
                <a:gd name="T14" fmla="*/ 0 w 690"/>
                <a:gd name="T15" fmla="*/ 0 h 72"/>
                <a:gd name="T16" fmla="*/ 0 w 690"/>
                <a:gd name="T17" fmla="*/ 0 h 72"/>
                <a:gd name="T18" fmla="*/ 0 w 690"/>
                <a:gd name="T19" fmla="*/ 0 h 72"/>
                <a:gd name="T20" fmla="*/ 0 w 690"/>
                <a:gd name="T21" fmla="*/ 0 h 72"/>
                <a:gd name="T22" fmla="*/ 0 w 690"/>
                <a:gd name="T23" fmla="*/ 0 h 72"/>
                <a:gd name="T24" fmla="*/ 0 w 690"/>
                <a:gd name="T25" fmla="*/ 0 h 72"/>
                <a:gd name="T26" fmla="*/ 0 w 690"/>
                <a:gd name="T27" fmla="*/ 0 h 72"/>
                <a:gd name="T28" fmla="*/ 0 w 690"/>
                <a:gd name="T29" fmla="*/ 0 h 72"/>
                <a:gd name="T30" fmla="*/ 0 w 690"/>
                <a:gd name="T31" fmla="*/ 0 h 72"/>
                <a:gd name="T32" fmla="*/ 0 w 690"/>
                <a:gd name="T33" fmla="*/ 0 h 72"/>
                <a:gd name="T34" fmla="*/ 0 w 690"/>
                <a:gd name="T35" fmla="*/ 0 h 72"/>
                <a:gd name="T36" fmla="*/ 0 w 690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72"/>
                <a:gd name="T59" fmla="*/ 690 w 690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72">
                  <a:moveTo>
                    <a:pt x="7" y="72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2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3"/>
                  </a:lnTo>
                  <a:lnTo>
                    <a:pt x="687" y="1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4" name="Line 538"/>
            <p:cNvSpPr>
              <a:spLocks noChangeShapeType="1"/>
            </p:cNvSpPr>
            <p:nvPr/>
          </p:nvSpPr>
          <p:spPr bwMode="auto">
            <a:xfrm flipV="1">
              <a:off x="390" y="1361"/>
              <a:ext cx="169" cy="15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75" name="Freeform 539"/>
            <p:cNvSpPr>
              <a:spLocks/>
            </p:cNvSpPr>
            <p:nvPr/>
          </p:nvSpPr>
          <p:spPr bwMode="auto">
            <a:xfrm>
              <a:off x="558" y="1358"/>
              <a:ext cx="2" cy="3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6" name="Line 540"/>
            <p:cNvSpPr>
              <a:spLocks noChangeShapeType="1"/>
            </p:cNvSpPr>
            <p:nvPr/>
          </p:nvSpPr>
          <p:spPr bwMode="auto">
            <a:xfrm flipH="1">
              <a:off x="390" y="1358"/>
              <a:ext cx="168" cy="1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77" name="Freeform 541"/>
            <p:cNvSpPr>
              <a:spLocks/>
            </p:cNvSpPr>
            <p:nvPr/>
          </p:nvSpPr>
          <p:spPr bwMode="auto">
            <a:xfrm>
              <a:off x="388" y="1372"/>
              <a:ext cx="2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8" name="Freeform 542"/>
            <p:cNvSpPr>
              <a:spLocks/>
            </p:cNvSpPr>
            <p:nvPr/>
          </p:nvSpPr>
          <p:spPr bwMode="auto">
            <a:xfrm>
              <a:off x="388" y="1386"/>
              <a:ext cx="172" cy="18"/>
            </a:xfrm>
            <a:custGeom>
              <a:avLst/>
              <a:gdLst>
                <a:gd name="T0" fmla="*/ 0 w 690"/>
                <a:gd name="T1" fmla="*/ 0 h 72"/>
                <a:gd name="T2" fmla="*/ 0 w 690"/>
                <a:gd name="T3" fmla="*/ 0 h 72"/>
                <a:gd name="T4" fmla="*/ 0 w 690"/>
                <a:gd name="T5" fmla="*/ 0 h 72"/>
                <a:gd name="T6" fmla="*/ 0 w 690"/>
                <a:gd name="T7" fmla="*/ 0 h 72"/>
                <a:gd name="T8" fmla="*/ 0 w 690"/>
                <a:gd name="T9" fmla="*/ 0 h 72"/>
                <a:gd name="T10" fmla="*/ 0 w 690"/>
                <a:gd name="T11" fmla="*/ 0 h 72"/>
                <a:gd name="T12" fmla="*/ 0 w 690"/>
                <a:gd name="T13" fmla="*/ 0 h 72"/>
                <a:gd name="T14" fmla="*/ 0 w 690"/>
                <a:gd name="T15" fmla="*/ 0 h 72"/>
                <a:gd name="T16" fmla="*/ 0 w 690"/>
                <a:gd name="T17" fmla="*/ 0 h 72"/>
                <a:gd name="T18" fmla="*/ 0 w 690"/>
                <a:gd name="T19" fmla="*/ 0 h 72"/>
                <a:gd name="T20" fmla="*/ 0 w 690"/>
                <a:gd name="T21" fmla="*/ 0 h 72"/>
                <a:gd name="T22" fmla="*/ 0 w 690"/>
                <a:gd name="T23" fmla="*/ 0 h 72"/>
                <a:gd name="T24" fmla="*/ 0 w 690"/>
                <a:gd name="T25" fmla="*/ 0 h 72"/>
                <a:gd name="T26" fmla="*/ 0 w 690"/>
                <a:gd name="T27" fmla="*/ 0 h 72"/>
                <a:gd name="T28" fmla="*/ 0 w 690"/>
                <a:gd name="T29" fmla="*/ 0 h 72"/>
                <a:gd name="T30" fmla="*/ 0 w 690"/>
                <a:gd name="T31" fmla="*/ 0 h 72"/>
                <a:gd name="T32" fmla="*/ 0 w 690"/>
                <a:gd name="T33" fmla="*/ 0 h 72"/>
                <a:gd name="T34" fmla="*/ 0 w 690"/>
                <a:gd name="T35" fmla="*/ 0 h 72"/>
                <a:gd name="T36" fmla="*/ 0 w 690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72"/>
                <a:gd name="T59" fmla="*/ 690 w 690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72">
                  <a:moveTo>
                    <a:pt x="7" y="72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3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5"/>
                  </a:lnTo>
                  <a:lnTo>
                    <a:pt x="687" y="2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2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79" name="Line 543"/>
            <p:cNvSpPr>
              <a:spLocks noChangeShapeType="1"/>
            </p:cNvSpPr>
            <p:nvPr/>
          </p:nvSpPr>
          <p:spPr bwMode="auto">
            <a:xfrm flipV="1">
              <a:off x="390" y="1389"/>
              <a:ext cx="169" cy="15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80" name="Freeform 544"/>
            <p:cNvSpPr>
              <a:spLocks/>
            </p:cNvSpPr>
            <p:nvPr/>
          </p:nvSpPr>
          <p:spPr bwMode="auto">
            <a:xfrm>
              <a:off x="558" y="1386"/>
              <a:ext cx="2" cy="3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0 h 15"/>
                <a:gd name="T6" fmla="*/ 0 w 9"/>
                <a:gd name="T7" fmla="*/ 0 h 15"/>
                <a:gd name="T8" fmla="*/ 0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0 h 15"/>
                <a:gd name="T16" fmla="*/ 0 w 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1" name="Line 545"/>
            <p:cNvSpPr>
              <a:spLocks noChangeShapeType="1"/>
            </p:cNvSpPr>
            <p:nvPr/>
          </p:nvSpPr>
          <p:spPr bwMode="auto">
            <a:xfrm flipH="1">
              <a:off x="390" y="1386"/>
              <a:ext cx="168" cy="1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82" name="Freeform 546"/>
            <p:cNvSpPr>
              <a:spLocks/>
            </p:cNvSpPr>
            <p:nvPr/>
          </p:nvSpPr>
          <p:spPr bwMode="auto">
            <a:xfrm>
              <a:off x="388" y="1400"/>
              <a:ext cx="2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3" name="Freeform 547"/>
            <p:cNvSpPr>
              <a:spLocks/>
            </p:cNvSpPr>
            <p:nvPr/>
          </p:nvSpPr>
          <p:spPr bwMode="auto">
            <a:xfrm>
              <a:off x="388" y="1414"/>
              <a:ext cx="172" cy="18"/>
            </a:xfrm>
            <a:custGeom>
              <a:avLst/>
              <a:gdLst>
                <a:gd name="T0" fmla="*/ 0 w 690"/>
                <a:gd name="T1" fmla="*/ 0 h 72"/>
                <a:gd name="T2" fmla="*/ 0 w 690"/>
                <a:gd name="T3" fmla="*/ 0 h 72"/>
                <a:gd name="T4" fmla="*/ 0 w 690"/>
                <a:gd name="T5" fmla="*/ 0 h 72"/>
                <a:gd name="T6" fmla="*/ 0 w 690"/>
                <a:gd name="T7" fmla="*/ 0 h 72"/>
                <a:gd name="T8" fmla="*/ 0 w 690"/>
                <a:gd name="T9" fmla="*/ 0 h 72"/>
                <a:gd name="T10" fmla="*/ 0 w 690"/>
                <a:gd name="T11" fmla="*/ 0 h 72"/>
                <a:gd name="T12" fmla="*/ 0 w 690"/>
                <a:gd name="T13" fmla="*/ 0 h 72"/>
                <a:gd name="T14" fmla="*/ 0 w 690"/>
                <a:gd name="T15" fmla="*/ 0 h 72"/>
                <a:gd name="T16" fmla="*/ 0 w 690"/>
                <a:gd name="T17" fmla="*/ 0 h 72"/>
                <a:gd name="T18" fmla="*/ 0 w 690"/>
                <a:gd name="T19" fmla="*/ 0 h 72"/>
                <a:gd name="T20" fmla="*/ 0 w 690"/>
                <a:gd name="T21" fmla="*/ 0 h 72"/>
                <a:gd name="T22" fmla="*/ 0 w 690"/>
                <a:gd name="T23" fmla="*/ 0 h 72"/>
                <a:gd name="T24" fmla="*/ 0 w 690"/>
                <a:gd name="T25" fmla="*/ 0 h 72"/>
                <a:gd name="T26" fmla="*/ 0 w 690"/>
                <a:gd name="T27" fmla="*/ 0 h 72"/>
                <a:gd name="T28" fmla="*/ 0 w 690"/>
                <a:gd name="T29" fmla="*/ 0 h 72"/>
                <a:gd name="T30" fmla="*/ 0 w 690"/>
                <a:gd name="T31" fmla="*/ 0 h 72"/>
                <a:gd name="T32" fmla="*/ 0 w 690"/>
                <a:gd name="T33" fmla="*/ 0 h 72"/>
                <a:gd name="T34" fmla="*/ 0 w 690"/>
                <a:gd name="T35" fmla="*/ 0 h 72"/>
                <a:gd name="T36" fmla="*/ 0 w 690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72"/>
                <a:gd name="T59" fmla="*/ 690 w 690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72">
                  <a:moveTo>
                    <a:pt x="7" y="72"/>
                  </a:moveTo>
                  <a:lnTo>
                    <a:pt x="683" y="14"/>
                  </a:lnTo>
                  <a:lnTo>
                    <a:pt x="685" y="14"/>
                  </a:lnTo>
                  <a:lnTo>
                    <a:pt x="687" y="12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4"/>
                  </a:lnTo>
                  <a:lnTo>
                    <a:pt x="687" y="1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4" name="Line 548"/>
            <p:cNvSpPr>
              <a:spLocks noChangeShapeType="1"/>
            </p:cNvSpPr>
            <p:nvPr/>
          </p:nvSpPr>
          <p:spPr bwMode="auto">
            <a:xfrm flipV="1">
              <a:off x="390" y="1417"/>
              <a:ext cx="169" cy="15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85" name="Freeform 549"/>
            <p:cNvSpPr>
              <a:spLocks/>
            </p:cNvSpPr>
            <p:nvPr/>
          </p:nvSpPr>
          <p:spPr bwMode="auto">
            <a:xfrm>
              <a:off x="558" y="1414"/>
              <a:ext cx="2" cy="3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0 h 14"/>
                <a:gd name="T14" fmla="*/ 0 w 9"/>
                <a:gd name="T15" fmla="*/ 0 h 14"/>
                <a:gd name="T16" fmla="*/ 0 w 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2" y="14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6" name="Line 550"/>
            <p:cNvSpPr>
              <a:spLocks noChangeShapeType="1"/>
            </p:cNvSpPr>
            <p:nvPr/>
          </p:nvSpPr>
          <p:spPr bwMode="auto">
            <a:xfrm flipH="1">
              <a:off x="390" y="1414"/>
              <a:ext cx="168" cy="1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87" name="Freeform 551"/>
            <p:cNvSpPr>
              <a:spLocks/>
            </p:cNvSpPr>
            <p:nvPr/>
          </p:nvSpPr>
          <p:spPr bwMode="auto">
            <a:xfrm>
              <a:off x="388" y="1428"/>
              <a:ext cx="2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8" name="Freeform 552"/>
            <p:cNvSpPr>
              <a:spLocks/>
            </p:cNvSpPr>
            <p:nvPr/>
          </p:nvSpPr>
          <p:spPr bwMode="auto">
            <a:xfrm>
              <a:off x="264" y="1377"/>
              <a:ext cx="85" cy="82"/>
            </a:xfrm>
            <a:custGeom>
              <a:avLst/>
              <a:gdLst>
                <a:gd name="T0" fmla="*/ 0 w 342"/>
                <a:gd name="T1" fmla="*/ 0 h 328"/>
                <a:gd name="T2" fmla="*/ 0 w 342"/>
                <a:gd name="T3" fmla="*/ 0 h 328"/>
                <a:gd name="T4" fmla="*/ 0 w 342"/>
                <a:gd name="T5" fmla="*/ 0 h 328"/>
                <a:gd name="T6" fmla="*/ 0 w 342"/>
                <a:gd name="T7" fmla="*/ 0 h 328"/>
                <a:gd name="T8" fmla="*/ 0 w 342"/>
                <a:gd name="T9" fmla="*/ 0 h 328"/>
                <a:gd name="T10" fmla="*/ 0 w 342"/>
                <a:gd name="T11" fmla="*/ 0 h 328"/>
                <a:gd name="T12" fmla="*/ 0 w 342"/>
                <a:gd name="T13" fmla="*/ 0 h 328"/>
                <a:gd name="T14" fmla="*/ 0 w 342"/>
                <a:gd name="T15" fmla="*/ 0 h 328"/>
                <a:gd name="T16" fmla="*/ 0 w 342"/>
                <a:gd name="T17" fmla="*/ 0 h 328"/>
                <a:gd name="T18" fmla="*/ 0 w 342"/>
                <a:gd name="T19" fmla="*/ 0 h 328"/>
                <a:gd name="T20" fmla="*/ 0 w 342"/>
                <a:gd name="T21" fmla="*/ 0 h 328"/>
                <a:gd name="T22" fmla="*/ 0 w 342"/>
                <a:gd name="T23" fmla="*/ 0 h 328"/>
                <a:gd name="T24" fmla="*/ 0 w 342"/>
                <a:gd name="T25" fmla="*/ 0 h 328"/>
                <a:gd name="T26" fmla="*/ 0 w 342"/>
                <a:gd name="T27" fmla="*/ 0 h 328"/>
                <a:gd name="T28" fmla="*/ 0 w 342"/>
                <a:gd name="T29" fmla="*/ 0 h 328"/>
                <a:gd name="T30" fmla="*/ 0 w 342"/>
                <a:gd name="T31" fmla="*/ 0 h 328"/>
                <a:gd name="T32" fmla="*/ 0 w 342"/>
                <a:gd name="T33" fmla="*/ 0 h 328"/>
                <a:gd name="T34" fmla="*/ 0 w 342"/>
                <a:gd name="T35" fmla="*/ 0 h 328"/>
                <a:gd name="T36" fmla="*/ 0 w 342"/>
                <a:gd name="T37" fmla="*/ 0 h 328"/>
                <a:gd name="T38" fmla="*/ 0 w 342"/>
                <a:gd name="T39" fmla="*/ 0 h 328"/>
                <a:gd name="T40" fmla="*/ 0 w 342"/>
                <a:gd name="T41" fmla="*/ 0 h 328"/>
                <a:gd name="T42" fmla="*/ 0 w 342"/>
                <a:gd name="T43" fmla="*/ 0 h 328"/>
                <a:gd name="T44" fmla="*/ 0 w 342"/>
                <a:gd name="T45" fmla="*/ 0 h 328"/>
                <a:gd name="T46" fmla="*/ 0 w 342"/>
                <a:gd name="T47" fmla="*/ 0 h 328"/>
                <a:gd name="T48" fmla="*/ 0 w 342"/>
                <a:gd name="T49" fmla="*/ 0 h 328"/>
                <a:gd name="T50" fmla="*/ 0 w 342"/>
                <a:gd name="T51" fmla="*/ 0 h 328"/>
                <a:gd name="T52" fmla="*/ 0 w 342"/>
                <a:gd name="T53" fmla="*/ 0 h 328"/>
                <a:gd name="T54" fmla="*/ 0 w 342"/>
                <a:gd name="T55" fmla="*/ 0 h 328"/>
                <a:gd name="T56" fmla="*/ 0 w 342"/>
                <a:gd name="T57" fmla="*/ 0 h 328"/>
                <a:gd name="T58" fmla="*/ 0 w 342"/>
                <a:gd name="T59" fmla="*/ 0 h 328"/>
                <a:gd name="T60" fmla="*/ 0 w 342"/>
                <a:gd name="T61" fmla="*/ 0 h 328"/>
                <a:gd name="T62" fmla="*/ 0 w 342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328"/>
                <a:gd name="T98" fmla="*/ 342 w 342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328">
                  <a:moveTo>
                    <a:pt x="342" y="163"/>
                  </a:moveTo>
                  <a:lnTo>
                    <a:pt x="341" y="181"/>
                  </a:lnTo>
                  <a:lnTo>
                    <a:pt x="338" y="197"/>
                  </a:lnTo>
                  <a:lnTo>
                    <a:pt x="334" y="212"/>
                  </a:lnTo>
                  <a:lnTo>
                    <a:pt x="328" y="227"/>
                  </a:lnTo>
                  <a:lnTo>
                    <a:pt x="321" y="242"/>
                  </a:lnTo>
                  <a:lnTo>
                    <a:pt x="312" y="255"/>
                  </a:lnTo>
                  <a:lnTo>
                    <a:pt x="303" y="268"/>
                  </a:lnTo>
                  <a:lnTo>
                    <a:pt x="292" y="280"/>
                  </a:lnTo>
                  <a:lnTo>
                    <a:pt x="280" y="291"/>
                  </a:lnTo>
                  <a:lnTo>
                    <a:pt x="267" y="300"/>
                  </a:lnTo>
                  <a:lnTo>
                    <a:pt x="252" y="308"/>
                  </a:lnTo>
                  <a:lnTo>
                    <a:pt x="238" y="315"/>
                  </a:lnTo>
                  <a:lnTo>
                    <a:pt x="221" y="321"/>
                  </a:lnTo>
                  <a:lnTo>
                    <a:pt x="206" y="325"/>
                  </a:lnTo>
                  <a:lnTo>
                    <a:pt x="188" y="327"/>
                  </a:lnTo>
                  <a:lnTo>
                    <a:pt x="171" y="328"/>
                  </a:lnTo>
                  <a:lnTo>
                    <a:pt x="154" y="327"/>
                  </a:lnTo>
                  <a:lnTo>
                    <a:pt x="137" y="325"/>
                  </a:lnTo>
                  <a:lnTo>
                    <a:pt x="121" y="321"/>
                  </a:lnTo>
                  <a:lnTo>
                    <a:pt x="105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3" y="291"/>
                  </a:lnTo>
                  <a:lnTo>
                    <a:pt x="51" y="280"/>
                  </a:lnTo>
                  <a:lnTo>
                    <a:pt x="40" y="268"/>
                  </a:lnTo>
                  <a:lnTo>
                    <a:pt x="30" y="255"/>
                  </a:lnTo>
                  <a:lnTo>
                    <a:pt x="21" y="242"/>
                  </a:lnTo>
                  <a:lnTo>
                    <a:pt x="14" y="227"/>
                  </a:lnTo>
                  <a:lnTo>
                    <a:pt x="8" y="212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4" y="130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1" y="85"/>
                  </a:lnTo>
                  <a:lnTo>
                    <a:pt x="30" y="72"/>
                  </a:lnTo>
                  <a:lnTo>
                    <a:pt x="40" y="59"/>
                  </a:lnTo>
                  <a:lnTo>
                    <a:pt x="51" y="47"/>
                  </a:lnTo>
                  <a:lnTo>
                    <a:pt x="63" y="36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7" y="3"/>
                  </a:lnTo>
                  <a:lnTo>
                    <a:pt x="154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6" y="3"/>
                  </a:lnTo>
                  <a:lnTo>
                    <a:pt x="221" y="6"/>
                  </a:lnTo>
                  <a:lnTo>
                    <a:pt x="238" y="12"/>
                  </a:lnTo>
                  <a:lnTo>
                    <a:pt x="252" y="19"/>
                  </a:lnTo>
                  <a:lnTo>
                    <a:pt x="267" y="28"/>
                  </a:lnTo>
                  <a:lnTo>
                    <a:pt x="280" y="36"/>
                  </a:lnTo>
                  <a:lnTo>
                    <a:pt x="292" y="47"/>
                  </a:lnTo>
                  <a:lnTo>
                    <a:pt x="303" y="59"/>
                  </a:lnTo>
                  <a:lnTo>
                    <a:pt x="312" y="72"/>
                  </a:lnTo>
                  <a:lnTo>
                    <a:pt x="321" y="85"/>
                  </a:lnTo>
                  <a:lnTo>
                    <a:pt x="328" y="100"/>
                  </a:lnTo>
                  <a:lnTo>
                    <a:pt x="334" y="115"/>
                  </a:lnTo>
                  <a:lnTo>
                    <a:pt x="338" y="130"/>
                  </a:lnTo>
                  <a:lnTo>
                    <a:pt x="341" y="146"/>
                  </a:lnTo>
                  <a:lnTo>
                    <a:pt x="342" y="1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89" name="Freeform 553"/>
            <p:cNvSpPr>
              <a:spLocks/>
            </p:cNvSpPr>
            <p:nvPr/>
          </p:nvSpPr>
          <p:spPr bwMode="auto">
            <a:xfrm>
              <a:off x="264" y="1377"/>
              <a:ext cx="85" cy="82"/>
            </a:xfrm>
            <a:custGeom>
              <a:avLst/>
              <a:gdLst>
                <a:gd name="T0" fmla="*/ 0 w 342"/>
                <a:gd name="T1" fmla="*/ 0 h 328"/>
                <a:gd name="T2" fmla="*/ 0 w 342"/>
                <a:gd name="T3" fmla="*/ 0 h 328"/>
                <a:gd name="T4" fmla="*/ 0 w 342"/>
                <a:gd name="T5" fmla="*/ 0 h 328"/>
                <a:gd name="T6" fmla="*/ 0 w 342"/>
                <a:gd name="T7" fmla="*/ 0 h 328"/>
                <a:gd name="T8" fmla="*/ 0 w 342"/>
                <a:gd name="T9" fmla="*/ 0 h 328"/>
                <a:gd name="T10" fmla="*/ 0 w 342"/>
                <a:gd name="T11" fmla="*/ 0 h 328"/>
                <a:gd name="T12" fmla="*/ 0 w 342"/>
                <a:gd name="T13" fmla="*/ 0 h 328"/>
                <a:gd name="T14" fmla="*/ 0 w 342"/>
                <a:gd name="T15" fmla="*/ 0 h 328"/>
                <a:gd name="T16" fmla="*/ 0 w 342"/>
                <a:gd name="T17" fmla="*/ 0 h 328"/>
                <a:gd name="T18" fmla="*/ 0 w 342"/>
                <a:gd name="T19" fmla="*/ 0 h 328"/>
                <a:gd name="T20" fmla="*/ 0 w 342"/>
                <a:gd name="T21" fmla="*/ 0 h 328"/>
                <a:gd name="T22" fmla="*/ 0 w 342"/>
                <a:gd name="T23" fmla="*/ 0 h 328"/>
                <a:gd name="T24" fmla="*/ 0 w 342"/>
                <a:gd name="T25" fmla="*/ 0 h 328"/>
                <a:gd name="T26" fmla="*/ 0 w 342"/>
                <a:gd name="T27" fmla="*/ 0 h 328"/>
                <a:gd name="T28" fmla="*/ 0 w 342"/>
                <a:gd name="T29" fmla="*/ 0 h 328"/>
                <a:gd name="T30" fmla="*/ 0 w 342"/>
                <a:gd name="T31" fmla="*/ 0 h 328"/>
                <a:gd name="T32" fmla="*/ 0 w 342"/>
                <a:gd name="T33" fmla="*/ 0 h 328"/>
                <a:gd name="T34" fmla="*/ 0 w 342"/>
                <a:gd name="T35" fmla="*/ 0 h 328"/>
                <a:gd name="T36" fmla="*/ 0 w 342"/>
                <a:gd name="T37" fmla="*/ 0 h 328"/>
                <a:gd name="T38" fmla="*/ 0 w 342"/>
                <a:gd name="T39" fmla="*/ 0 h 328"/>
                <a:gd name="T40" fmla="*/ 0 w 342"/>
                <a:gd name="T41" fmla="*/ 0 h 328"/>
                <a:gd name="T42" fmla="*/ 0 w 342"/>
                <a:gd name="T43" fmla="*/ 0 h 328"/>
                <a:gd name="T44" fmla="*/ 0 w 342"/>
                <a:gd name="T45" fmla="*/ 0 h 328"/>
                <a:gd name="T46" fmla="*/ 0 w 342"/>
                <a:gd name="T47" fmla="*/ 0 h 328"/>
                <a:gd name="T48" fmla="*/ 0 w 342"/>
                <a:gd name="T49" fmla="*/ 0 h 328"/>
                <a:gd name="T50" fmla="*/ 0 w 342"/>
                <a:gd name="T51" fmla="*/ 0 h 328"/>
                <a:gd name="T52" fmla="*/ 0 w 342"/>
                <a:gd name="T53" fmla="*/ 0 h 328"/>
                <a:gd name="T54" fmla="*/ 0 w 342"/>
                <a:gd name="T55" fmla="*/ 0 h 328"/>
                <a:gd name="T56" fmla="*/ 0 w 342"/>
                <a:gd name="T57" fmla="*/ 0 h 328"/>
                <a:gd name="T58" fmla="*/ 0 w 342"/>
                <a:gd name="T59" fmla="*/ 0 h 328"/>
                <a:gd name="T60" fmla="*/ 0 w 342"/>
                <a:gd name="T61" fmla="*/ 0 h 328"/>
                <a:gd name="T62" fmla="*/ 0 w 342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328"/>
                <a:gd name="T98" fmla="*/ 342 w 342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328">
                  <a:moveTo>
                    <a:pt x="342" y="163"/>
                  </a:moveTo>
                  <a:lnTo>
                    <a:pt x="341" y="181"/>
                  </a:lnTo>
                  <a:lnTo>
                    <a:pt x="338" y="197"/>
                  </a:lnTo>
                  <a:lnTo>
                    <a:pt x="334" y="212"/>
                  </a:lnTo>
                  <a:lnTo>
                    <a:pt x="328" y="227"/>
                  </a:lnTo>
                  <a:lnTo>
                    <a:pt x="321" y="242"/>
                  </a:lnTo>
                  <a:lnTo>
                    <a:pt x="312" y="255"/>
                  </a:lnTo>
                  <a:lnTo>
                    <a:pt x="303" y="268"/>
                  </a:lnTo>
                  <a:lnTo>
                    <a:pt x="292" y="280"/>
                  </a:lnTo>
                  <a:lnTo>
                    <a:pt x="280" y="291"/>
                  </a:lnTo>
                  <a:lnTo>
                    <a:pt x="267" y="300"/>
                  </a:lnTo>
                  <a:lnTo>
                    <a:pt x="252" y="308"/>
                  </a:lnTo>
                  <a:lnTo>
                    <a:pt x="238" y="315"/>
                  </a:lnTo>
                  <a:lnTo>
                    <a:pt x="221" y="321"/>
                  </a:lnTo>
                  <a:lnTo>
                    <a:pt x="206" y="325"/>
                  </a:lnTo>
                  <a:lnTo>
                    <a:pt x="188" y="327"/>
                  </a:lnTo>
                  <a:lnTo>
                    <a:pt x="171" y="328"/>
                  </a:lnTo>
                  <a:lnTo>
                    <a:pt x="154" y="327"/>
                  </a:lnTo>
                  <a:lnTo>
                    <a:pt x="137" y="325"/>
                  </a:lnTo>
                  <a:lnTo>
                    <a:pt x="121" y="321"/>
                  </a:lnTo>
                  <a:lnTo>
                    <a:pt x="105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3" y="291"/>
                  </a:lnTo>
                  <a:lnTo>
                    <a:pt x="51" y="280"/>
                  </a:lnTo>
                  <a:lnTo>
                    <a:pt x="40" y="268"/>
                  </a:lnTo>
                  <a:lnTo>
                    <a:pt x="30" y="255"/>
                  </a:lnTo>
                  <a:lnTo>
                    <a:pt x="21" y="242"/>
                  </a:lnTo>
                  <a:lnTo>
                    <a:pt x="14" y="227"/>
                  </a:lnTo>
                  <a:lnTo>
                    <a:pt x="8" y="212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4" y="130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1" y="85"/>
                  </a:lnTo>
                  <a:lnTo>
                    <a:pt x="30" y="72"/>
                  </a:lnTo>
                  <a:lnTo>
                    <a:pt x="40" y="59"/>
                  </a:lnTo>
                  <a:lnTo>
                    <a:pt x="51" y="47"/>
                  </a:lnTo>
                  <a:lnTo>
                    <a:pt x="63" y="36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7" y="3"/>
                  </a:lnTo>
                  <a:lnTo>
                    <a:pt x="154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6" y="3"/>
                  </a:lnTo>
                  <a:lnTo>
                    <a:pt x="221" y="6"/>
                  </a:lnTo>
                  <a:lnTo>
                    <a:pt x="238" y="12"/>
                  </a:lnTo>
                  <a:lnTo>
                    <a:pt x="252" y="19"/>
                  </a:lnTo>
                  <a:lnTo>
                    <a:pt x="267" y="28"/>
                  </a:lnTo>
                  <a:lnTo>
                    <a:pt x="280" y="36"/>
                  </a:lnTo>
                  <a:lnTo>
                    <a:pt x="292" y="47"/>
                  </a:lnTo>
                  <a:lnTo>
                    <a:pt x="303" y="59"/>
                  </a:lnTo>
                  <a:lnTo>
                    <a:pt x="312" y="72"/>
                  </a:lnTo>
                  <a:lnTo>
                    <a:pt x="321" y="85"/>
                  </a:lnTo>
                  <a:lnTo>
                    <a:pt x="328" y="100"/>
                  </a:lnTo>
                  <a:lnTo>
                    <a:pt x="334" y="115"/>
                  </a:lnTo>
                  <a:lnTo>
                    <a:pt x="338" y="130"/>
                  </a:lnTo>
                  <a:lnTo>
                    <a:pt x="341" y="146"/>
                  </a:lnTo>
                  <a:lnTo>
                    <a:pt x="342" y="16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0" name="Freeform 554"/>
            <p:cNvSpPr>
              <a:spLocks/>
            </p:cNvSpPr>
            <p:nvPr/>
          </p:nvSpPr>
          <p:spPr bwMode="auto">
            <a:xfrm>
              <a:off x="304" y="1392"/>
              <a:ext cx="41" cy="51"/>
            </a:xfrm>
            <a:custGeom>
              <a:avLst/>
              <a:gdLst>
                <a:gd name="T0" fmla="*/ 0 w 164"/>
                <a:gd name="T1" fmla="*/ 0 h 204"/>
                <a:gd name="T2" fmla="*/ 0 w 164"/>
                <a:gd name="T3" fmla="*/ 0 h 204"/>
                <a:gd name="T4" fmla="*/ 0 w 164"/>
                <a:gd name="T5" fmla="*/ 0 h 204"/>
                <a:gd name="T6" fmla="*/ 0 w 164"/>
                <a:gd name="T7" fmla="*/ 0 h 204"/>
                <a:gd name="T8" fmla="*/ 0 w 164"/>
                <a:gd name="T9" fmla="*/ 0 h 204"/>
                <a:gd name="T10" fmla="*/ 0 w 164"/>
                <a:gd name="T11" fmla="*/ 0 h 204"/>
                <a:gd name="T12" fmla="*/ 0 w 164"/>
                <a:gd name="T13" fmla="*/ 0 h 204"/>
                <a:gd name="T14" fmla="*/ 0 w 164"/>
                <a:gd name="T15" fmla="*/ 0 h 204"/>
                <a:gd name="T16" fmla="*/ 0 w 164"/>
                <a:gd name="T17" fmla="*/ 0 h 204"/>
                <a:gd name="T18" fmla="*/ 0 w 164"/>
                <a:gd name="T19" fmla="*/ 0 h 204"/>
                <a:gd name="T20" fmla="*/ 0 w 164"/>
                <a:gd name="T21" fmla="*/ 0 h 204"/>
                <a:gd name="T22" fmla="*/ 0 w 164"/>
                <a:gd name="T23" fmla="*/ 0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204"/>
                <a:gd name="T38" fmla="*/ 164 w 164"/>
                <a:gd name="T39" fmla="*/ 204 h 2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204">
                  <a:moveTo>
                    <a:pt x="11" y="0"/>
                  </a:moveTo>
                  <a:lnTo>
                    <a:pt x="122" y="0"/>
                  </a:lnTo>
                  <a:lnTo>
                    <a:pt x="134" y="14"/>
                  </a:lnTo>
                  <a:lnTo>
                    <a:pt x="152" y="45"/>
                  </a:lnTo>
                  <a:lnTo>
                    <a:pt x="161" y="72"/>
                  </a:lnTo>
                  <a:lnTo>
                    <a:pt x="164" y="109"/>
                  </a:lnTo>
                  <a:lnTo>
                    <a:pt x="160" y="136"/>
                  </a:lnTo>
                  <a:lnTo>
                    <a:pt x="152" y="165"/>
                  </a:lnTo>
                  <a:lnTo>
                    <a:pt x="137" y="190"/>
                  </a:lnTo>
                  <a:lnTo>
                    <a:pt x="126" y="204"/>
                  </a:lnTo>
                  <a:lnTo>
                    <a:pt x="0" y="20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1" name="Freeform 555"/>
            <p:cNvSpPr>
              <a:spLocks/>
            </p:cNvSpPr>
            <p:nvPr/>
          </p:nvSpPr>
          <p:spPr bwMode="auto">
            <a:xfrm>
              <a:off x="304" y="1392"/>
              <a:ext cx="41" cy="51"/>
            </a:xfrm>
            <a:custGeom>
              <a:avLst/>
              <a:gdLst>
                <a:gd name="T0" fmla="*/ 0 w 164"/>
                <a:gd name="T1" fmla="*/ 0 h 204"/>
                <a:gd name="T2" fmla="*/ 0 w 164"/>
                <a:gd name="T3" fmla="*/ 0 h 204"/>
                <a:gd name="T4" fmla="*/ 0 w 164"/>
                <a:gd name="T5" fmla="*/ 0 h 204"/>
                <a:gd name="T6" fmla="*/ 0 w 164"/>
                <a:gd name="T7" fmla="*/ 0 h 204"/>
                <a:gd name="T8" fmla="*/ 0 w 164"/>
                <a:gd name="T9" fmla="*/ 0 h 204"/>
                <a:gd name="T10" fmla="*/ 0 w 164"/>
                <a:gd name="T11" fmla="*/ 0 h 204"/>
                <a:gd name="T12" fmla="*/ 0 w 164"/>
                <a:gd name="T13" fmla="*/ 0 h 204"/>
                <a:gd name="T14" fmla="*/ 0 w 164"/>
                <a:gd name="T15" fmla="*/ 0 h 204"/>
                <a:gd name="T16" fmla="*/ 0 w 164"/>
                <a:gd name="T17" fmla="*/ 0 h 204"/>
                <a:gd name="T18" fmla="*/ 0 w 164"/>
                <a:gd name="T19" fmla="*/ 0 h 204"/>
                <a:gd name="T20" fmla="*/ 0 w 164"/>
                <a:gd name="T21" fmla="*/ 0 h 204"/>
                <a:gd name="T22" fmla="*/ 0 w 164"/>
                <a:gd name="T23" fmla="*/ 0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204"/>
                <a:gd name="T38" fmla="*/ 164 w 164"/>
                <a:gd name="T39" fmla="*/ 204 h 2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204">
                  <a:moveTo>
                    <a:pt x="11" y="0"/>
                  </a:moveTo>
                  <a:lnTo>
                    <a:pt x="122" y="0"/>
                  </a:lnTo>
                  <a:lnTo>
                    <a:pt x="134" y="14"/>
                  </a:lnTo>
                  <a:lnTo>
                    <a:pt x="152" y="45"/>
                  </a:lnTo>
                  <a:lnTo>
                    <a:pt x="161" y="72"/>
                  </a:lnTo>
                  <a:lnTo>
                    <a:pt x="164" y="109"/>
                  </a:lnTo>
                  <a:lnTo>
                    <a:pt x="160" y="136"/>
                  </a:lnTo>
                  <a:lnTo>
                    <a:pt x="152" y="165"/>
                  </a:lnTo>
                  <a:lnTo>
                    <a:pt x="137" y="190"/>
                  </a:lnTo>
                  <a:lnTo>
                    <a:pt x="126" y="204"/>
                  </a:lnTo>
                  <a:lnTo>
                    <a:pt x="0" y="20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2" name="Freeform 556"/>
            <p:cNvSpPr>
              <a:spLocks/>
            </p:cNvSpPr>
            <p:nvPr/>
          </p:nvSpPr>
          <p:spPr bwMode="auto">
            <a:xfrm>
              <a:off x="283" y="1395"/>
              <a:ext cx="48" cy="47"/>
            </a:xfrm>
            <a:custGeom>
              <a:avLst/>
              <a:gdLst>
                <a:gd name="T0" fmla="*/ 0 w 193"/>
                <a:gd name="T1" fmla="*/ 0 h 187"/>
                <a:gd name="T2" fmla="*/ 0 w 193"/>
                <a:gd name="T3" fmla="*/ 0 h 187"/>
                <a:gd name="T4" fmla="*/ 0 w 193"/>
                <a:gd name="T5" fmla="*/ 0 h 187"/>
                <a:gd name="T6" fmla="*/ 0 w 193"/>
                <a:gd name="T7" fmla="*/ 0 h 187"/>
                <a:gd name="T8" fmla="*/ 0 w 193"/>
                <a:gd name="T9" fmla="*/ 0 h 187"/>
                <a:gd name="T10" fmla="*/ 0 w 193"/>
                <a:gd name="T11" fmla="*/ 0 h 187"/>
                <a:gd name="T12" fmla="*/ 0 w 193"/>
                <a:gd name="T13" fmla="*/ 0 h 187"/>
                <a:gd name="T14" fmla="*/ 0 w 193"/>
                <a:gd name="T15" fmla="*/ 0 h 187"/>
                <a:gd name="T16" fmla="*/ 0 w 193"/>
                <a:gd name="T17" fmla="*/ 0 h 187"/>
                <a:gd name="T18" fmla="*/ 0 w 193"/>
                <a:gd name="T19" fmla="*/ 0 h 187"/>
                <a:gd name="T20" fmla="*/ 0 w 193"/>
                <a:gd name="T21" fmla="*/ 0 h 187"/>
                <a:gd name="T22" fmla="*/ 0 w 193"/>
                <a:gd name="T23" fmla="*/ 0 h 187"/>
                <a:gd name="T24" fmla="*/ 0 w 193"/>
                <a:gd name="T25" fmla="*/ 0 h 187"/>
                <a:gd name="T26" fmla="*/ 0 w 193"/>
                <a:gd name="T27" fmla="*/ 0 h 187"/>
                <a:gd name="T28" fmla="*/ 0 w 193"/>
                <a:gd name="T29" fmla="*/ 0 h 187"/>
                <a:gd name="T30" fmla="*/ 0 w 193"/>
                <a:gd name="T31" fmla="*/ 0 h 187"/>
                <a:gd name="T32" fmla="*/ 0 w 193"/>
                <a:gd name="T33" fmla="*/ 0 h 187"/>
                <a:gd name="T34" fmla="*/ 0 w 193"/>
                <a:gd name="T35" fmla="*/ 0 h 187"/>
                <a:gd name="T36" fmla="*/ 0 w 193"/>
                <a:gd name="T37" fmla="*/ 0 h 187"/>
                <a:gd name="T38" fmla="*/ 0 w 193"/>
                <a:gd name="T39" fmla="*/ 0 h 187"/>
                <a:gd name="T40" fmla="*/ 0 w 193"/>
                <a:gd name="T41" fmla="*/ 0 h 187"/>
                <a:gd name="T42" fmla="*/ 0 w 193"/>
                <a:gd name="T43" fmla="*/ 0 h 187"/>
                <a:gd name="T44" fmla="*/ 0 w 193"/>
                <a:gd name="T45" fmla="*/ 0 h 187"/>
                <a:gd name="T46" fmla="*/ 0 w 193"/>
                <a:gd name="T47" fmla="*/ 0 h 187"/>
                <a:gd name="T48" fmla="*/ 0 w 193"/>
                <a:gd name="T49" fmla="*/ 0 h 187"/>
                <a:gd name="T50" fmla="*/ 0 w 193"/>
                <a:gd name="T51" fmla="*/ 0 h 187"/>
                <a:gd name="T52" fmla="*/ 0 w 193"/>
                <a:gd name="T53" fmla="*/ 0 h 187"/>
                <a:gd name="T54" fmla="*/ 0 w 193"/>
                <a:gd name="T55" fmla="*/ 0 h 187"/>
                <a:gd name="T56" fmla="*/ 0 w 193"/>
                <a:gd name="T57" fmla="*/ 0 h 187"/>
                <a:gd name="T58" fmla="*/ 0 w 193"/>
                <a:gd name="T59" fmla="*/ 0 h 187"/>
                <a:gd name="T60" fmla="*/ 0 w 193"/>
                <a:gd name="T61" fmla="*/ 0 h 187"/>
                <a:gd name="T62" fmla="*/ 0 w 193"/>
                <a:gd name="T63" fmla="*/ 0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87"/>
                <a:gd name="T98" fmla="*/ 193 w 193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87">
                  <a:moveTo>
                    <a:pt x="193" y="94"/>
                  </a:moveTo>
                  <a:lnTo>
                    <a:pt x="192" y="102"/>
                  </a:lnTo>
                  <a:lnTo>
                    <a:pt x="191" y="112"/>
                  </a:lnTo>
                  <a:lnTo>
                    <a:pt x="188" y="120"/>
                  </a:lnTo>
                  <a:lnTo>
                    <a:pt x="185" y="129"/>
                  </a:lnTo>
                  <a:lnTo>
                    <a:pt x="181" y="138"/>
                  </a:lnTo>
                  <a:lnTo>
                    <a:pt x="176" y="145"/>
                  </a:lnTo>
                  <a:lnTo>
                    <a:pt x="171" y="153"/>
                  </a:lnTo>
                  <a:lnTo>
                    <a:pt x="164" y="159"/>
                  </a:lnTo>
                  <a:lnTo>
                    <a:pt x="157" y="166"/>
                  </a:lnTo>
                  <a:lnTo>
                    <a:pt x="150" y="171"/>
                  </a:lnTo>
                  <a:lnTo>
                    <a:pt x="142" y="175"/>
                  </a:lnTo>
                  <a:lnTo>
                    <a:pt x="133" y="180"/>
                  </a:lnTo>
                  <a:lnTo>
                    <a:pt x="124" y="183"/>
                  </a:lnTo>
                  <a:lnTo>
                    <a:pt x="115" y="185"/>
                  </a:lnTo>
                  <a:lnTo>
                    <a:pt x="105" y="186"/>
                  </a:lnTo>
                  <a:lnTo>
                    <a:pt x="97" y="187"/>
                  </a:lnTo>
                  <a:lnTo>
                    <a:pt x="87" y="186"/>
                  </a:lnTo>
                  <a:lnTo>
                    <a:pt x="77" y="185"/>
                  </a:lnTo>
                  <a:lnTo>
                    <a:pt x="68" y="183"/>
                  </a:lnTo>
                  <a:lnTo>
                    <a:pt x="59" y="180"/>
                  </a:lnTo>
                  <a:lnTo>
                    <a:pt x="50" y="175"/>
                  </a:lnTo>
                  <a:lnTo>
                    <a:pt x="42" y="171"/>
                  </a:lnTo>
                  <a:lnTo>
                    <a:pt x="35" y="166"/>
                  </a:lnTo>
                  <a:lnTo>
                    <a:pt x="28" y="159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2" y="138"/>
                  </a:lnTo>
                  <a:lnTo>
                    <a:pt x="7" y="129"/>
                  </a:lnTo>
                  <a:lnTo>
                    <a:pt x="4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8" y="27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3" y="6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7" y="20"/>
                  </a:lnTo>
                  <a:lnTo>
                    <a:pt x="164" y="27"/>
                  </a:lnTo>
                  <a:lnTo>
                    <a:pt x="171" y="33"/>
                  </a:lnTo>
                  <a:lnTo>
                    <a:pt x="176" y="41"/>
                  </a:lnTo>
                  <a:lnTo>
                    <a:pt x="181" y="48"/>
                  </a:lnTo>
                  <a:lnTo>
                    <a:pt x="185" y="57"/>
                  </a:lnTo>
                  <a:lnTo>
                    <a:pt x="188" y="66"/>
                  </a:lnTo>
                  <a:lnTo>
                    <a:pt x="191" y="74"/>
                  </a:lnTo>
                  <a:lnTo>
                    <a:pt x="192" y="84"/>
                  </a:lnTo>
                  <a:lnTo>
                    <a:pt x="193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3" name="Freeform 557"/>
            <p:cNvSpPr>
              <a:spLocks/>
            </p:cNvSpPr>
            <p:nvPr/>
          </p:nvSpPr>
          <p:spPr bwMode="auto">
            <a:xfrm>
              <a:off x="283" y="1395"/>
              <a:ext cx="48" cy="47"/>
            </a:xfrm>
            <a:custGeom>
              <a:avLst/>
              <a:gdLst>
                <a:gd name="T0" fmla="*/ 0 w 193"/>
                <a:gd name="T1" fmla="*/ 0 h 187"/>
                <a:gd name="T2" fmla="*/ 0 w 193"/>
                <a:gd name="T3" fmla="*/ 0 h 187"/>
                <a:gd name="T4" fmla="*/ 0 w 193"/>
                <a:gd name="T5" fmla="*/ 0 h 187"/>
                <a:gd name="T6" fmla="*/ 0 w 193"/>
                <a:gd name="T7" fmla="*/ 0 h 187"/>
                <a:gd name="T8" fmla="*/ 0 w 193"/>
                <a:gd name="T9" fmla="*/ 0 h 187"/>
                <a:gd name="T10" fmla="*/ 0 w 193"/>
                <a:gd name="T11" fmla="*/ 0 h 187"/>
                <a:gd name="T12" fmla="*/ 0 w 193"/>
                <a:gd name="T13" fmla="*/ 0 h 187"/>
                <a:gd name="T14" fmla="*/ 0 w 193"/>
                <a:gd name="T15" fmla="*/ 0 h 187"/>
                <a:gd name="T16" fmla="*/ 0 w 193"/>
                <a:gd name="T17" fmla="*/ 0 h 187"/>
                <a:gd name="T18" fmla="*/ 0 w 193"/>
                <a:gd name="T19" fmla="*/ 0 h 187"/>
                <a:gd name="T20" fmla="*/ 0 w 193"/>
                <a:gd name="T21" fmla="*/ 0 h 187"/>
                <a:gd name="T22" fmla="*/ 0 w 193"/>
                <a:gd name="T23" fmla="*/ 0 h 187"/>
                <a:gd name="T24" fmla="*/ 0 w 193"/>
                <a:gd name="T25" fmla="*/ 0 h 187"/>
                <a:gd name="T26" fmla="*/ 0 w 193"/>
                <a:gd name="T27" fmla="*/ 0 h 187"/>
                <a:gd name="T28" fmla="*/ 0 w 193"/>
                <a:gd name="T29" fmla="*/ 0 h 187"/>
                <a:gd name="T30" fmla="*/ 0 w 193"/>
                <a:gd name="T31" fmla="*/ 0 h 187"/>
                <a:gd name="T32" fmla="*/ 0 w 193"/>
                <a:gd name="T33" fmla="*/ 0 h 187"/>
                <a:gd name="T34" fmla="*/ 0 w 193"/>
                <a:gd name="T35" fmla="*/ 0 h 187"/>
                <a:gd name="T36" fmla="*/ 0 w 193"/>
                <a:gd name="T37" fmla="*/ 0 h 187"/>
                <a:gd name="T38" fmla="*/ 0 w 193"/>
                <a:gd name="T39" fmla="*/ 0 h 187"/>
                <a:gd name="T40" fmla="*/ 0 w 193"/>
                <a:gd name="T41" fmla="*/ 0 h 187"/>
                <a:gd name="T42" fmla="*/ 0 w 193"/>
                <a:gd name="T43" fmla="*/ 0 h 187"/>
                <a:gd name="T44" fmla="*/ 0 w 193"/>
                <a:gd name="T45" fmla="*/ 0 h 187"/>
                <a:gd name="T46" fmla="*/ 0 w 193"/>
                <a:gd name="T47" fmla="*/ 0 h 187"/>
                <a:gd name="T48" fmla="*/ 0 w 193"/>
                <a:gd name="T49" fmla="*/ 0 h 187"/>
                <a:gd name="T50" fmla="*/ 0 w 193"/>
                <a:gd name="T51" fmla="*/ 0 h 187"/>
                <a:gd name="T52" fmla="*/ 0 w 193"/>
                <a:gd name="T53" fmla="*/ 0 h 187"/>
                <a:gd name="T54" fmla="*/ 0 w 193"/>
                <a:gd name="T55" fmla="*/ 0 h 187"/>
                <a:gd name="T56" fmla="*/ 0 w 193"/>
                <a:gd name="T57" fmla="*/ 0 h 187"/>
                <a:gd name="T58" fmla="*/ 0 w 193"/>
                <a:gd name="T59" fmla="*/ 0 h 187"/>
                <a:gd name="T60" fmla="*/ 0 w 193"/>
                <a:gd name="T61" fmla="*/ 0 h 187"/>
                <a:gd name="T62" fmla="*/ 0 w 193"/>
                <a:gd name="T63" fmla="*/ 0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87"/>
                <a:gd name="T98" fmla="*/ 193 w 193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87">
                  <a:moveTo>
                    <a:pt x="193" y="94"/>
                  </a:moveTo>
                  <a:lnTo>
                    <a:pt x="192" y="102"/>
                  </a:lnTo>
                  <a:lnTo>
                    <a:pt x="191" y="112"/>
                  </a:lnTo>
                  <a:lnTo>
                    <a:pt x="188" y="120"/>
                  </a:lnTo>
                  <a:lnTo>
                    <a:pt x="185" y="129"/>
                  </a:lnTo>
                  <a:lnTo>
                    <a:pt x="181" y="138"/>
                  </a:lnTo>
                  <a:lnTo>
                    <a:pt x="176" y="145"/>
                  </a:lnTo>
                  <a:lnTo>
                    <a:pt x="171" y="153"/>
                  </a:lnTo>
                  <a:lnTo>
                    <a:pt x="164" y="159"/>
                  </a:lnTo>
                  <a:lnTo>
                    <a:pt x="157" y="166"/>
                  </a:lnTo>
                  <a:lnTo>
                    <a:pt x="150" y="171"/>
                  </a:lnTo>
                  <a:lnTo>
                    <a:pt x="142" y="175"/>
                  </a:lnTo>
                  <a:lnTo>
                    <a:pt x="133" y="180"/>
                  </a:lnTo>
                  <a:lnTo>
                    <a:pt x="124" y="183"/>
                  </a:lnTo>
                  <a:lnTo>
                    <a:pt x="115" y="185"/>
                  </a:lnTo>
                  <a:lnTo>
                    <a:pt x="105" y="186"/>
                  </a:lnTo>
                  <a:lnTo>
                    <a:pt x="97" y="187"/>
                  </a:lnTo>
                  <a:lnTo>
                    <a:pt x="87" y="186"/>
                  </a:lnTo>
                  <a:lnTo>
                    <a:pt x="77" y="185"/>
                  </a:lnTo>
                  <a:lnTo>
                    <a:pt x="68" y="183"/>
                  </a:lnTo>
                  <a:lnTo>
                    <a:pt x="59" y="180"/>
                  </a:lnTo>
                  <a:lnTo>
                    <a:pt x="50" y="175"/>
                  </a:lnTo>
                  <a:lnTo>
                    <a:pt x="42" y="171"/>
                  </a:lnTo>
                  <a:lnTo>
                    <a:pt x="35" y="166"/>
                  </a:lnTo>
                  <a:lnTo>
                    <a:pt x="28" y="159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2" y="138"/>
                  </a:lnTo>
                  <a:lnTo>
                    <a:pt x="7" y="129"/>
                  </a:lnTo>
                  <a:lnTo>
                    <a:pt x="4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8" y="27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3" y="6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7" y="20"/>
                  </a:lnTo>
                  <a:lnTo>
                    <a:pt x="164" y="27"/>
                  </a:lnTo>
                  <a:lnTo>
                    <a:pt x="171" y="33"/>
                  </a:lnTo>
                  <a:lnTo>
                    <a:pt x="176" y="41"/>
                  </a:lnTo>
                  <a:lnTo>
                    <a:pt x="181" y="48"/>
                  </a:lnTo>
                  <a:lnTo>
                    <a:pt x="185" y="57"/>
                  </a:lnTo>
                  <a:lnTo>
                    <a:pt x="188" y="66"/>
                  </a:lnTo>
                  <a:lnTo>
                    <a:pt x="191" y="74"/>
                  </a:lnTo>
                  <a:lnTo>
                    <a:pt x="192" y="84"/>
                  </a:lnTo>
                  <a:lnTo>
                    <a:pt x="193" y="9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4" name="Rectangle 558"/>
            <p:cNvSpPr>
              <a:spLocks noChangeArrowheads="1"/>
            </p:cNvSpPr>
            <p:nvPr/>
          </p:nvSpPr>
          <p:spPr bwMode="auto">
            <a:xfrm>
              <a:off x="257" y="1296"/>
              <a:ext cx="2" cy="18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5" name="Rectangle 559"/>
            <p:cNvSpPr>
              <a:spLocks noChangeArrowheads="1"/>
            </p:cNvSpPr>
            <p:nvPr/>
          </p:nvSpPr>
          <p:spPr bwMode="auto">
            <a:xfrm>
              <a:off x="274" y="1291"/>
              <a:ext cx="82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6" name="Rectangle 560"/>
            <p:cNvSpPr>
              <a:spLocks noChangeArrowheads="1"/>
            </p:cNvSpPr>
            <p:nvPr/>
          </p:nvSpPr>
          <p:spPr bwMode="auto">
            <a:xfrm>
              <a:off x="274" y="1291"/>
              <a:ext cx="82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7" name="Freeform 561"/>
            <p:cNvSpPr>
              <a:spLocks/>
            </p:cNvSpPr>
            <p:nvPr/>
          </p:nvSpPr>
          <p:spPr bwMode="auto">
            <a:xfrm>
              <a:off x="262" y="1282"/>
              <a:ext cx="106" cy="14"/>
            </a:xfrm>
            <a:custGeom>
              <a:avLst/>
              <a:gdLst>
                <a:gd name="T0" fmla="*/ 0 w 423"/>
                <a:gd name="T1" fmla="*/ 0 h 56"/>
                <a:gd name="T2" fmla="*/ 0 w 423"/>
                <a:gd name="T3" fmla="*/ 0 h 56"/>
                <a:gd name="T4" fmla="*/ 0 w 423"/>
                <a:gd name="T5" fmla="*/ 0 h 56"/>
                <a:gd name="T6" fmla="*/ 0 w 423"/>
                <a:gd name="T7" fmla="*/ 0 h 56"/>
                <a:gd name="T8" fmla="*/ 0 w 423"/>
                <a:gd name="T9" fmla="*/ 0 h 56"/>
                <a:gd name="T10" fmla="*/ 0 w 423"/>
                <a:gd name="T11" fmla="*/ 0 h 56"/>
                <a:gd name="T12" fmla="*/ 0 w 423"/>
                <a:gd name="T13" fmla="*/ 0 h 56"/>
                <a:gd name="T14" fmla="*/ 0 w 423"/>
                <a:gd name="T15" fmla="*/ 0 h 56"/>
                <a:gd name="T16" fmla="*/ 0 w 42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56"/>
                <a:gd name="T29" fmla="*/ 423 w 42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56">
                  <a:moveTo>
                    <a:pt x="374" y="56"/>
                  </a:moveTo>
                  <a:lnTo>
                    <a:pt x="374" y="36"/>
                  </a:lnTo>
                  <a:lnTo>
                    <a:pt x="423" y="36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7" y="36"/>
                  </a:lnTo>
                  <a:lnTo>
                    <a:pt x="47" y="56"/>
                  </a:lnTo>
                  <a:lnTo>
                    <a:pt x="374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8" name="Freeform 562"/>
            <p:cNvSpPr>
              <a:spLocks/>
            </p:cNvSpPr>
            <p:nvPr/>
          </p:nvSpPr>
          <p:spPr bwMode="auto">
            <a:xfrm>
              <a:off x="262" y="1282"/>
              <a:ext cx="106" cy="14"/>
            </a:xfrm>
            <a:custGeom>
              <a:avLst/>
              <a:gdLst>
                <a:gd name="T0" fmla="*/ 0 w 423"/>
                <a:gd name="T1" fmla="*/ 0 h 56"/>
                <a:gd name="T2" fmla="*/ 0 w 423"/>
                <a:gd name="T3" fmla="*/ 0 h 56"/>
                <a:gd name="T4" fmla="*/ 0 w 423"/>
                <a:gd name="T5" fmla="*/ 0 h 56"/>
                <a:gd name="T6" fmla="*/ 0 w 423"/>
                <a:gd name="T7" fmla="*/ 0 h 56"/>
                <a:gd name="T8" fmla="*/ 0 w 423"/>
                <a:gd name="T9" fmla="*/ 0 h 56"/>
                <a:gd name="T10" fmla="*/ 0 w 423"/>
                <a:gd name="T11" fmla="*/ 0 h 56"/>
                <a:gd name="T12" fmla="*/ 0 w 423"/>
                <a:gd name="T13" fmla="*/ 0 h 56"/>
                <a:gd name="T14" fmla="*/ 0 w 423"/>
                <a:gd name="T15" fmla="*/ 0 h 56"/>
                <a:gd name="T16" fmla="*/ 0 w 42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56"/>
                <a:gd name="T29" fmla="*/ 423 w 42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56">
                  <a:moveTo>
                    <a:pt x="374" y="56"/>
                  </a:moveTo>
                  <a:lnTo>
                    <a:pt x="374" y="36"/>
                  </a:lnTo>
                  <a:lnTo>
                    <a:pt x="423" y="36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7" y="36"/>
                  </a:lnTo>
                  <a:lnTo>
                    <a:pt x="47" y="56"/>
                  </a:lnTo>
                  <a:lnTo>
                    <a:pt x="374" y="5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99" name="Rectangle 563"/>
            <p:cNvSpPr>
              <a:spLocks noChangeArrowheads="1"/>
            </p:cNvSpPr>
            <p:nvPr/>
          </p:nvSpPr>
          <p:spPr bwMode="auto">
            <a:xfrm>
              <a:off x="376" y="1117"/>
              <a:ext cx="196" cy="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0" name="Rectangle 564"/>
            <p:cNvSpPr>
              <a:spLocks noChangeArrowheads="1"/>
            </p:cNvSpPr>
            <p:nvPr/>
          </p:nvSpPr>
          <p:spPr bwMode="auto">
            <a:xfrm>
              <a:off x="376" y="1117"/>
              <a:ext cx="196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1" name="Rectangle 565"/>
            <p:cNvSpPr>
              <a:spLocks noChangeArrowheads="1"/>
            </p:cNvSpPr>
            <p:nvPr/>
          </p:nvSpPr>
          <p:spPr bwMode="auto">
            <a:xfrm>
              <a:off x="368" y="1103"/>
              <a:ext cx="212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2" name="Rectangle 566"/>
            <p:cNvSpPr>
              <a:spLocks noChangeArrowheads="1"/>
            </p:cNvSpPr>
            <p:nvPr/>
          </p:nvSpPr>
          <p:spPr bwMode="auto">
            <a:xfrm>
              <a:off x="368" y="1103"/>
              <a:ext cx="212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3" name="Rectangle 567"/>
            <p:cNvSpPr>
              <a:spLocks noChangeArrowheads="1"/>
            </p:cNvSpPr>
            <p:nvPr/>
          </p:nvSpPr>
          <p:spPr bwMode="auto">
            <a:xfrm>
              <a:off x="277" y="1285"/>
              <a:ext cx="7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4" name="Rectangle 568"/>
            <p:cNvSpPr>
              <a:spLocks noChangeArrowheads="1"/>
            </p:cNvSpPr>
            <p:nvPr/>
          </p:nvSpPr>
          <p:spPr bwMode="auto">
            <a:xfrm>
              <a:off x="277" y="1285"/>
              <a:ext cx="77" cy="1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5" name="Rectangle 569"/>
            <p:cNvSpPr>
              <a:spLocks noChangeArrowheads="1"/>
            </p:cNvSpPr>
            <p:nvPr/>
          </p:nvSpPr>
          <p:spPr bwMode="auto">
            <a:xfrm>
              <a:off x="198" y="1980"/>
              <a:ext cx="11" cy="28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6" name="Rectangle 570"/>
            <p:cNvSpPr>
              <a:spLocks noChangeArrowheads="1"/>
            </p:cNvSpPr>
            <p:nvPr/>
          </p:nvSpPr>
          <p:spPr bwMode="auto">
            <a:xfrm>
              <a:off x="198" y="1980"/>
              <a:ext cx="11" cy="28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7" name="Rectangle 571"/>
            <p:cNvSpPr>
              <a:spLocks noChangeArrowheads="1"/>
            </p:cNvSpPr>
            <p:nvPr/>
          </p:nvSpPr>
          <p:spPr bwMode="auto">
            <a:xfrm>
              <a:off x="248" y="1980"/>
              <a:ext cx="11" cy="28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8" name="Rectangle 572"/>
            <p:cNvSpPr>
              <a:spLocks noChangeArrowheads="1"/>
            </p:cNvSpPr>
            <p:nvPr/>
          </p:nvSpPr>
          <p:spPr bwMode="auto">
            <a:xfrm>
              <a:off x="248" y="1980"/>
              <a:ext cx="11" cy="28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09" name="Rectangle 573"/>
            <p:cNvSpPr>
              <a:spLocks noChangeArrowheads="1"/>
            </p:cNvSpPr>
            <p:nvPr/>
          </p:nvSpPr>
          <p:spPr bwMode="auto">
            <a:xfrm>
              <a:off x="248" y="2042"/>
              <a:ext cx="11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0" name="Rectangle 574"/>
            <p:cNvSpPr>
              <a:spLocks noChangeArrowheads="1"/>
            </p:cNvSpPr>
            <p:nvPr/>
          </p:nvSpPr>
          <p:spPr bwMode="auto">
            <a:xfrm>
              <a:off x="248" y="2042"/>
              <a:ext cx="11" cy="15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1" name="Freeform 575"/>
            <p:cNvSpPr>
              <a:spLocks/>
            </p:cNvSpPr>
            <p:nvPr/>
          </p:nvSpPr>
          <p:spPr bwMode="auto">
            <a:xfrm>
              <a:off x="204" y="2011"/>
              <a:ext cx="105" cy="220"/>
            </a:xfrm>
            <a:custGeom>
              <a:avLst/>
              <a:gdLst>
                <a:gd name="T0" fmla="*/ 0 w 424"/>
                <a:gd name="T1" fmla="*/ 0 h 877"/>
                <a:gd name="T2" fmla="*/ 0 w 424"/>
                <a:gd name="T3" fmla="*/ 0 h 877"/>
                <a:gd name="T4" fmla="*/ 0 w 424"/>
                <a:gd name="T5" fmla="*/ 0 h 877"/>
                <a:gd name="T6" fmla="*/ 0 w 424"/>
                <a:gd name="T7" fmla="*/ 0 h 877"/>
                <a:gd name="T8" fmla="*/ 0 w 424"/>
                <a:gd name="T9" fmla="*/ 0 h 877"/>
                <a:gd name="T10" fmla="*/ 0 w 424"/>
                <a:gd name="T11" fmla="*/ 0 h 877"/>
                <a:gd name="T12" fmla="*/ 0 w 424"/>
                <a:gd name="T13" fmla="*/ 0 h 877"/>
                <a:gd name="T14" fmla="*/ 0 w 424"/>
                <a:gd name="T15" fmla="*/ 0 h 877"/>
                <a:gd name="T16" fmla="*/ 0 w 424"/>
                <a:gd name="T17" fmla="*/ 0 h 877"/>
                <a:gd name="T18" fmla="*/ 0 w 424"/>
                <a:gd name="T19" fmla="*/ 0 h 877"/>
                <a:gd name="T20" fmla="*/ 0 w 424"/>
                <a:gd name="T21" fmla="*/ 0 h 877"/>
                <a:gd name="T22" fmla="*/ 0 w 424"/>
                <a:gd name="T23" fmla="*/ 0 h 877"/>
                <a:gd name="T24" fmla="*/ 0 w 424"/>
                <a:gd name="T25" fmla="*/ 0 h 877"/>
                <a:gd name="T26" fmla="*/ 0 w 424"/>
                <a:gd name="T27" fmla="*/ 0 h 877"/>
                <a:gd name="T28" fmla="*/ 0 w 424"/>
                <a:gd name="T29" fmla="*/ 0 h 8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4"/>
                <a:gd name="T46" fmla="*/ 0 h 877"/>
                <a:gd name="T47" fmla="*/ 424 w 424"/>
                <a:gd name="T48" fmla="*/ 877 h 8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4" h="877">
                  <a:moveTo>
                    <a:pt x="362" y="92"/>
                  </a:moveTo>
                  <a:lnTo>
                    <a:pt x="343" y="92"/>
                  </a:lnTo>
                  <a:lnTo>
                    <a:pt x="335" y="100"/>
                  </a:lnTo>
                  <a:lnTo>
                    <a:pt x="335" y="130"/>
                  </a:lnTo>
                  <a:lnTo>
                    <a:pt x="0" y="130"/>
                  </a:lnTo>
                  <a:lnTo>
                    <a:pt x="0" y="747"/>
                  </a:lnTo>
                  <a:lnTo>
                    <a:pt x="335" y="747"/>
                  </a:lnTo>
                  <a:lnTo>
                    <a:pt x="335" y="778"/>
                  </a:lnTo>
                  <a:lnTo>
                    <a:pt x="343" y="786"/>
                  </a:lnTo>
                  <a:lnTo>
                    <a:pt x="362" y="786"/>
                  </a:lnTo>
                  <a:lnTo>
                    <a:pt x="362" y="877"/>
                  </a:lnTo>
                  <a:lnTo>
                    <a:pt x="424" y="877"/>
                  </a:lnTo>
                  <a:lnTo>
                    <a:pt x="424" y="0"/>
                  </a:lnTo>
                  <a:lnTo>
                    <a:pt x="362" y="0"/>
                  </a:lnTo>
                  <a:lnTo>
                    <a:pt x="362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2" name="Freeform 576"/>
            <p:cNvSpPr>
              <a:spLocks/>
            </p:cNvSpPr>
            <p:nvPr/>
          </p:nvSpPr>
          <p:spPr bwMode="auto">
            <a:xfrm>
              <a:off x="204" y="2011"/>
              <a:ext cx="105" cy="220"/>
            </a:xfrm>
            <a:custGeom>
              <a:avLst/>
              <a:gdLst>
                <a:gd name="T0" fmla="*/ 0 w 424"/>
                <a:gd name="T1" fmla="*/ 0 h 877"/>
                <a:gd name="T2" fmla="*/ 0 w 424"/>
                <a:gd name="T3" fmla="*/ 0 h 877"/>
                <a:gd name="T4" fmla="*/ 0 w 424"/>
                <a:gd name="T5" fmla="*/ 0 h 877"/>
                <a:gd name="T6" fmla="*/ 0 w 424"/>
                <a:gd name="T7" fmla="*/ 0 h 877"/>
                <a:gd name="T8" fmla="*/ 0 w 424"/>
                <a:gd name="T9" fmla="*/ 0 h 877"/>
                <a:gd name="T10" fmla="*/ 0 w 424"/>
                <a:gd name="T11" fmla="*/ 0 h 877"/>
                <a:gd name="T12" fmla="*/ 0 w 424"/>
                <a:gd name="T13" fmla="*/ 0 h 877"/>
                <a:gd name="T14" fmla="*/ 0 w 424"/>
                <a:gd name="T15" fmla="*/ 0 h 877"/>
                <a:gd name="T16" fmla="*/ 0 w 424"/>
                <a:gd name="T17" fmla="*/ 0 h 877"/>
                <a:gd name="T18" fmla="*/ 0 w 424"/>
                <a:gd name="T19" fmla="*/ 0 h 877"/>
                <a:gd name="T20" fmla="*/ 0 w 424"/>
                <a:gd name="T21" fmla="*/ 0 h 877"/>
                <a:gd name="T22" fmla="*/ 0 w 424"/>
                <a:gd name="T23" fmla="*/ 0 h 877"/>
                <a:gd name="T24" fmla="*/ 0 w 424"/>
                <a:gd name="T25" fmla="*/ 0 h 877"/>
                <a:gd name="T26" fmla="*/ 0 w 424"/>
                <a:gd name="T27" fmla="*/ 0 h 877"/>
                <a:gd name="T28" fmla="*/ 0 w 424"/>
                <a:gd name="T29" fmla="*/ 0 h 8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4"/>
                <a:gd name="T46" fmla="*/ 0 h 877"/>
                <a:gd name="T47" fmla="*/ 424 w 424"/>
                <a:gd name="T48" fmla="*/ 877 h 8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4" h="877">
                  <a:moveTo>
                    <a:pt x="362" y="92"/>
                  </a:moveTo>
                  <a:lnTo>
                    <a:pt x="343" y="92"/>
                  </a:lnTo>
                  <a:lnTo>
                    <a:pt x="335" y="100"/>
                  </a:lnTo>
                  <a:lnTo>
                    <a:pt x="335" y="130"/>
                  </a:lnTo>
                  <a:lnTo>
                    <a:pt x="0" y="130"/>
                  </a:lnTo>
                  <a:lnTo>
                    <a:pt x="0" y="747"/>
                  </a:lnTo>
                  <a:lnTo>
                    <a:pt x="335" y="747"/>
                  </a:lnTo>
                  <a:lnTo>
                    <a:pt x="335" y="778"/>
                  </a:lnTo>
                  <a:lnTo>
                    <a:pt x="343" y="786"/>
                  </a:lnTo>
                  <a:lnTo>
                    <a:pt x="362" y="786"/>
                  </a:lnTo>
                  <a:lnTo>
                    <a:pt x="362" y="877"/>
                  </a:lnTo>
                  <a:lnTo>
                    <a:pt x="424" y="877"/>
                  </a:lnTo>
                  <a:lnTo>
                    <a:pt x="424" y="0"/>
                  </a:lnTo>
                  <a:lnTo>
                    <a:pt x="362" y="0"/>
                  </a:lnTo>
                  <a:lnTo>
                    <a:pt x="362" y="9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3" name="Rectangle 577"/>
            <p:cNvSpPr>
              <a:spLocks noChangeArrowheads="1"/>
            </p:cNvSpPr>
            <p:nvPr/>
          </p:nvSpPr>
          <p:spPr bwMode="auto">
            <a:xfrm>
              <a:off x="209" y="2046"/>
              <a:ext cx="336" cy="15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4" name="Rectangle 578"/>
            <p:cNvSpPr>
              <a:spLocks noChangeArrowheads="1"/>
            </p:cNvSpPr>
            <p:nvPr/>
          </p:nvSpPr>
          <p:spPr bwMode="auto">
            <a:xfrm>
              <a:off x="409" y="1697"/>
              <a:ext cx="130" cy="1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5" name="Rectangle 579"/>
            <p:cNvSpPr>
              <a:spLocks noChangeArrowheads="1"/>
            </p:cNvSpPr>
            <p:nvPr/>
          </p:nvSpPr>
          <p:spPr bwMode="auto">
            <a:xfrm>
              <a:off x="409" y="1697"/>
              <a:ext cx="130" cy="1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6" name="Freeform 580"/>
            <p:cNvSpPr>
              <a:spLocks/>
            </p:cNvSpPr>
            <p:nvPr/>
          </p:nvSpPr>
          <p:spPr bwMode="auto">
            <a:xfrm>
              <a:off x="385" y="1459"/>
              <a:ext cx="178" cy="37"/>
            </a:xfrm>
            <a:custGeom>
              <a:avLst/>
              <a:gdLst>
                <a:gd name="T0" fmla="*/ 0 w 712"/>
                <a:gd name="T1" fmla="*/ 0 h 147"/>
                <a:gd name="T2" fmla="*/ 0 w 712"/>
                <a:gd name="T3" fmla="*/ 0 h 147"/>
                <a:gd name="T4" fmla="*/ 0 w 712"/>
                <a:gd name="T5" fmla="*/ 0 h 147"/>
                <a:gd name="T6" fmla="*/ 0 w 712"/>
                <a:gd name="T7" fmla="*/ 0 h 147"/>
                <a:gd name="T8" fmla="*/ 0 w 712"/>
                <a:gd name="T9" fmla="*/ 0 h 147"/>
                <a:gd name="T10" fmla="*/ 0 w 712"/>
                <a:gd name="T11" fmla="*/ 0 h 147"/>
                <a:gd name="T12" fmla="*/ 0 w 712"/>
                <a:gd name="T13" fmla="*/ 0 h 147"/>
                <a:gd name="T14" fmla="*/ 0 w 712"/>
                <a:gd name="T15" fmla="*/ 0 h 147"/>
                <a:gd name="T16" fmla="*/ 0 w 712"/>
                <a:gd name="T17" fmla="*/ 0 h 147"/>
                <a:gd name="T18" fmla="*/ 0 w 712"/>
                <a:gd name="T19" fmla="*/ 0 h 147"/>
                <a:gd name="T20" fmla="*/ 0 w 712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2"/>
                <a:gd name="T34" fmla="*/ 0 h 147"/>
                <a:gd name="T35" fmla="*/ 712 w 712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2" h="147">
                  <a:moveTo>
                    <a:pt x="90" y="61"/>
                  </a:moveTo>
                  <a:lnTo>
                    <a:pt x="90" y="120"/>
                  </a:lnTo>
                  <a:lnTo>
                    <a:pt x="97" y="147"/>
                  </a:lnTo>
                  <a:lnTo>
                    <a:pt x="613" y="147"/>
                  </a:lnTo>
                  <a:lnTo>
                    <a:pt x="621" y="120"/>
                  </a:lnTo>
                  <a:lnTo>
                    <a:pt x="621" y="61"/>
                  </a:lnTo>
                  <a:lnTo>
                    <a:pt x="712" y="61"/>
                  </a:lnTo>
                  <a:lnTo>
                    <a:pt x="7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0" y="6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7" name="Freeform 581"/>
            <p:cNvSpPr>
              <a:spLocks/>
            </p:cNvSpPr>
            <p:nvPr/>
          </p:nvSpPr>
          <p:spPr bwMode="auto">
            <a:xfrm>
              <a:off x="385" y="1459"/>
              <a:ext cx="178" cy="37"/>
            </a:xfrm>
            <a:custGeom>
              <a:avLst/>
              <a:gdLst>
                <a:gd name="T0" fmla="*/ 0 w 712"/>
                <a:gd name="T1" fmla="*/ 0 h 147"/>
                <a:gd name="T2" fmla="*/ 0 w 712"/>
                <a:gd name="T3" fmla="*/ 0 h 147"/>
                <a:gd name="T4" fmla="*/ 0 w 712"/>
                <a:gd name="T5" fmla="*/ 0 h 147"/>
                <a:gd name="T6" fmla="*/ 0 w 712"/>
                <a:gd name="T7" fmla="*/ 0 h 147"/>
                <a:gd name="T8" fmla="*/ 0 w 712"/>
                <a:gd name="T9" fmla="*/ 0 h 147"/>
                <a:gd name="T10" fmla="*/ 0 w 712"/>
                <a:gd name="T11" fmla="*/ 0 h 147"/>
                <a:gd name="T12" fmla="*/ 0 w 712"/>
                <a:gd name="T13" fmla="*/ 0 h 147"/>
                <a:gd name="T14" fmla="*/ 0 w 712"/>
                <a:gd name="T15" fmla="*/ 0 h 147"/>
                <a:gd name="T16" fmla="*/ 0 w 712"/>
                <a:gd name="T17" fmla="*/ 0 h 147"/>
                <a:gd name="T18" fmla="*/ 0 w 712"/>
                <a:gd name="T19" fmla="*/ 0 h 147"/>
                <a:gd name="T20" fmla="*/ 0 w 712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2"/>
                <a:gd name="T34" fmla="*/ 0 h 147"/>
                <a:gd name="T35" fmla="*/ 712 w 712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2" h="147">
                  <a:moveTo>
                    <a:pt x="90" y="61"/>
                  </a:moveTo>
                  <a:lnTo>
                    <a:pt x="90" y="120"/>
                  </a:lnTo>
                  <a:lnTo>
                    <a:pt x="97" y="147"/>
                  </a:lnTo>
                  <a:lnTo>
                    <a:pt x="613" y="147"/>
                  </a:lnTo>
                  <a:lnTo>
                    <a:pt x="621" y="120"/>
                  </a:lnTo>
                  <a:lnTo>
                    <a:pt x="621" y="61"/>
                  </a:lnTo>
                  <a:lnTo>
                    <a:pt x="712" y="61"/>
                  </a:lnTo>
                  <a:lnTo>
                    <a:pt x="7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0" y="6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8" name="Rectangle 582"/>
            <p:cNvSpPr>
              <a:spLocks noChangeArrowheads="1"/>
            </p:cNvSpPr>
            <p:nvPr/>
          </p:nvSpPr>
          <p:spPr bwMode="auto">
            <a:xfrm>
              <a:off x="421" y="1491"/>
              <a:ext cx="106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19" name="Rectangle 583"/>
            <p:cNvSpPr>
              <a:spLocks noChangeArrowheads="1"/>
            </p:cNvSpPr>
            <p:nvPr/>
          </p:nvSpPr>
          <p:spPr bwMode="auto">
            <a:xfrm>
              <a:off x="421" y="1491"/>
              <a:ext cx="106" cy="5"/>
            </a:xfrm>
            <a:prstGeom prst="rect">
              <a:avLst/>
            </a:prstGeom>
            <a:noFill/>
            <a:ln w="3175">
              <a:solidFill>
                <a:srgbClr val="86858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0" name="Rectangle 584"/>
            <p:cNvSpPr>
              <a:spLocks noChangeArrowheads="1"/>
            </p:cNvSpPr>
            <p:nvPr/>
          </p:nvSpPr>
          <p:spPr bwMode="auto">
            <a:xfrm>
              <a:off x="424" y="1484"/>
              <a:ext cx="10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1" name="Rectangle 585"/>
            <p:cNvSpPr>
              <a:spLocks noChangeArrowheads="1"/>
            </p:cNvSpPr>
            <p:nvPr/>
          </p:nvSpPr>
          <p:spPr bwMode="auto">
            <a:xfrm>
              <a:off x="424" y="1484"/>
              <a:ext cx="100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2" name="Freeform 586"/>
            <p:cNvSpPr>
              <a:spLocks/>
            </p:cNvSpPr>
            <p:nvPr/>
          </p:nvSpPr>
          <p:spPr bwMode="auto">
            <a:xfrm>
              <a:off x="409" y="1486"/>
              <a:ext cx="130" cy="19"/>
            </a:xfrm>
            <a:custGeom>
              <a:avLst/>
              <a:gdLst>
                <a:gd name="T0" fmla="*/ 0 w 516"/>
                <a:gd name="T1" fmla="*/ 0 h 74"/>
                <a:gd name="T2" fmla="*/ 0 w 516"/>
                <a:gd name="T3" fmla="*/ 0 h 74"/>
                <a:gd name="T4" fmla="*/ 0 w 516"/>
                <a:gd name="T5" fmla="*/ 0 h 74"/>
                <a:gd name="T6" fmla="*/ 0 w 516"/>
                <a:gd name="T7" fmla="*/ 0 h 74"/>
                <a:gd name="T8" fmla="*/ 0 w 516"/>
                <a:gd name="T9" fmla="*/ 0 h 74"/>
                <a:gd name="T10" fmla="*/ 0 w 516"/>
                <a:gd name="T11" fmla="*/ 0 h 74"/>
                <a:gd name="T12" fmla="*/ 0 w 516"/>
                <a:gd name="T13" fmla="*/ 0 h 74"/>
                <a:gd name="T14" fmla="*/ 0 w 516"/>
                <a:gd name="T15" fmla="*/ 0 h 74"/>
                <a:gd name="T16" fmla="*/ 0 w 516"/>
                <a:gd name="T17" fmla="*/ 0 h 74"/>
                <a:gd name="T18" fmla="*/ 0 w 516"/>
                <a:gd name="T19" fmla="*/ 0 h 74"/>
                <a:gd name="T20" fmla="*/ 0 w 516"/>
                <a:gd name="T21" fmla="*/ 0 h 74"/>
                <a:gd name="T22" fmla="*/ 0 w 516"/>
                <a:gd name="T23" fmla="*/ 0 h 74"/>
                <a:gd name="T24" fmla="*/ 0 w 516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74"/>
                <a:gd name="T41" fmla="*/ 516 w 516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74">
                  <a:moveTo>
                    <a:pt x="0" y="74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8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8"/>
                  </a:lnTo>
                  <a:lnTo>
                    <a:pt x="469" y="18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3" name="Freeform 587"/>
            <p:cNvSpPr>
              <a:spLocks/>
            </p:cNvSpPr>
            <p:nvPr/>
          </p:nvSpPr>
          <p:spPr bwMode="auto">
            <a:xfrm>
              <a:off x="409" y="1486"/>
              <a:ext cx="130" cy="19"/>
            </a:xfrm>
            <a:custGeom>
              <a:avLst/>
              <a:gdLst>
                <a:gd name="T0" fmla="*/ 0 w 516"/>
                <a:gd name="T1" fmla="*/ 0 h 74"/>
                <a:gd name="T2" fmla="*/ 0 w 516"/>
                <a:gd name="T3" fmla="*/ 0 h 74"/>
                <a:gd name="T4" fmla="*/ 0 w 516"/>
                <a:gd name="T5" fmla="*/ 0 h 74"/>
                <a:gd name="T6" fmla="*/ 0 w 516"/>
                <a:gd name="T7" fmla="*/ 0 h 74"/>
                <a:gd name="T8" fmla="*/ 0 w 516"/>
                <a:gd name="T9" fmla="*/ 0 h 74"/>
                <a:gd name="T10" fmla="*/ 0 w 516"/>
                <a:gd name="T11" fmla="*/ 0 h 74"/>
                <a:gd name="T12" fmla="*/ 0 w 516"/>
                <a:gd name="T13" fmla="*/ 0 h 74"/>
                <a:gd name="T14" fmla="*/ 0 w 516"/>
                <a:gd name="T15" fmla="*/ 0 h 74"/>
                <a:gd name="T16" fmla="*/ 0 w 516"/>
                <a:gd name="T17" fmla="*/ 0 h 74"/>
                <a:gd name="T18" fmla="*/ 0 w 516"/>
                <a:gd name="T19" fmla="*/ 0 h 74"/>
                <a:gd name="T20" fmla="*/ 0 w 516"/>
                <a:gd name="T21" fmla="*/ 0 h 74"/>
                <a:gd name="T22" fmla="*/ 0 w 516"/>
                <a:gd name="T23" fmla="*/ 0 h 74"/>
                <a:gd name="T24" fmla="*/ 0 w 516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74"/>
                <a:gd name="T41" fmla="*/ 516 w 516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74">
                  <a:moveTo>
                    <a:pt x="0" y="74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8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8"/>
                  </a:lnTo>
                  <a:lnTo>
                    <a:pt x="469" y="18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4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4" name="Rectangle 588"/>
            <p:cNvSpPr>
              <a:spLocks noChangeArrowheads="1"/>
            </p:cNvSpPr>
            <p:nvPr/>
          </p:nvSpPr>
          <p:spPr bwMode="auto">
            <a:xfrm>
              <a:off x="421" y="1707"/>
              <a:ext cx="106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5" name="Rectangle 589"/>
            <p:cNvSpPr>
              <a:spLocks noChangeArrowheads="1"/>
            </p:cNvSpPr>
            <p:nvPr/>
          </p:nvSpPr>
          <p:spPr bwMode="auto">
            <a:xfrm>
              <a:off x="421" y="1707"/>
              <a:ext cx="106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6" name="Freeform 590"/>
            <p:cNvSpPr>
              <a:spLocks/>
            </p:cNvSpPr>
            <p:nvPr/>
          </p:nvSpPr>
          <p:spPr bwMode="auto">
            <a:xfrm>
              <a:off x="424" y="1701"/>
              <a:ext cx="100" cy="7"/>
            </a:xfrm>
            <a:custGeom>
              <a:avLst/>
              <a:gdLst>
                <a:gd name="T0" fmla="*/ 0 w 403"/>
                <a:gd name="T1" fmla="*/ 0 h 28"/>
                <a:gd name="T2" fmla="*/ 0 w 403"/>
                <a:gd name="T3" fmla="*/ 0 h 28"/>
                <a:gd name="T4" fmla="*/ 0 w 403"/>
                <a:gd name="T5" fmla="*/ 0 h 28"/>
                <a:gd name="T6" fmla="*/ 0 w 403"/>
                <a:gd name="T7" fmla="*/ 0 h 28"/>
                <a:gd name="T8" fmla="*/ 0 w 403"/>
                <a:gd name="T9" fmla="*/ 0 h 28"/>
                <a:gd name="T10" fmla="*/ 0 w 403"/>
                <a:gd name="T11" fmla="*/ 0 h 28"/>
                <a:gd name="T12" fmla="*/ 0 w 403"/>
                <a:gd name="T13" fmla="*/ 0 h 28"/>
                <a:gd name="T14" fmla="*/ 0 w 403"/>
                <a:gd name="T15" fmla="*/ 0 h 28"/>
                <a:gd name="T16" fmla="*/ 0 w 403"/>
                <a:gd name="T17" fmla="*/ 0 h 28"/>
                <a:gd name="T18" fmla="*/ 0 w 403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"/>
                <a:gd name="T31" fmla="*/ 0 h 28"/>
                <a:gd name="T32" fmla="*/ 403 w 40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" h="28">
                  <a:moveTo>
                    <a:pt x="403" y="27"/>
                  </a:moveTo>
                  <a:lnTo>
                    <a:pt x="403" y="0"/>
                  </a:lnTo>
                  <a:lnTo>
                    <a:pt x="386" y="0"/>
                  </a:lnTo>
                  <a:lnTo>
                    <a:pt x="382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03" y="28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7" name="Freeform 591"/>
            <p:cNvSpPr>
              <a:spLocks/>
            </p:cNvSpPr>
            <p:nvPr/>
          </p:nvSpPr>
          <p:spPr bwMode="auto">
            <a:xfrm>
              <a:off x="424" y="1701"/>
              <a:ext cx="100" cy="7"/>
            </a:xfrm>
            <a:custGeom>
              <a:avLst/>
              <a:gdLst>
                <a:gd name="T0" fmla="*/ 0 w 403"/>
                <a:gd name="T1" fmla="*/ 0 h 28"/>
                <a:gd name="T2" fmla="*/ 0 w 403"/>
                <a:gd name="T3" fmla="*/ 0 h 28"/>
                <a:gd name="T4" fmla="*/ 0 w 403"/>
                <a:gd name="T5" fmla="*/ 0 h 28"/>
                <a:gd name="T6" fmla="*/ 0 w 403"/>
                <a:gd name="T7" fmla="*/ 0 h 28"/>
                <a:gd name="T8" fmla="*/ 0 w 403"/>
                <a:gd name="T9" fmla="*/ 0 h 28"/>
                <a:gd name="T10" fmla="*/ 0 w 403"/>
                <a:gd name="T11" fmla="*/ 0 h 28"/>
                <a:gd name="T12" fmla="*/ 0 w 403"/>
                <a:gd name="T13" fmla="*/ 0 h 28"/>
                <a:gd name="T14" fmla="*/ 0 w 403"/>
                <a:gd name="T15" fmla="*/ 0 h 28"/>
                <a:gd name="T16" fmla="*/ 0 w 403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3"/>
                <a:gd name="T28" fmla="*/ 0 h 28"/>
                <a:gd name="T29" fmla="*/ 403 w 40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3" h="28">
                  <a:moveTo>
                    <a:pt x="403" y="27"/>
                  </a:moveTo>
                  <a:lnTo>
                    <a:pt x="403" y="0"/>
                  </a:lnTo>
                  <a:lnTo>
                    <a:pt x="386" y="0"/>
                  </a:lnTo>
                  <a:lnTo>
                    <a:pt x="382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03" y="2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8" name="Freeform 592"/>
            <p:cNvSpPr>
              <a:spLocks/>
            </p:cNvSpPr>
            <p:nvPr/>
          </p:nvSpPr>
          <p:spPr bwMode="auto">
            <a:xfrm>
              <a:off x="409" y="1703"/>
              <a:ext cx="130" cy="19"/>
            </a:xfrm>
            <a:custGeom>
              <a:avLst/>
              <a:gdLst>
                <a:gd name="T0" fmla="*/ 0 w 516"/>
                <a:gd name="T1" fmla="*/ 0 h 76"/>
                <a:gd name="T2" fmla="*/ 0 w 516"/>
                <a:gd name="T3" fmla="*/ 0 h 76"/>
                <a:gd name="T4" fmla="*/ 0 w 516"/>
                <a:gd name="T5" fmla="*/ 0 h 76"/>
                <a:gd name="T6" fmla="*/ 0 w 516"/>
                <a:gd name="T7" fmla="*/ 0 h 76"/>
                <a:gd name="T8" fmla="*/ 0 w 516"/>
                <a:gd name="T9" fmla="*/ 0 h 76"/>
                <a:gd name="T10" fmla="*/ 0 w 516"/>
                <a:gd name="T11" fmla="*/ 0 h 76"/>
                <a:gd name="T12" fmla="*/ 0 w 516"/>
                <a:gd name="T13" fmla="*/ 0 h 76"/>
                <a:gd name="T14" fmla="*/ 0 w 516"/>
                <a:gd name="T15" fmla="*/ 0 h 76"/>
                <a:gd name="T16" fmla="*/ 0 w 516"/>
                <a:gd name="T17" fmla="*/ 0 h 76"/>
                <a:gd name="T18" fmla="*/ 0 w 516"/>
                <a:gd name="T19" fmla="*/ 0 h 76"/>
                <a:gd name="T20" fmla="*/ 0 w 516"/>
                <a:gd name="T21" fmla="*/ 0 h 76"/>
                <a:gd name="T22" fmla="*/ 0 w 516"/>
                <a:gd name="T23" fmla="*/ 0 h 76"/>
                <a:gd name="T24" fmla="*/ 0 w 516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76"/>
                <a:gd name="T41" fmla="*/ 516 w 516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76">
                  <a:moveTo>
                    <a:pt x="0" y="76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9"/>
                  </a:lnTo>
                  <a:lnTo>
                    <a:pt x="469" y="19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29" name="Freeform 593"/>
            <p:cNvSpPr>
              <a:spLocks/>
            </p:cNvSpPr>
            <p:nvPr/>
          </p:nvSpPr>
          <p:spPr bwMode="auto">
            <a:xfrm>
              <a:off x="409" y="1703"/>
              <a:ext cx="130" cy="19"/>
            </a:xfrm>
            <a:custGeom>
              <a:avLst/>
              <a:gdLst>
                <a:gd name="T0" fmla="*/ 0 w 516"/>
                <a:gd name="T1" fmla="*/ 0 h 76"/>
                <a:gd name="T2" fmla="*/ 0 w 516"/>
                <a:gd name="T3" fmla="*/ 0 h 76"/>
                <a:gd name="T4" fmla="*/ 0 w 516"/>
                <a:gd name="T5" fmla="*/ 0 h 76"/>
                <a:gd name="T6" fmla="*/ 0 w 516"/>
                <a:gd name="T7" fmla="*/ 0 h 76"/>
                <a:gd name="T8" fmla="*/ 0 w 516"/>
                <a:gd name="T9" fmla="*/ 0 h 76"/>
                <a:gd name="T10" fmla="*/ 0 w 516"/>
                <a:gd name="T11" fmla="*/ 0 h 76"/>
                <a:gd name="T12" fmla="*/ 0 w 516"/>
                <a:gd name="T13" fmla="*/ 0 h 76"/>
                <a:gd name="T14" fmla="*/ 0 w 516"/>
                <a:gd name="T15" fmla="*/ 0 h 76"/>
                <a:gd name="T16" fmla="*/ 0 w 516"/>
                <a:gd name="T17" fmla="*/ 0 h 76"/>
                <a:gd name="T18" fmla="*/ 0 w 516"/>
                <a:gd name="T19" fmla="*/ 0 h 76"/>
                <a:gd name="T20" fmla="*/ 0 w 516"/>
                <a:gd name="T21" fmla="*/ 0 h 76"/>
                <a:gd name="T22" fmla="*/ 0 w 516"/>
                <a:gd name="T23" fmla="*/ 0 h 76"/>
                <a:gd name="T24" fmla="*/ 0 w 516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76"/>
                <a:gd name="T41" fmla="*/ 516 w 516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76">
                  <a:moveTo>
                    <a:pt x="0" y="76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9"/>
                  </a:lnTo>
                  <a:lnTo>
                    <a:pt x="469" y="19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6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0" name="Rectangle 594"/>
            <p:cNvSpPr>
              <a:spLocks noChangeArrowheads="1"/>
            </p:cNvSpPr>
            <p:nvPr/>
          </p:nvSpPr>
          <p:spPr bwMode="auto">
            <a:xfrm>
              <a:off x="372" y="1939"/>
              <a:ext cx="281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1" name="Rectangle 595"/>
            <p:cNvSpPr>
              <a:spLocks noChangeArrowheads="1"/>
            </p:cNvSpPr>
            <p:nvPr/>
          </p:nvSpPr>
          <p:spPr bwMode="auto">
            <a:xfrm>
              <a:off x="372" y="1939"/>
              <a:ext cx="281" cy="1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2" name="Freeform 596"/>
            <p:cNvSpPr>
              <a:spLocks/>
            </p:cNvSpPr>
            <p:nvPr/>
          </p:nvSpPr>
          <p:spPr bwMode="auto">
            <a:xfrm>
              <a:off x="422" y="1717"/>
              <a:ext cx="104" cy="230"/>
            </a:xfrm>
            <a:custGeom>
              <a:avLst/>
              <a:gdLst>
                <a:gd name="T0" fmla="*/ 0 w 412"/>
                <a:gd name="T1" fmla="*/ 0 h 919"/>
                <a:gd name="T2" fmla="*/ 0 w 412"/>
                <a:gd name="T3" fmla="*/ 0 h 919"/>
                <a:gd name="T4" fmla="*/ 0 w 412"/>
                <a:gd name="T5" fmla="*/ 0 h 919"/>
                <a:gd name="T6" fmla="*/ 0 w 412"/>
                <a:gd name="T7" fmla="*/ 0 h 919"/>
                <a:gd name="T8" fmla="*/ 0 w 412"/>
                <a:gd name="T9" fmla="*/ 0 h 919"/>
                <a:gd name="T10" fmla="*/ 0 w 412"/>
                <a:gd name="T11" fmla="*/ 0 h 919"/>
                <a:gd name="T12" fmla="*/ 0 w 412"/>
                <a:gd name="T13" fmla="*/ 0 h 919"/>
                <a:gd name="T14" fmla="*/ 0 w 412"/>
                <a:gd name="T15" fmla="*/ 0 h 919"/>
                <a:gd name="T16" fmla="*/ 0 w 412"/>
                <a:gd name="T17" fmla="*/ 0 h 9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919"/>
                <a:gd name="T29" fmla="*/ 412 w 412"/>
                <a:gd name="T30" fmla="*/ 919 h 9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919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412" y="19"/>
                  </a:lnTo>
                  <a:lnTo>
                    <a:pt x="402" y="19"/>
                  </a:lnTo>
                  <a:lnTo>
                    <a:pt x="402" y="919"/>
                  </a:lnTo>
                  <a:lnTo>
                    <a:pt x="10" y="9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3" name="Freeform 597"/>
            <p:cNvSpPr>
              <a:spLocks/>
            </p:cNvSpPr>
            <p:nvPr/>
          </p:nvSpPr>
          <p:spPr bwMode="auto">
            <a:xfrm>
              <a:off x="422" y="1717"/>
              <a:ext cx="104" cy="230"/>
            </a:xfrm>
            <a:custGeom>
              <a:avLst/>
              <a:gdLst>
                <a:gd name="T0" fmla="*/ 0 w 412"/>
                <a:gd name="T1" fmla="*/ 0 h 919"/>
                <a:gd name="T2" fmla="*/ 0 w 412"/>
                <a:gd name="T3" fmla="*/ 0 h 919"/>
                <a:gd name="T4" fmla="*/ 0 w 412"/>
                <a:gd name="T5" fmla="*/ 0 h 919"/>
                <a:gd name="T6" fmla="*/ 0 w 412"/>
                <a:gd name="T7" fmla="*/ 0 h 919"/>
                <a:gd name="T8" fmla="*/ 0 w 412"/>
                <a:gd name="T9" fmla="*/ 0 h 919"/>
                <a:gd name="T10" fmla="*/ 0 w 412"/>
                <a:gd name="T11" fmla="*/ 0 h 919"/>
                <a:gd name="T12" fmla="*/ 0 w 412"/>
                <a:gd name="T13" fmla="*/ 0 h 919"/>
                <a:gd name="T14" fmla="*/ 0 w 412"/>
                <a:gd name="T15" fmla="*/ 0 h 919"/>
                <a:gd name="T16" fmla="*/ 0 w 412"/>
                <a:gd name="T17" fmla="*/ 0 h 9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919"/>
                <a:gd name="T29" fmla="*/ 412 w 412"/>
                <a:gd name="T30" fmla="*/ 919 h 9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919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412" y="19"/>
                  </a:lnTo>
                  <a:lnTo>
                    <a:pt x="402" y="19"/>
                  </a:lnTo>
                  <a:lnTo>
                    <a:pt x="402" y="919"/>
                  </a:lnTo>
                  <a:lnTo>
                    <a:pt x="10" y="919"/>
                  </a:lnTo>
                  <a:lnTo>
                    <a:pt x="10" y="1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4" name="Rectangle 598"/>
            <p:cNvSpPr>
              <a:spLocks noChangeArrowheads="1"/>
            </p:cNvSpPr>
            <p:nvPr/>
          </p:nvSpPr>
          <p:spPr bwMode="auto">
            <a:xfrm>
              <a:off x="426" y="1080"/>
              <a:ext cx="96" cy="8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5" name="Rectangle 599"/>
            <p:cNvSpPr>
              <a:spLocks noChangeArrowheads="1"/>
            </p:cNvSpPr>
            <p:nvPr/>
          </p:nvSpPr>
          <p:spPr bwMode="auto">
            <a:xfrm>
              <a:off x="426" y="1080"/>
              <a:ext cx="96" cy="86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6" name="Rectangle 600"/>
            <p:cNvSpPr>
              <a:spLocks noChangeArrowheads="1"/>
            </p:cNvSpPr>
            <p:nvPr/>
          </p:nvSpPr>
          <p:spPr bwMode="auto">
            <a:xfrm>
              <a:off x="545" y="1943"/>
              <a:ext cx="16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7" name="Rectangle 601"/>
            <p:cNvSpPr>
              <a:spLocks noChangeArrowheads="1"/>
            </p:cNvSpPr>
            <p:nvPr/>
          </p:nvSpPr>
          <p:spPr bwMode="auto">
            <a:xfrm>
              <a:off x="545" y="1943"/>
              <a:ext cx="16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8" name="Rectangle 602"/>
            <p:cNvSpPr>
              <a:spLocks noChangeArrowheads="1"/>
            </p:cNvSpPr>
            <p:nvPr/>
          </p:nvSpPr>
          <p:spPr bwMode="auto">
            <a:xfrm>
              <a:off x="547" y="1955"/>
              <a:ext cx="1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39" name="Rectangle 603"/>
            <p:cNvSpPr>
              <a:spLocks noChangeArrowheads="1"/>
            </p:cNvSpPr>
            <p:nvPr/>
          </p:nvSpPr>
          <p:spPr bwMode="auto">
            <a:xfrm>
              <a:off x="547" y="1955"/>
              <a:ext cx="12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0" name="Rectangle 604"/>
            <p:cNvSpPr>
              <a:spLocks noChangeArrowheads="1"/>
            </p:cNvSpPr>
            <p:nvPr/>
          </p:nvSpPr>
          <p:spPr bwMode="auto">
            <a:xfrm>
              <a:off x="548" y="1952"/>
              <a:ext cx="10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1" name="Rectangle 605"/>
            <p:cNvSpPr>
              <a:spLocks noChangeArrowheads="1"/>
            </p:cNvSpPr>
            <p:nvPr/>
          </p:nvSpPr>
          <p:spPr bwMode="auto">
            <a:xfrm>
              <a:off x="550" y="1960"/>
              <a:ext cx="6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2" name="Rectangle 606"/>
            <p:cNvSpPr>
              <a:spLocks noChangeArrowheads="1"/>
            </p:cNvSpPr>
            <p:nvPr/>
          </p:nvSpPr>
          <p:spPr bwMode="auto">
            <a:xfrm>
              <a:off x="550" y="1960"/>
              <a:ext cx="6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3" name="Rectangle 607"/>
            <p:cNvSpPr>
              <a:spLocks noChangeArrowheads="1"/>
            </p:cNvSpPr>
            <p:nvPr/>
          </p:nvSpPr>
          <p:spPr bwMode="auto">
            <a:xfrm>
              <a:off x="550" y="1937"/>
              <a:ext cx="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4" name="Freeform 608"/>
            <p:cNvSpPr>
              <a:spLocks/>
            </p:cNvSpPr>
            <p:nvPr/>
          </p:nvSpPr>
          <p:spPr bwMode="auto">
            <a:xfrm>
              <a:off x="427" y="1906"/>
              <a:ext cx="128" cy="66"/>
            </a:xfrm>
            <a:custGeom>
              <a:avLst/>
              <a:gdLst>
                <a:gd name="T0" fmla="*/ 0 w 513"/>
                <a:gd name="T1" fmla="*/ 0 h 265"/>
                <a:gd name="T2" fmla="*/ 0 w 513"/>
                <a:gd name="T3" fmla="*/ 0 h 265"/>
                <a:gd name="T4" fmla="*/ 0 w 513"/>
                <a:gd name="T5" fmla="*/ 0 h 265"/>
                <a:gd name="T6" fmla="*/ 0 w 513"/>
                <a:gd name="T7" fmla="*/ 0 h 265"/>
                <a:gd name="T8" fmla="*/ 0 w 513"/>
                <a:gd name="T9" fmla="*/ 0 h 265"/>
                <a:gd name="T10" fmla="*/ 0 w 513"/>
                <a:gd name="T11" fmla="*/ 0 h 265"/>
                <a:gd name="T12" fmla="*/ 0 w 513"/>
                <a:gd name="T13" fmla="*/ 0 h 265"/>
                <a:gd name="T14" fmla="*/ 0 w 513"/>
                <a:gd name="T15" fmla="*/ 0 h 265"/>
                <a:gd name="T16" fmla="*/ 0 w 513"/>
                <a:gd name="T17" fmla="*/ 0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3"/>
                <a:gd name="T28" fmla="*/ 0 h 265"/>
                <a:gd name="T29" fmla="*/ 513 w 513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3" h="265">
                  <a:moveTo>
                    <a:pt x="0" y="6"/>
                  </a:moveTo>
                  <a:lnTo>
                    <a:pt x="17" y="0"/>
                  </a:lnTo>
                  <a:lnTo>
                    <a:pt x="179" y="249"/>
                  </a:lnTo>
                  <a:lnTo>
                    <a:pt x="496" y="248"/>
                  </a:lnTo>
                  <a:lnTo>
                    <a:pt x="496" y="238"/>
                  </a:lnTo>
                  <a:lnTo>
                    <a:pt x="513" y="238"/>
                  </a:lnTo>
                  <a:lnTo>
                    <a:pt x="513" y="265"/>
                  </a:lnTo>
                  <a:lnTo>
                    <a:pt x="168" y="26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5" name="Freeform 609"/>
            <p:cNvSpPr>
              <a:spLocks/>
            </p:cNvSpPr>
            <p:nvPr/>
          </p:nvSpPr>
          <p:spPr bwMode="auto">
            <a:xfrm>
              <a:off x="427" y="1906"/>
              <a:ext cx="128" cy="66"/>
            </a:xfrm>
            <a:custGeom>
              <a:avLst/>
              <a:gdLst>
                <a:gd name="T0" fmla="*/ 0 w 513"/>
                <a:gd name="T1" fmla="*/ 0 h 265"/>
                <a:gd name="T2" fmla="*/ 0 w 513"/>
                <a:gd name="T3" fmla="*/ 0 h 265"/>
                <a:gd name="T4" fmla="*/ 0 w 513"/>
                <a:gd name="T5" fmla="*/ 0 h 265"/>
                <a:gd name="T6" fmla="*/ 0 w 513"/>
                <a:gd name="T7" fmla="*/ 0 h 265"/>
                <a:gd name="T8" fmla="*/ 0 w 513"/>
                <a:gd name="T9" fmla="*/ 0 h 265"/>
                <a:gd name="T10" fmla="*/ 0 w 513"/>
                <a:gd name="T11" fmla="*/ 0 h 265"/>
                <a:gd name="T12" fmla="*/ 0 w 513"/>
                <a:gd name="T13" fmla="*/ 0 h 265"/>
                <a:gd name="T14" fmla="*/ 0 w 513"/>
                <a:gd name="T15" fmla="*/ 0 h 265"/>
                <a:gd name="T16" fmla="*/ 0 w 513"/>
                <a:gd name="T17" fmla="*/ 0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3"/>
                <a:gd name="T28" fmla="*/ 0 h 265"/>
                <a:gd name="T29" fmla="*/ 513 w 513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3" h="265">
                  <a:moveTo>
                    <a:pt x="0" y="6"/>
                  </a:moveTo>
                  <a:lnTo>
                    <a:pt x="17" y="0"/>
                  </a:lnTo>
                  <a:lnTo>
                    <a:pt x="179" y="249"/>
                  </a:lnTo>
                  <a:lnTo>
                    <a:pt x="496" y="248"/>
                  </a:lnTo>
                  <a:lnTo>
                    <a:pt x="496" y="238"/>
                  </a:lnTo>
                  <a:lnTo>
                    <a:pt x="513" y="238"/>
                  </a:lnTo>
                  <a:lnTo>
                    <a:pt x="513" y="265"/>
                  </a:lnTo>
                  <a:lnTo>
                    <a:pt x="168" y="265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6" name="Rectangle 610"/>
            <p:cNvSpPr>
              <a:spLocks noChangeArrowheads="1"/>
            </p:cNvSpPr>
            <p:nvPr/>
          </p:nvSpPr>
          <p:spPr bwMode="auto">
            <a:xfrm>
              <a:off x="347" y="569"/>
              <a:ext cx="255" cy="17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7" name="Rectangle 611"/>
            <p:cNvSpPr>
              <a:spLocks noChangeArrowheads="1"/>
            </p:cNvSpPr>
            <p:nvPr/>
          </p:nvSpPr>
          <p:spPr bwMode="auto">
            <a:xfrm>
              <a:off x="347" y="569"/>
              <a:ext cx="255" cy="1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8" name="Rectangle 612"/>
            <p:cNvSpPr>
              <a:spLocks noChangeArrowheads="1"/>
            </p:cNvSpPr>
            <p:nvPr/>
          </p:nvSpPr>
          <p:spPr bwMode="auto">
            <a:xfrm>
              <a:off x="357" y="569"/>
              <a:ext cx="234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49" name="Rectangle 613"/>
            <p:cNvSpPr>
              <a:spLocks noChangeArrowheads="1"/>
            </p:cNvSpPr>
            <p:nvPr/>
          </p:nvSpPr>
          <p:spPr bwMode="auto">
            <a:xfrm>
              <a:off x="357" y="569"/>
              <a:ext cx="234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0" name="Rectangle 614"/>
            <p:cNvSpPr>
              <a:spLocks noChangeArrowheads="1"/>
            </p:cNvSpPr>
            <p:nvPr/>
          </p:nvSpPr>
          <p:spPr bwMode="auto">
            <a:xfrm>
              <a:off x="581" y="644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1" name="Rectangle 615"/>
            <p:cNvSpPr>
              <a:spLocks noChangeArrowheads="1"/>
            </p:cNvSpPr>
            <p:nvPr/>
          </p:nvSpPr>
          <p:spPr bwMode="auto">
            <a:xfrm>
              <a:off x="581" y="644"/>
              <a:ext cx="3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2" name="Rectangle 616"/>
            <p:cNvSpPr>
              <a:spLocks noChangeArrowheads="1"/>
            </p:cNvSpPr>
            <p:nvPr/>
          </p:nvSpPr>
          <p:spPr bwMode="auto">
            <a:xfrm>
              <a:off x="365" y="582"/>
              <a:ext cx="1" cy="3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3" name="Freeform 617"/>
            <p:cNvSpPr>
              <a:spLocks/>
            </p:cNvSpPr>
            <p:nvPr/>
          </p:nvSpPr>
          <p:spPr bwMode="auto">
            <a:xfrm>
              <a:off x="372" y="614"/>
              <a:ext cx="102" cy="19"/>
            </a:xfrm>
            <a:custGeom>
              <a:avLst/>
              <a:gdLst>
                <a:gd name="T0" fmla="*/ 0 w 408"/>
                <a:gd name="T1" fmla="*/ 0 h 76"/>
                <a:gd name="T2" fmla="*/ 0 w 408"/>
                <a:gd name="T3" fmla="*/ 0 h 76"/>
                <a:gd name="T4" fmla="*/ 0 w 408"/>
                <a:gd name="T5" fmla="*/ 0 h 76"/>
                <a:gd name="T6" fmla="*/ 0 w 40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76"/>
                <a:gd name="T14" fmla="*/ 408 w 40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76">
                  <a:moveTo>
                    <a:pt x="0" y="0"/>
                  </a:moveTo>
                  <a:lnTo>
                    <a:pt x="0" y="76"/>
                  </a:lnTo>
                  <a:lnTo>
                    <a:pt x="4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4" name="Freeform 618"/>
            <p:cNvSpPr>
              <a:spLocks/>
            </p:cNvSpPr>
            <p:nvPr/>
          </p:nvSpPr>
          <p:spPr bwMode="auto">
            <a:xfrm>
              <a:off x="372" y="614"/>
              <a:ext cx="102" cy="19"/>
            </a:xfrm>
            <a:custGeom>
              <a:avLst/>
              <a:gdLst>
                <a:gd name="T0" fmla="*/ 0 w 408"/>
                <a:gd name="T1" fmla="*/ 0 h 76"/>
                <a:gd name="T2" fmla="*/ 0 w 408"/>
                <a:gd name="T3" fmla="*/ 0 h 76"/>
                <a:gd name="T4" fmla="*/ 0 w 408"/>
                <a:gd name="T5" fmla="*/ 0 h 76"/>
                <a:gd name="T6" fmla="*/ 0 w 40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76"/>
                <a:gd name="T14" fmla="*/ 408 w 40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76">
                  <a:moveTo>
                    <a:pt x="0" y="0"/>
                  </a:moveTo>
                  <a:lnTo>
                    <a:pt x="0" y="76"/>
                  </a:lnTo>
                  <a:lnTo>
                    <a:pt x="4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5" name="Freeform 619"/>
            <p:cNvSpPr>
              <a:spLocks/>
            </p:cNvSpPr>
            <p:nvPr/>
          </p:nvSpPr>
          <p:spPr bwMode="auto">
            <a:xfrm>
              <a:off x="474" y="614"/>
              <a:ext cx="101" cy="19"/>
            </a:xfrm>
            <a:custGeom>
              <a:avLst/>
              <a:gdLst>
                <a:gd name="T0" fmla="*/ 0 w 405"/>
                <a:gd name="T1" fmla="*/ 0 h 77"/>
                <a:gd name="T2" fmla="*/ 0 w 405"/>
                <a:gd name="T3" fmla="*/ 0 h 77"/>
                <a:gd name="T4" fmla="*/ 0 w 405"/>
                <a:gd name="T5" fmla="*/ 0 h 77"/>
                <a:gd name="T6" fmla="*/ 0 w 405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"/>
                <a:gd name="T13" fmla="*/ 0 h 77"/>
                <a:gd name="T14" fmla="*/ 405 w 405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" h="77">
                  <a:moveTo>
                    <a:pt x="405" y="0"/>
                  </a:moveTo>
                  <a:lnTo>
                    <a:pt x="405" y="77"/>
                  </a:lnTo>
                  <a:lnTo>
                    <a:pt x="0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6" name="Freeform 620"/>
            <p:cNvSpPr>
              <a:spLocks/>
            </p:cNvSpPr>
            <p:nvPr/>
          </p:nvSpPr>
          <p:spPr bwMode="auto">
            <a:xfrm>
              <a:off x="474" y="614"/>
              <a:ext cx="101" cy="19"/>
            </a:xfrm>
            <a:custGeom>
              <a:avLst/>
              <a:gdLst>
                <a:gd name="T0" fmla="*/ 0 w 405"/>
                <a:gd name="T1" fmla="*/ 0 h 77"/>
                <a:gd name="T2" fmla="*/ 0 w 405"/>
                <a:gd name="T3" fmla="*/ 0 h 77"/>
                <a:gd name="T4" fmla="*/ 0 w 405"/>
                <a:gd name="T5" fmla="*/ 0 h 77"/>
                <a:gd name="T6" fmla="*/ 0 w 405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"/>
                <a:gd name="T13" fmla="*/ 0 h 77"/>
                <a:gd name="T14" fmla="*/ 405 w 405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" h="77">
                  <a:moveTo>
                    <a:pt x="405" y="0"/>
                  </a:moveTo>
                  <a:lnTo>
                    <a:pt x="405" y="77"/>
                  </a:lnTo>
                  <a:lnTo>
                    <a:pt x="0" y="0"/>
                  </a:lnTo>
                  <a:lnTo>
                    <a:pt x="405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7" name="Freeform 621"/>
            <p:cNvSpPr>
              <a:spLocks/>
            </p:cNvSpPr>
            <p:nvPr/>
          </p:nvSpPr>
          <p:spPr bwMode="auto">
            <a:xfrm>
              <a:off x="377" y="657"/>
              <a:ext cx="97" cy="19"/>
            </a:xfrm>
            <a:custGeom>
              <a:avLst/>
              <a:gdLst>
                <a:gd name="T0" fmla="*/ 0 w 389"/>
                <a:gd name="T1" fmla="*/ 0 h 79"/>
                <a:gd name="T2" fmla="*/ 0 w 389"/>
                <a:gd name="T3" fmla="*/ 0 h 79"/>
                <a:gd name="T4" fmla="*/ 0 w 389"/>
                <a:gd name="T5" fmla="*/ 0 h 79"/>
                <a:gd name="T6" fmla="*/ 0 w 389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9"/>
                <a:gd name="T13" fmla="*/ 0 h 79"/>
                <a:gd name="T14" fmla="*/ 389 w 389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9" h="79">
                  <a:moveTo>
                    <a:pt x="0" y="0"/>
                  </a:moveTo>
                  <a:lnTo>
                    <a:pt x="0" y="79"/>
                  </a:lnTo>
                  <a:lnTo>
                    <a:pt x="3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8" name="Freeform 622"/>
            <p:cNvSpPr>
              <a:spLocks/>
            </p:cNvSpPr>
            <p:nvPr/>
          </p:nvSpPr>
          <p:spPr bwMode="auto">
            <a:xfrm>
              <a:off x="377" y="657"/>
              <a:ext cx="97" cy="19"/>
            </a:xfrm>
            <a:custGeom>
              <a:avLst/>
              <a:gdLst>
                <a:gd name="T0" fmla="*/ 0 w 389"/>
                <a:gd name="T1" fmla="*/ 0 h 79"/>
                <a:gd name="T2" fmla="*/ 0 w 389"/>
                <a:gd name="T3" fmla="*/ 0 h 79"/>
                <a:gd name="T4" fmla="*/ 0 w 389"/>
                <a:gd name="T5" fmla="*/ 0 h 79"/>
                <a:gd name="T6" fmla="*/ 0 w 389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9"/>
                <a:gd name="T13" fmla="*/ 0 h 79"/>
                <a:gd name="T14" fmla="*/ 389 w 389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9" h="79">
                  <a:moveTo>
                    <a:pt x="0" y="0"/>
                  </a:moveTo>
                  <a:lnTo>
                    <a:pt x="0" y="79"/>
                  </a:lnTo>
                  <a:lnTo>
                    <a:pt x="3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59" name="Freeform 623"/>
            <p:cNvSpPr>
              <a:spLocks/>
            </p:cNvSpPr>
            <p:nvPr/>
          </p:nvSpPr>
          <p:spPr bwMode="auto">
            <a:xfrm>
              <a:off x="474" y="657"/>
              <a:ext cx="97" cy="20"/>
            </a:xfrm>
            <a:custGeom>
              <a:avLst/>
              <a:gdLst>
                <a:gd name="T0" fmla="*/ 0 w 387"/>
                <a:gd name="T1" fmla="*/ 0 h 80"/>
                <a:gd name="T2" fmla="*/ 0 w 387"/>
                <a:gd name="T3" fmla="*/ 0 h 80"/>
                <a:gd name="T4" fmla="*/ 0 w 387"/>
                <a:gd name="T5" fmla="*/ 0 h 80"/>
                <a:gd name="T6" fmla="*/ 0 w 387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"/>
                <a:gd name="T13" fmla="*/ 0 h 80"/>
                <a:gd name="T14" fmla="*/ 387 w 387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" h="80">
                  <a:moveTo>
                    <a:pt x="387" y="0"/>
                  </a:moveTo>
                  <a:lnTo>
                    <a:pt x="387" y="80"/>
                  </a:lnTo>
                  <a:lnTo>
                    <a:pt x="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0" name="Freeform 624"/>
            <p:cNvSpPr>
              <a:spLocks/>
            </p:cNvSpPr>
            <p:nvPr/>
          </p:nvSpPr>
          <p:spPr bwMode="auto">
            <a:xfrm>
              <a:off x="474" y="657"/>
              <a:ext cx="97" cy="20"/>
            </a:xfrm>
            <a:custGeom>
              <a:avLst/>
              <a:gdLst>
                <a:gd name="T0" fmla="*/ 0 w 387"/>
                <a:gd name="T1" fmla="*/ 0 h 80"/>
                <a:gd name="T2" fmla="*/ 0 w 387"/>
                <a:gd name="T3" fmla="*/ 0 h 80"/>
                <a:gd name="T4" fmla="*/ 0 w 387"/>
                <a:gd name="T5" fmla="*/ 0 h 80"/>
                <a:gd name="T6" fmla="*/ 0 w 387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"/>
                <a:gd name="T13" fmla="*/ 0 h 80"/>
                <a:gd name="T14" fmla="*/ 387 w 387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" h="80">
                  <a:moveTo>
                    <a:pt x="387" y="0"/>
                  </a:moveTo>
                  <a:lnTo>
                    <a:pt x="387" y="80"/>
                  </a:lnTo>
                  <a:lnTo>
                    <a:pt x="0" y="0"/>
                  </a:lnTo>
                  <a:lnTo>
                    <a:pt x="387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1" name="Freeform 625"/>
            <p:cNvSpPr>
              <a:spLocks/>
            </p:cNvSpPr>
            <p:nvPr/>
          </p:nvSpPr>
          <p:spPr bwMode="auto">
            <a:xfrm>
              <a:off x="390" y="786"/>
              <a:ext cx="84" cy="19"/>
            </a:xfrm>
            <a:custGeom>
              <a:avLst/>
              <a:gdLst>
                <a:gd name="T0" fmla="*/ 0 w 338"/>
                <a:gd name="T1" fmla="*/ 0 h 78"/>
                <a:gd name="T2" fmla="*/ 0 w 338"/>
                <a:gd name="T3" fmla="*/ 0 h 78"/>
                <a:gd name="T4" fmla="*/ 0 w 338"/>
                <a:gd name="T5" fmla="*/ 0 h 78"/>
                <a:gd name="T6" fmla="*/ 0 w 338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78"/>
                <a:gd name="T14" fmla="*/ 338 w 338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78">
                  <a:moveTo>
                    <a:pt x="0" y="0"/>
                  </a:moveTo>
                  <a:lnTo>
                    <a:pt x="0" y="78"/>
                  </a:lnTo>
                  <a:lnTo>
                    <a:pt x="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2" name="Freeform 626"/>
            <p:cNvSpPr>
              <a:spLocks/>
            </p:cNvSpPr>
            <p:nvPr/>
          </p:nvSpPr>
          <p:spPr bwMode="auto">
            <a:xfrm>
              <a:off x="390" y="786"/>
              <a:ext cx="84" cy="19"/>
            </a:xfrm>
            <a:custGeom>
              <a:avLst/>
              <a:gdLst>
                <a:gd name="T0" fmla="*/ 0 w 338"/>
                <a:gd name="T1" fmla="*/ 0 h 78"/>
                <a:gd name="T2" fmla="*/ 0 w 338"/>
                <a:gd name="T3" fmla="*/ 0 h 78"/>
                <a:gd name="T4" fmla="*/ 0 w 338"/>
                <a:gd name="T5" fmla="*/ 0 h 78"/>
                <a:gd name="T6" fmla="*/ 0 w 338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78"/>
                <a:gd name="T14" fmla="*/ 338 w 338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78">
                  <a:moveTo>
                    <a:pt x="0" y="0"/>
                  </a:moveTo>
                  <a:lnTo>
                    <a:pt x="0" y="78"/>
                  </a:lnTo>
                  <a:lnTo>
                    <a:pt x="33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3" name="Freeform 627"/>
            <p:cNvSpPr>
              <a:spLocks/>
            </p:cNvSpPr>
            <p:nvPr/>
          </p:nvSpPr>
          <p:spPr bwMode="auto">
            <a:xfrm>
              <a:off x="474" y="786"/>
              <a:ext cx="84" cy="20"/>
            </a:xfrm>
            <a:custGeom>
              <a:avLst/>
              <a:gdLst>
                <a:gd name="T0" fmla="*/ 0 w 337"/>
                <a:gd name="T1" fmla="*/ 0 h 79"/>
                <a:gd name="T2" fmla="*/ 0 w 337"/>
                <a:gd name="T3" fmla="*/ 0 h 79"/>
                <a:gd name="T4" fmla="*/ 0 w 337"/>
                <a:gd name="T5" fmla="*/ 0 h 79"/>
                <a:gd name="T6" fmla="*/ 0 w 337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79"/>
                <a:gd name="T14" fmla="*/ 337 w 3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79">
                  <a:moveTo>
                    <a:pt x="337" y="0"/>
                  </a:moveTo>
                  <a:lnTo>
                    <a:pt x="337" y="79"/>
                  </a:lnTo>
                  <a:lnTo>
                    <a:pt x="0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4" name="Freeform 628"/>
            <p:cNvSpPr>
              <a:spLocks/>
            </p:cNvSpPr>
            <p:nvPr/>
          </p:nvSpPr>
          <p:spPr bwMode="auto">
            <a:xfrm>
              <a:off x="474" y="786"/>
              <a:ext cx="84" cy="20"/>
            </a:xfrm>
            <a:custGeom>
              <a:avLst/>
              <a:gdLst>
                <a:gd name="T0" fmla="*/ 0 w 337"/>
                <a:gd name="T1" fmla="*/ 0 h 79"/>
                <a:gd name="T2" fmla="*/ 0 w 337"/>
                <a:gd name="T3" fmla="*/ 0 h 79"/>
                <a:gd name="T4" fmla="*/ 0 w 337"/>
                <a:gd name="T5" fmla="*/ 0 h 79"/>
                <a:gd name="T6" fmla="*/ 0 w 337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79"/>
                <a:gd name="T14" fmla="*/ 337 w 3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79">
                  <a:moveTo>
                    <a:pt x="337" y="0"/>
                  </a:moveTo>
                  <a:lnTo>
                    <a:pt x="337" y="79"/>
                  </a:lnTo>
                  <a:lnTo>
                    <a:pt x="0" y="0"/>
                  </a:lnTo>
                  <a:lnTo>
                    <a:pt x="337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5" name="Rectangle 629"/>
            <p:cNvSpPr>
              <a:spLocks noChangeArrowheads="1"/>
            </p:cNvSpPr>
            <p:nvPr/>
          </p:nvSpPr>
          <p:spPr bwMode="auto">
            <a:xfrm>
              <a:off x="340" y="730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6" name="Rectangle 630"/>
            <p:cNvSpPr>
              <a:spLocks noChangeArrowheads="1"/>
            </p:cNvSpPr>
            <p:nvPr/>
          </p:nvSpPr>
          <p:spPr bwMode="auto">
            <a:xfrm>
              <a:off x="340" y="730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7" name="Rectangle 631"/>
            <p:cNvSpPr>
              <a:spLocks noChangeArrowheads="1"/>
            </p:cNvSpPr>
            <p:nvPr/>
          </p:nvSpPr>
          <p:spPr bwMode="auto">
            <a:xfrm>
              <a:off x="336" y="687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8" name="Rectangle 632"/>
            <p:cNvSpPr>
              <a:spLocks noChangeArrowheads="1"/>
            </p:cNvSpPr>
            <p:nvPr/>
          </p:nvSpPr>
          <p:spPr bwMode="auto">
            <a:xfrm>
              <a:off x="336" y="687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69" name="Freeform 633"/>
            <p:cNvSpPr>
              <a:spLocks/>
            </p:cNvSpPr>
            <p:nvPr/>
          </p:nvSpPr>
          <p:spPr bwMode="auto">
            <a:xfrm>
              <a:off x="327" y="689"/>
              <a:ext cx="11" cy="23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0" name="Freeform 634"/>
            <p:cNvSpPr>
              <a:spLocks/>
            </p:cNvSpPr>
            <p:nvPr/>
          </p:nvSpPr>
          <p:spPr bwMode="auto">
            <a:xfrm>
              <a:off x="327" y="689"/>
              <a:ext cx="11" cy="23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1" name="Rectangle 635"/>
            <p:cNvSpPr>
              <a:spLocks noChangeArrowheads="1"/>
            </p:cNvSpPr>
            <p:nvPr/>
          </p:nvSpPr>
          <p:spPr bwMode="auto">
            <a:xfrm>
              <a:off x="331" y="644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2" name="Rectangle 636"/>
            <p:cNvSpPr>
              <a:spLocks noChangeArrowheads="1"/>
            </p:cNvSpPr>
            <p:nvPr/>
          </p:nvSpPr>
          <p:spPr bwMode="auto">
            <a:xfrm>
              <a:off x="331" y="644"/>
              <a:ext cx="3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3" name="Rectangle 637"/>
            <p:cNvSpPr>
              <a:spLocks noChangeArrowheads="1"/>
            </p:cNvSpPr>
            <p:nvPr/>
          </p:nvSpPr>
          <p:spPr bwMode="auto">
            <a:xfrm>
              <a:off x="325" y="601"/>
              <a:ext cx="38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4" name="Rectangle 638"/>
            <p:cNvSpPr>
              <a:spLocks noChangeArrowheads="1"/>
            </p:cNvSpPr>
            <p:nvPr/>
          </p:nvSpPr>
          <p:spPr bwMode="auto">
            <a:xfrm>
              <a:off x="325" y="601"/>
              <a:ext cx="38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5" name="Rectangle 639"/>
            <p:cNvSpPr>
              <a:spLocks noChangeArrowheads="1"/>
            </p:cNvSpPr>
            <p:nvPr/>
          </p:nvSpPr>
          <p:spPr bwMode="auto">
            <a:xfrm>
              <a:off x="349" y="817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6" name="Rectangle 640"/>
            <p:cNvSpPr>
              <a:spLocks noChangeArrowheads="1"/>
            </p:cNvSpPr>
            <p:nvPr/>
          </p:nvSpPr>
          <p:spPr bwMode="auto">
            <a:xfrm>
              <a:off x="349" y="817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7" name="Freeform 641"/>
            <p:cNvSpPr>
              <a:spLocks/>
            </p:cNvSpPr>
            <p:nvPr/>
          </p:nvSpPr>
          <p:spPr bwMode="auto">
            <a:xfrm>
              <a:off x="340" y="822"/>
              <a:ext cx="11" cy="20"/>
            </a:xfrm>
            <a:custGeom>
              <a:avLst/>
              <a:gdLst>
                <a:gd name="T0" fmla="*/ 0 w 47"/>
                <a:gd name="T1" fmla="*/ 0 h 77"/>
                <a:gd name="T2" fmla="*/ 0 w 47"/>
                <a:gd name="T3" fmla="*/ 0 h 77"/>
                <a:gd name="T4" fmla="*/ 0 w 47"/>
                <a:gd name="T5" fmla="*/ 0 h 77"/>
                <a:gd name="T6" fmla="*/ 0 w 47"/>
                <a:gd name="T7" fmla="*/ 0 h 77"/>
                <a:gd name="T8" fmla="*/ 0 w 47"/>
                <a:gd name="T9" fmla="*/ 0 h 77"/>
                <a:gd name="T10" fmla="*/ 0 w 47"/>
                <a:gd name="T11" fmla="*/ 0 h 77"/>
                <a:gd name="T12" fmla="*/ 0 w 4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7"/>
                <a:gd name="T23" fmla="*/ 47 w 4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7">
                  <a:moveTo>
                    <a:pt x="47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9"/>
                  </a:lnTo>
                  <a:lnTo>
                    <a:pt x="47" y="59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8" name="Freeform 642"/>
            <p:cNvSpPr>
              <a:spLocks/>
            </p:cNvSpPr>
            <p:nvPr/>
          </p:nvSpPr>
          <p:spPr bwMode="auto">
            <a:xfrm>
              <a:off x="340" y="822"/>
              <a:ext cx="11" cy="20"/>
            </a:xfrm>
            <a:custGeom>
              <a:avLst/>
              <a:gdLst>
                <a:gd name="T0" fmla="*/ 0 w 47"/>
                <a:gd name="T1" fmla="*/ 0 h 77"/>
                <a:gd name="T2" fmla="*/ 0 w 47"/>
                <a:gd name="T3" fmla="*/ 0 h 77"/>
                <a:gd name="T4" fmla="*/ 0 w 47"/>
                <a:gd name="T5" fmla="*/ 0 h 77"/>
                <a:gd name="T6" fmla="*/ 0 w 47"/>
                <a:gd name="T7" fmla="*/ 0 h 77"/>
                <a:gd name="T8" fmla="*/ 0 w 47"/>
                <a:gd name="T9" fmla="*/ 0 h 77"/>
                <a:gd name="T10" fmla="*/ 0 w 47"/>
                <a:gd name="T11" fmla="*/ 0 h 77"/>
                <a:gd name="T12" fmla="*/ 0 w 4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7"/>
                <a:gd name="T23" fmla="*/ 47 w 4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7">
                  <a:moveTo>
                    <a:pt x="47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9"/>
                  </a:lnTo>
                  <a:lnTo>
                    <a:pt x="47" y="59"/>
                  </a:lnTo>
                  <a:lnTo>
                    <a:pt x="47" y="7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79" name="Rectangle 643"/>
            <p:cNvSpPr>
              <a:spLocks noChangeArrowheads="1"/>
            </p:cNvSpPr>
            <p:nvPr/>
          </p:nvSpPr>
          <p:spPr bwMode="auto">
            <a:xfrm>
              <a:off x="353" y="860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0" name="Rectangle 644"/>
            <p:cNvSpPr>
              <a:spLocks noChangeArrowheads="1"/>
            </p:cNvSpPr>
            <p:nvPr/>
          </p:nvSpPr>
          <p:spPr bwMode="auto">
            <a:xfrm>
              <a:off x="353" y="860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1" name="Freeform 645"/>
            <p:cNvSpPr>
              <a:spLocks/>
            </p:cNvSpPr>
            <p:nvPr/>
          </p:nvSpPr>
          <p:spPr bwMode="auto">
            <a:xfrm>
              <a:off x="344" y="864"/>
              <a:ext cx="11" cy="20"/>
            </a:xfrm>
            <a:custGeom>
              <a:avLst/>
              <a:gdLst>
                <a:gd name="T0" fmla="*/ 0 w 45"/>
                <a:gd name="T1" fmla="*/ 0 h 79"/>
                <a:gd name="T2" fmla="*/ 0 w 45"/>
                <a:gd name="T3" fmla="*/ 0 h 79"/>
                <a:gd name="T4" fmla="*/ 0 w 45"/>
                <a:gd name="T5" fmla="*/ 0 h 79"/>
                <a:gd name="T6" fmla="*/ 0 w 45"/>
                <a:gd name="T7" fmla="*/ 0 h 79"/>
                <a:gd name="T8" fmla="*/ 0 w 45"/>
                <a:gd name="T9" fmla="*/ 0 h 79"/>
                <a:gd name="T10" fmla="*/ 0 w 45"/>
                <a:gd name="T11" fmla="*/ 0 h 79"/>
                <a:gd name="T12" fmla="*/ 0 w 45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79"/>
                <a:gd name="T23" fmla="*/ 45 w 45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79">
                  <a:moveTo>
                    <a:pt x="45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59"/>
                  </a:lnTo>
                  <a:lnTo>
                    <a:pt x="45" y="59"/>
                  </a:lnTo>
                  <a:lnTo>
                    <a:pt x="45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2" name="Freeform 646"/>
            <p:cNvSpPr>
              <a:spLocks/>
            </p:cNvSpPr>
            <p:nvPr/>
          </p:nvSpPr>
          <p:spPr bwMode="auto">
            <a:xfrm>
              <a:off x="344" y="864"/>
              <a:ext cx="11" cy="20"/>
            </a:xfrm>
            <a:custGeom>
              <a:avLst/>
              <a:gdLst>
                <a:gd name="T0" fmla="*/ 0 w 45"/>
                <a:gd name="T1" fmla="*/ 0 h 79"/>
                <a:gd name="T2" fmla="*/ 0 w 45"/>
                <a:gd name="T3" fmla="*/ 0 h 79"/>
                <a:gd name="T4" fmla="*/ 0 w 45"/>
                <a:gd name="T5" fmla="*/ 0 h 79"/>
                <a:gd name="T6" fmla="*/ 0 w 45"/>
                <a:gd name="T7" fmla="*/ 0 h 79"/>
                <a:gd name="T8" fmla="*/ 0 w 45"/>
                <a:gd name="T9" fmla="*/ 0 h 79"/>
                <a:gd name="T10" fmla="*/ 0 w 45"/>
                <a:gd name="T11" fmla="*/ 0 h 79"/>
                <a:gd name="T12" fmla="*/ 0 w 45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79"/>
                <a:gd name="T23" fmla="*/ 45 w 45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79">
                  <a:moveTo>
                    <a:pt x="45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59"/>
                  </a:lnTo>
                  <a:lnTo>
                    <a:pt x="45" y="59"/>
                  </a:lnTo>
                  <a:lnTo>
                    <a:pt x="45" y="7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3" name="Rectangle 647"/>
            <p:cNvSpPr>
              <a:spLocks noChangeArrowheads="1"/>
            </p:cNvSpPr>
            <p:nvPr/>
          </p:nvSpPr>
          <p:spPr bwMode="auto">
            <a:xfrm>
              <a:off x="357" y="903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4" name="Rectangle 648"/>
            <p:cNvSpPr>
              <a:spLocks noChangeArrowheads="1"/>
            </p:cNvSpPr>
            <p:nvPr/>
          </p:nvSpPr>
          <p:spPr bwMode="auto">
            <a:xfrm>
              <a:off x="357" y="903"/>
              <a:ext cx="3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5" name="Freeform 649"/>
            <p:cNvSpPr>
              <a:spLocks/>
            </p:cNvSpPr>
            <p:nvPr/>
          </p:nvSpPr>
          <p:spPr bwMode="auto">
            <a:xfrm>
              <a:off x="348" y="911"/>
              <a:ext cx="11" cy="16"/>
            </a:xfrm>
            <a:custGeom>
              <a:avLst/>
              <a:gdLst>
                <a:gd name="T0" fmla="*/ 0 w 46"/>
                <a:gd name="T1" fmla="*/ 0 h 64"/>
                <a:gd name="T2" fmla="*/ 0 w 46"/>
                <a:gd name="T3" fmla="*/ 0 h 64"/>
                <a:gd name="T4" fmla="*/ 0 w 46"/>
                <a:gd name="T5" fmla="*/ 0 h 64"/>
                <a:gd name="T6" fmla="*/ 0 w 46"/>
                <a:gd name="T7" fmla="*/ 0 h 64"/>
                <a:gd name="T8" fmla="*/ 0 w 46"/>
                <a:gd name="T9" fmla="*/ 0 h 64"/>
                <a:gd name="T10" fmla="*/ 0 w 46"/>
                <a:gd name="T11" fmla="*/ 0 h 64"/>
                <a:gd name="T12" fmla="*/ 0 w 4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4"/>
                <a:gd name="T23" fmla="*/ 46 w 4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4">
                  <a:moveTo>
                    <a:pt x="46" y="46"/>
                  </a:moveTo>
                  <a:lnTo>
                    <a:pt x="4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6" name="Freeform 650"/>
            <p:cNvSpPr>
              <a:spLocks/>
            </p:cNvSpPr>
            <p:nvPr/>
          </p:nvSpPr>
          <p:spPr bwMode="auto">
            <a:xfrm>
              <a:off x="348" y="911"/>
              <a:ext cx="11" cy="16"/>
            </a:xfrm>
            <a:custGeom>
              <a:avLst/>
              <a:gdLst>
                <a:gd name="T0" fmla="*/ 0 w 46"/>
                <a:gd name="T1" fmla="*/ 0 h 64"/>
                <a:gd name="T2" fmla="*/ 0 w 46"/>
                <a:gd name="T3" fmla="*/ 0 h 64"/>
                <a:gd name="T4" fmla="*/ 0 w 46"/>
                <a:gd name="T5" fmla="*/ 0 h 64"/>
                <a:gd name="T6" fmla="*/ 0 w 46"/>
                <a:gd name="T7" fmla="*/ 0 h 64"/>
                <a:gd name="T8" fmla="*/ 0 w 46"/>
                <a:gd name="T9" fmla="*/ 0 h 64"/>
                <a:gd name="T10" fmla="*/ 0 w 46"/>
                <a:gd name="T11" fmla="*/ 0 h 64"/>
                <a:gd name="T12" fmla="*/ 0 w 4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4"/>
                <a:gd name="T23" fmla="*/ 46 w 4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4">
                  <a:moveTo>
                    <a:pt x="46" y="46"/>
                  </a:moveTo>
                  <a:lnTo>
                    <a:pt x="4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46" y="4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7" name="Rectangle 651"/>
            <p:cNvSpPr>
              <a:spLocks noChangeArrowheads="1"/>
            </p:cNvSpPr>
            <p:nvPr/>
          </p:nvSpPr>
          <p:spPr bwMode="auto">
            <a:xfrm>
              <a:off x="372" y="1032"/>
              <a:ext cx="34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8" name="Rectangle 652"/>
            <p:cNvSpPr>
              <a:spLocks noChangeArrowheads="1"/>
            </p:cNvSpPr>
            <p:nvPr/>
          </p:nvSpPr>
          <p:spPr bwMode="auto">
            <a:xfrm>
              <a:off x="372" y="1032"/>
              <a:ext cx="34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89" name="Freeform 653"/>
            <p:cNvSpPr>
              <a:spLocks/>
            </p:cNvSpPr>
            <p:nvPr/>
          </p:nvSpPr>
          <p:spPr bwMode="auto">
            <a:xfrm>
              <a:off x="363" y="1044"/>
              <a:ext cx="11" cy="12"/>
            </a:xfrm>
            <a:custGeom>
              <a:avLst/>
              <a:gdLst>
                <a:gd name="T0" fmla="*/ 0 w 45"/>
                <a:gd name="T1" fmla="*/ 0 h 50"/>
                <a:gd name="T2" fmla="*/ 0 w 45"/>
                <a:gd name="T3" fmla="*/ 0 h 50"/>
                <a:gd name="T4" fmla="*/ 0 w 45"/>
                <a:gd name="T5" fmla="*/ 0 h 50"/>
                <a:gd name="T6" fmla="*/ 0 w 45"/>
                <a:gd name="T7" fmla="*/ 0 h 50"/>
                <a:gd name="T8" fmla="*/ 0 w 45"/>
                <a:gd name="T9" fmla="*/ 0 h 50"/>
                <a:gd name="T10" fmla="*/ 0 w 45"/>
                <a:gd name="T11" fmla="*/ 0 h 50"/>
                <a:gd name="T12" fmla="*/ 0 w 4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0"/>
                <a:gd name="T23" fmla="*/ 45 w 4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0">
                  <a:moveTo>
                    <a:pt x="45" y="31"/>
                  </a:moveTo>
                  <a:lnTo>
                    <a:pt x="4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0" name="Freeform 654"/>
            <p:cNvSpPr>
              <a:spLocks/>
            </p:cNvSpPr>
            <p:nvPr/>
          </p:nvSpPr>
          <p:spPr bwMode="auto">
            <a:xfrm>
              <a:off x="363" y="1044"/>
              <a:ext cx="11" cy="12"/>
            </a:xfrm>
            <a:custGeom>
              <a:avLst/>
              <a:gdLst>
                <a:gd name="T0" fmla="*/ 0 w 45"/>
                <a:gd name="T1" fmla="*/ 0 h 50"/>
                <a:gd name="T2" fmla="*/ 0 w 45"/>
                <a:gd name="T3" fmla="*/ 0 h 50"/>
                <a:gd name="T4" fmla="*/ 0 w 45"/>
                <a:gd name="T5" fmla="*/ 0 h 50"/>
                <a:gd name="T6" fmla="*/ 0 w 45"/>
                <a:gd name="T7" fmla="*/ 0 h 50"/>
                <a:gd name="T8" fmla="*/ 0 w 45"/>
                <a:gd name="T9" fmla="*/ 0 h 50"/>
                <a:gd name="T10" fmla="*/ 0 w 45"/>
                <a:gd name="T11" fmla="*/ 0 h 50"/>
                <a:gd name="T12" fmla="*/ 0 w 4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0"/>
                <a:gd name="T23" fmla="*/ 45 w 4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0">
                  <a:moveTo>
                    <a:pt x="45" y="31"/>
                  </a:moveTo>
                  <a:lnTo>
                    <a:pt x="4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45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1" name="Freeform 655"/>
            <p:cNvSpPr>
              <a:spLocks/>
            </p:cNvSpPr>
            <p:nvPr/>
          </p:nvSpPr>
          <p:spPr bwMode="auto">
            <a:xfrm>
              <a:off x="381" y="700"/>
              <a:ext cx="93" cy="16"/>
            </a:xfrm>
            <a:custGeom>
              <a:avLst/>
              <a:gdLst>
                <a:gd name="T0" fmla="*/ 0 w 373"/>
                <a:gd name="T1" fmla="*/ 0 h 67"/>
                <a:gd name="T2" fmla="*/ 0 w 373"/>
                <a:gd name="T3" fmla="*/ 0 h 67"/>
                <a:gd name="T4" fmla="*/ 0 w 373"/>
                <a:gd name="T5" fmla="*/ 0 h 67"/>
                <a:gd name="T6" fmla="*/ 0 w 373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67"/>
                <a:gd name="T14" fmla="*/ 373 w 373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67">
                  <a:moveTo>
                    <a:pt x="0" y="0"/>
                  </a:moveTo>
                  <a:lnTo>
                    <a:pt x="0" y="67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2" name="Freeform 656"/>
            <p:cNvSpPr>
              <a:spLocks/>
            </p:cNvSpPr>
            <p:nvPr/>
          </p:nvSpPr>
          <p:spPr bwMode="auto">
            <a:xfrm>
              <a:off x="381" y="700"/>
              <a:ext cx="93" cy="16"/>
            </a:xfrm>
            <a:custGeom>
              <a:avLst/>
              <a:gdLst>
                <a:gd name="T0" fmla="*/ 0 w 373"/>
                <a:gd name="T1" fmla="*/ 0 h 67"/>
                <a:gd name="T2" fmla="*/ 0 w 373"/>
                <a:gd name="T3" fmla="*/ 0 h 67"/>
                <a:gd name="T4" fmla="*/ 0 w 373"/>
                <a:gd name="T5" fmla="*/ 0 h 67"/>
                <a:gd name="T6" fmla="*/ 0 w 373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67"/>
                <a:gd name="T14" fmla="*/ 373 w 373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67">
                  <a:moveTo>
                    <a:pt x="0" y="0"/>
                  </a:moveTo>
                  <a:lnTo>
                    <a:pt x="0" y="67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3" name="Freeform 657"/>
            <p:cNvSpPr>
              <a:spLocks/>
            </p:cNvSpPr>
            <p:nvPr/>
          </p:nvSpPr>
          <p:spPr bwMode="auto">
            <a:xfrm>
              <a:off x="474" y="700"/>
              <a:ext cx="92" cy="17"/>
            </a:xfrm>
            <a:custGeom>
              <a:avLst/>
              <a:gdLst>
                <a:gd name="T0" fmla="*/ 0 w 369"/>
                <a:gd name="T1" fmla="*/ 0 h 68"/>
                <a:gd name="T2" fmla="*/ 0 w 369"/>
                <a:gd name="T3" fmla="*/ 0 h 68"/>
                <a:gd name="T4" fmla="*/ 0 w 369"/>
                <a:gd name="T5" fmla="*/ 0 h 68"/>
                <a:gd name="T6" fmla="*/ 0 w 36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68"/>
                <a:gd name="T14" fmla="*/ 369 w 369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68">
                  <a:moveTo>
                    <a:pt x="369" y="0"/>
                  </a:moveTo>
                  <a:lnTo>
                    <a:pt x="369" y="68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4" name="Freeform 658"/>
            <p:cNvSpPr>
              <a:spLocks/>
            </p:cNvSpPr>
            <p:nvPr/>
          </p:nvSpPr>
          <p:spPr bwMode="auto">
            <a:xfrm>
              <a:off x="474" y="700"/>
              <a:ext cx="92" cy="17"/>
            </a:xfrm>
            <a:custGeom>
              <a:avLst/>
              <a:gdLst>
                <a:gd name="T0" fmla="*/ 0 w 369"/>
                <a:gd name="T1" fmla="*/ 0 h 68"/>
                <a:gd name="T2" fmla="*/ 0 w 369"/>
                <a:gd name="T3" fmla="*/ 0 h 68"/>
                <a:gd name="T4" fmla="*/ 0 w 369"/>
                <a:gd name="T5" fmla="*/ 0 h 68"/>
                <a:gd name="T6" fmla="*/ 0 w 36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68"/>
                <a:gd name="T14" fmla="*/ 369 w 369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68">
                  <a:moveTo>
                    <a:pt x="369" y="0"/>
                  </a:moveTo>
                  <a:lnTo>
                    <a:pt x="369" y="68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5" name="Freeform 659"/>
            <p:cNvSpPr>
              <a:spLocks/>
            </p:cNvSpPr>
            <p:nvPr/>
          </p:nvSpPr>
          <p:spPr bwMode="auto">
            <a:xfrm>
              <a:off x="386" y="743"/>
              <a:ext cx="88" cy="18"/>
            </a:xfrm>
            <a:custGeom>
              <a:avLst/>
              <a:gdLst>
                <a:gd name="T0" fmla="*/ 0 w 354"/>
                <a:gd name="T1" fmla="*/ 0 h 74"/>
                <a:gd name="T2" fmla="*/ 0 w 354"/>
                <a:gd name="T3" fmla="*/ 0 h 74"/>
                <a:gd name="T4" fmla="*/ 0 w 354"/>
                <a:gd name="T5" fmla="*/ 0 h 74"/>
                <a:gd name="T6" fmla="*/ 0 w 35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74"/>
                <a:gd name="T14" fmla="*/ 354 w 35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74">
                  <a:moveTo>
                    <a:pt x="0" y="0"/>
                  </a:moveTo>
                  <a:lnTo>
                    <a:pt x="0" y="74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6" name="Freeform 660"/>
            <p:cNvSpPr>
              <a:spLocks/>
            </p:cNvSpPr>
            <p:nvPr/>
          </p:nvSpPr>
          <p:spPr bwMode="auto">
            <a:xfrm>
              <a:off x="386" y="743"/>
              <a:ext cx="88" cy="18"/>
            </a:xfrm>
            <a:custGeom>
              <a:avLst/>
              <a:gdLst>
                <a:gd name="T0" fmla="*/ 0 w 354"/>
                <a:gd name="T1" fmla="*/ 0 h 74"/>
                <a:gd name="T2" fmla="*/ 0 w 354"/>
                <a:gd name="T3" fmla="*/ 0 h 74"/>
                <a:gd name="T4" fmla="*/ 0 w 354"/>
                <a:gd name="T5" fmla="*/ 0 h 74"/>
                <a:gd name="T6" fmla="*/ 0 w 35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74"/>
                <a:gd name="T14" fmla="*/ 354 w 35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74">
                  <a:moveTo>
                    <a:pt x="0" y="0"/>
                  </a:moveTo>
                  <a:lnTo>
                    <a:pt x="0" y="74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7" name="Freeform 661"/>
            <p:cNvSpPr>
              <a:spLocks/>
            </p:cNvSpPr>
            <p:nvPr/>
          </p:nvSpPr>
          <p:spPr bwMode="auto">
            <a:xfrm>
              <a:off x="474" y="743"/>
              <a:ext cx="88" cy="19"/>
            </a:xfrm>
            <a:custGeom>
              <a:avLst/>
              <a:gdLst>
                <a:gd name="T0" fmla="*/ 0 w 352"/>
                <a:gd name="T1" fmla="*/ 0 h 75"/>
                <a:gd name="T2" fmla="*/ 0 w 352"/>
                <a:gd name="T3" fmla="*/ 0 h 75"/>
                <a:gd name="T4" fmla="*/ 0 w 352"/>
                <a:gd name="T5" fmla="*/ 0 h 75"/>
                <a:gd name="T6" fmla="*/ 0 w 352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75"/>
                <a:gd name="T14" fmla="*/ 352 w 35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75">
                  <a:moveTo>
                    <a:pt x="352" y="0"/>
                  </a:moveTo>
                  <a:lnTo>
                    <a:pt x="352" y="75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8" name="Freeform 662"/>
            <p:cNvSpPr>
              <a:spLocks/>
            </p:cNvSpPr>
            <p:nvPr/>
          </p:nvSpPr>
          <p:spPr bwMode="auto">
            <a:xfrm>
              <a:off x="474" y="743"/>
              <a:ext cx="88" cy="19"/>
            </a:xfrm>
            <a:custGeom>
              <a:avLst/>
              <a:gdLst>
                <a:gd name="T0" fmla="*/ 0 w 352"/>
                <a:gd name="T1" fmla="*/ 0 h 75"/>
                <a:gd name="T2" fmla="*/ 0 w 352"/>
                <a:gd name="T3" fmla="*/ 0 h 75"/>
                <a:gd name="T4" fmla="*/ 0 w 352"/>
                <a:gd name="T5" fmla="*/ 0 h 75"/>
                <a:gd name="T6" fmla="*/ 0 w 352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75"/>
                <a:gd name="T14" fmla="*/ 352 w 35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75">
                  <a:moveTo>
                    <a:pt x="352" y="0"/>
                  </a:moveTo>
                  <a:lnTo>
                    <a:pt x="352" y="75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99" name="Freeform 663"/>
            <p:cNvSpPr>
              <a:spLocks/>
            </p:cNvSpPr>
            <p:nvPr/>
          </p:nvSpPr>
          <p:spPr bwMode="auto">
            <a:xfrm>
              <a:off x="394" y="829"/>
              <a:ext cx="80" cy="20"/>
            </a:xfrm>
            <a:custGeom>
              <a:avLst/>
              <a:gdLst>
                <a:gd name="T0" fmla="*/ 0 w 321"/>
                <a:gd name="T1" fmla="*/ 0 h 81"/>
                <a:gd name="T2" fmla="*/ 0 w 321"/>
                <a:gd name="T3" fmla="*/ 0 h 81"/>
                <a:gd name="T4" fmla="*/ 0 w 321"/>
                <a:gd name="T5" fmla="*/ 0 h 81"/>
                <a:gd name="T6" fmla="*/ 0 w 32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81"/>
                <a:gd name="T14" fmla="*/ 321 w 32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81">
                  <a:moveTo>
                    <a:pt x="0" y="0"/>
                  </a:moveTo>
                  <a:lnTo>
                    <a:pt x="0" y="81"/>
                  </a:lnTo>
                  <a:lnTo>
                    <a:pt x="3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0" name="Freeform 664"/>
            <p:cNvSpPr>
              <a:spLocks/>
            </p:cNvSpPr>
            <p:nvPr/>
          </p:nvSpPr>
          <p:spPr bwMode="auto">
            <a:xfrm>
              <a:off x="394" y="829"/>
              <a:ext cx="80" cy="20"/>
            </a:xfrm>
            <a:custGeom>
              <a:avLst/>
              <a:gdLst>
                <a:gd name="T0" fmla="*/ 0 w 321"/>
                <a:gd name="T1" fmla="*/ 0 h 81"/>
                <a:gd name="T2" fmla="*/ 0 w 321"/>
                <a:gd name="T3" fmla="*/ 0 h 81"/>
                <a:gd name="T4" fmla="*/ 0 w 321"/>
                <a:gd name="T5" fmla="*/ 0 h 81"/>
                <a:gd name="T6" fmla="*/ 0 w 32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81"/>
                <a:gd name="T14" fmla="*/ 321 w 32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81">
                  <a:moveTo>
                    <a:pt x="0" y="0"/>
                  </a:moveTo>
                  <a:lnTo>
                    <a:pt x="0" y="81"/>
                  </a:lnTo>
                  <a:lnTo>
                    <a:pt x="32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1" name="Freeform 665"/>
            <p:cNvSpPr>
              <a:spLocks/>
            </p:cNvSpPr>
            <p:nvPr/>
          </p:nvSpPr>
          <p:spPr bwMode="auto">
            <a:xfrm>
              <a:off x="474" y="829"/>
              <a:ext cx="79" cy="21"/>
            </a:xfrm>
            <a:custGeom>
              <a:avLst/>
              <a:gdLst>
                <a:gd name="T0" fmla="*/ 0 w 318"/>
                <a:gd name="T1" fmla="*/ 0 h 82"/>
                <a:gd name="T2" fmla="*/ 0 w 318"/>
                <a:gd name="T3" fmla="*/ 0 h 82"/>
                <a:gd name="T4" fmla="*/ 0 w 318"/>
                <a:gd name="T5" fmla="*/ 0 h 82"/>
                <a:gd name="T6" fmla="*/ 0 w 318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82"/>
                <a:gd name="T14" fmla="*/ 318 w 31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82">
                  <a:moveTo>
                    <a:pt x="318" y="0"/>
                  </a:moveTo>
                  <a:lnTo>
                    <a:pt x="318" y="82"/>
                  </a:lnTo>
                  <a:lnTo>
                    <a:pt x="0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2" name="Freeform 666"/>
            <p:cNvSpPr>
              <a:spLocks/>
            </p:cNvSpPr>
            <p:nvPr/>
          </p:nvSpPr>
          <p:spPr bwMode="auto">
            <a:xfrm>
              <a:off x="474" y="829"/>
              <a:ext cx="79" cy="21"/>
            </a:xfrm>
            <a:custGeom>
              <a:avLst/>
              <a:gdLst>
                <a:gd name="T0" fmla="*/ 0 w 318"/>
                <a:gd name="T1" fmla="*/ 0 h 82"/>
                <a:gd name="T2" fmla="*/ 0 w 318"/>
                <a:gd name="T3" fmla="*/ 0 h 82"/>
                <a:gd name="T4" fmla="*/ 0 w 318"/>
                <a:gd name="T5" fmla="*/ 0 h 82"/>
                <a:gd name="T6" fmla="*/ 0 w 318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82"/>
                <a:gd name="T14" fmla="*/ 318 w 31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82">
                  <a:moveTo>
                    <a:pt x="318" y="0"/>
                  </a:moveTo>
                  <a:lnTo>
                    <a:pt x="318" y="82"/>
                  </a:lnTo>
                  <a:lnTo>
                    <a:pt x="0" y="0"/>
                  </a:lnTo>
                  <a:lnTo>
                    <a:pt x="318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3" name="Freeform 667"/>
            <p:cNvSpPr>
              <a:spLocks/>
            </p:cNvSpPr>
            <p:nvPr/>
          </p:nvSpPr>
          <p:spPr bwMode="auto">
            <a:xfrm>
              <a:off x="399" y="872"/>
              <a:ext cx="75" cy="21"/>
            </a:xfrm>
            <a:custGeom>
              <a:avLst/>
              <a:gdLst>
                <a:gd name="T0" fmla="*/ 0 w 302"/>
                <a:gd name="T1" fmla="*/ 0 h 83"/>
                <a:gd name="T2" fmla="*/ 0 w 302"/>
                <a:gd name="T3" fmla="*/ 0 h 83"/>
                <a:gd name="T4" fmla="*/ 0 w 302"/>
                <a:gd name="T5" fmla="*/ 0 h 83"/>
                <a:gd name="T6" fmla="*/ 0 w 302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"/>
                <a:gd name="T13" fmla="*/ 0 h 83"/>
                <a:gd name="T14" fmla="*/ 302 w 302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" h="83">
                  <a:moveTo>
                    <a:pt x="0" y="0"/>
                  </a:moveTo>
                  <a:lnTo>
                    <a:pt x="0" y="83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4" name="Freeform 668"/>
            <p:cNvSpPr>
              <a:spLocks/>
            </p:cNvSpPr>
            <p:nvPr/>
          </p:nvSpPr>
          <p:spPr bwMode="auto">
            <a:xfrm>
              <a:off x="399" y="872"/>
              <a:ext cx="75" cy="21"/>
            </a:xfrm>
            <a:custGeom>
              <a:avLst/>
              <a:gdLst>
                <a:gd name="T0" fmla="*/ 0 w 302"/>
                <a:gd name="T1" fmla="*/ 0 h 83"/>
                <a:gd name="T2" fmla="*/ 0 w 302"/>
                <a:gd name="T3" fmla="*/ 0 h 83"/>
                <a:gd name="T4" fmla="*/ 0 w 302"/>
                <a:gd name="T5" fmla="*/ 0 h 83"/>
                <a:gd name="T6" fmla="*/ 0 w 302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"/>
                <a:gd name="T13" fmla="*/ 0 h 83"/>
                <a:gd name="T14" fmla="*/ 302 w 302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" h="83">
                  <a:moveTo>
                    <a:pt x="0" y="0"/>
                  </a:moveTo>
                  <a:lnTo>
                    <a:pt x="0" y="83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5" name="Freeform 669"/>
            <p:cNvSpPr>
              <a:spLocks/>
            </p:cNvSpPr>
            <p:nvPr/>
          </p:nvSpPr>
          <p:spPr bwMode="auto">
            <a:xfrm>
              <a:off x="474" y="872"/>
              <a:ext cx="75" cy="21"/>
            </a:xfrm>
            <a:custGeom>
              <a:avLst/>
              <a:gdLst>
                <a:gd name="T0" fmla="*/ 0 w 301"/>
                <a:gd name="T1" fmla="*/ 0 h 84"/>
                <a:gd name="T2" fmla="*/ 0 w 301"/>
                <a:gd name="T3" fmla="*/ 0 h 84"/>
                <a:gd name="T4" fmla="*/ 0 w 301"/>
                <a:gd name="T5" fmla="*/ 0 h 84"/>
                <a:gd name="T6" fmla="*/ 0 w 301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"/>
                <a:gd name="T13" fmla="*/ 0 h 84"/>
                <a:gd name="T14" fmla="*/ 301 w 301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" h="84">
                  <a:moveTo>
                    <a:pt x="301" y="0"/>
                  </a:moveTo>
                  <a:lnTo>
                    <a:pt x="301" y="84"/>
                  </a:lnTo>
                  <a:lnTo>
                    <a:pt x="0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6" name="Freeform 670"/>
            <p:cNvSpPr>
              <a:spLocks/>
            </p:cNvSpPr>
            <p:nvPr/>
          </p:nvSpPr>
          <p:spPr bwMode="auto">
            <a:xfrm>
              <a:off x="474" y="872"/>
              <a:ext cx="75" cy="21"/>
            </a:xfrm>
            <a:custGeom>
              <a:avLst/>
              <a:gdLst>
                <a:gd name="T0" fmla="*/ 0 w 301"/>
                <a:gd name="T1" fmla="*/ 0 h 84"/>
                <a:gd name="T2" fmla="*/ 0 w 301"/>
                <a:gd name="T3" fmla="*/ 0 h 84"/>
                <a:gd name="T4" fmla="*/ 0 w 301"/>
                <a:gd name="T5" fmla="*/ 0 h 84"/>
                <a:gd name="T6" fmla="*/ 0 w 301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"/>
                <a:gd name="T13" fmla="*/ 0 h 84"/>
                <a:gd name="T14" fmla="*/ 301 w 301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" h="84">
                  <a:moveTo>
                    <a:pt x="301" y="0"/>
                  </a:moveTo>
                  <a:lnTo>
                    <a:pt x="301" y="84"/>
                  </a:lnTo>
                  <a:lnTo>
                    <a:pt x="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7" name="Freeform 671"/>
            <p:cNvSpPr>
              <a:spLocks/>
            </p:cNvSpPr>
            <p:nvPr/>
          </p:nvSpPr>
          <p:spPr bwMode="auto">
            <a:xfrm>
              <a:off x="403" y="915"/>
              <a:ext cx="71" cy="20"/>
            </a:xfrm>
            <a:custGeom>
              <a:avLst/>
              <a:gdLst>
                <a:gd name="T0" fmla="*/ 0 w 286"/>
                <a:gd name="T1" fmla="*/ 0 h 79"/>
                <a:gd name="T2" fmla="*/ 0 w 286"/>
                <a:gd name="T3" fmla="*/ 0 h 79"/>
                <a:gd name="T4" fmla="*/ 0 w 286"/>
                <a:gd name="T5" fmla="*/ 0 h 79"/>
                <a:gd name="T6" fmla="*/ 0 w 286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"/>
                <a:gd name="T13" fmla="*/ 0 h 79"/>
                <a:gd name="T14" fmla="*/ 286 w 286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" h="79">
                  <a:moveTo>
                    <a:pt x="0" y="0"/>
                  </a:moveTo>
                  <a:lnTo>
                    <a:pt x="0" y="79"/>
                  </a:lnTo>
                  <a:lnTo>
                    <a:pt x="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8" name="Freeform 672"/>
            <p:cNvSpPr>
              <a:spLocks/>
            </p:cNvSpPr>
            <p:nvPr/>
          </p:nvSpPr>
          <p:spPr bwMode="auto">
            <a:xfrm>
              <a:off x="403" y="915"/>
              <a:ext cx="71" cy="20"/>
            </a:xfrm>
            <a:custGeom>
              <a:avLst/>
              <a:gdLst>
                <a:gd name="T0" fmla="*/ 0 w 286"/>
                <a:gd name="T1" fmla="*/ 0 h 79"/>
                <a:gd name="T2" fmla="*/ 0 w 286"/>
                <a:gd name="T3" fmla="*/ 0 h 79"/>
                <a:gd name="T4" fmla="*/ 0 w 286"/>
                <a:gd name="T5" fmla="*/ 0 h 79"/>
                <a:gd name="T6" fmla="*/ 0 w 286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"/>
                <a:gd name="T13" fmla="*/ 0 h 79"/>
                <a:gd name="T14" fmla="*/ 286 w 286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" h="79">
                  <a:moveTo>
                    <a:pt x="0" y="0"/>
                  </a:moveTo>
                  <a:lnTo>
                    <a:pt x="0" y="79"/>
                  </a:lnTo>
                  <a:lnTo>
                    <a:pt x="2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09" name="Freeform 673"/>
            <p:cNvSpPr>
              <a:spLocks/>
            </p:cNvSpPr>
            <p:nvPr/>
          </p:nvSpPr>
          <p:spPr bwMode="auto">
            <a:xfrm>
              <a:off x="474" y="915"/>
              <a:ext cx="70" cy="21"/>
            </a:xfrm>
            <a:custGeom>
              <a:avLst/>
              <a:gdLst>
                <a:gd name="T0" fmla="*/ 0 w 283"/>
                <a:gd name="T1" fmla="*/ 0 h 80"/>
                <a:gd name="T2" fmla="*/ 0 w 283"/>
                <a:gd name="T3" fmla="*/ 0 h 80"/>
                <a:gd name="T4" fmla="*/ 0 w 283"/>
                <a:gd name="T5" fmla="*/ 0 h 80"/>
                <a:gd name="T6" fmla="*/ 0 w 283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80"/>
                <a:gd name="T14" fmla="*/ 283 w 283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80">
                  <a:moveTo>
                    <a:pt x="283" y="0"/>
                  </a:moveTo>
                  <a:lnTo>
                    <a:pt x="283" y="80"/>
                  </a:lnTo>
                  <a:lnTo>
                    <a:pt x="0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0" name="Freeform 674"/>
            <p:cNvSpPr>
              <a:spLocks/>
            </p:cNvSpPr>
            <p:nvPr/>
          </p:nvSpPr>
          <p:spPr bwMode="auto">
            <a:xfrm>
              <a:off x="474" y="915"/>
              <a:ext cx="70" cy="21"/>
            </a:xfrm>
            <a:custGeom>
              <a:avLst/>
              <a:gdLst>
                <a:gd name="T0" fmla="*/ 0 w 283"/>
                <a:gd name="T1" fmla="*/ 0 h 80"/>
                <a:gd name="T2" fmla="*/ 0 w 283"/>
                <a:gd name="T3" fmla="*/ 0 h 80"/>
                <a:gd name="T4" fmla="*/ 0 w 283"/>
                <a:gd name="T5" fmla="*/ 0 h 80"/>
                <a:gd name="T6" fmla="*/ 0 w 283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80"/>
                <a:gd name="T14" fmla="*/ 283 w 283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80">
                  <a:moveTo>
                    <a:pt x="283" y="0"/>
                  </a:moveTo>
                  <a:lnTo>
                    <a:pt x="283" y="80"/>
                  </a:lnTo>
                  <a:lnTo>
                    <a:pt x="0" y="0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1" name="Freeform 675"/>
            <p:cNvSpPr>
              <a:spLocks/>
            </p:cNvSpPr>
            <p:nvPr/>
          </p:nvSpPr>
          <p:spPr bwMode="auto">
            <a:xfrm>
              <a:off x="407" y="958"/>
              <a:ext cx="67" cy="21"/>
            </a:xfrm>
            <a:custGeom>
              <a:avLst/>
              <a:gdLst>
                <a:gd name="T0" fmla="*/ 0 w 268"/>
                <a:gd name="T1" fmla="*/ 0 h 84"/>
                <a:gd name="T2" fmla="*/ 0 w 268"/>
                <a:gd name="T3" fmla="*/ 0 h 84"/>
                <a:gd name="T4" fmla="*/ 0 w 268"/>
                <a:gd name="T5" fmla="*/ 0 h 84"/>
                <a:gd name="T6" fmla="*/ 0 w 268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84"/>
                <a:gd name="T14" fmla="*/ 268 w 268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84">
                  <a:moveTo>
                    <a:pt x="0" y="0"/>
                  </a:moveTo>
                  <a:lnTo>
                    <a:pt x="0" y="8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2" name="Freeform 676"/>
            <p:cNvSpPr>
              <a:spLocks/>
            </p:cNvSpPr>
            <p:nvPr/>
          </p:nvSpPr>
          <p:spPr bwMode="auto">
            <a:xfrm>
              <a:off x="407" y="958"/>
              <a:ext cx="67" cy="21"/>
            </a:xfrm>
            <a:custGeom>
              <a:avLst/>
              <a:gdLst>
                <a:gd name="T0" fmla="*/ 0 w 268"/>
                <a:gd name="T1" fmla="*/ 0 h 84"/>
                <a:gd name="T2" fmla="*/ 0 w 268"/>
                <a:gd name="T3" fmla="*/ 0 h 84"/>
                <a:gd name="T4" fmla="*/ 0 w 268"/>
                <a:gd name="T5" fmla="*/ 0 h 84"/>
                <a:gd name="T6" fmla="*/ 0 w 268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84"/>
                <a:gd name="T14" fmla="*/ 268 w 268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84">
                  <a:moveTo>
                    <a:pt x="0" y="0"/>
                  </a:moveTo>
                  <a:lnTo>
                    <a:pt x="0" y="8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3" name="Freeform 677"/>
            <p:cNvSpPr>
              <a:spLocks/>
            </p:cNvSpPr>
            <p:nvPr/>
          </p:nvSpPr>
          <p:spPr bwMode="auto">
            <a:xfrm>
              <a:off x="474" y="958"/>
              <a:ext cx="66" cy="22"/>
            </a:xfrm>
            <a:custGeom>
              <a:avLst/>
              <a:gdLst>
                <a:gd name="T0" fmla="*/ 0 w 266"/>
                <a:gd name="T1" fmla="*/ 0 h 86"/>
                <a:gd name="T2" fmla="*/ 0 w 266"/>
                <a:gd name="T3" fmla="*/ 0 h 86"/>
                <a:gd name="T4" fmla="*/ 0 w 266"/>
                <a:gd name="T5" fmla="*/ 0 h 86"/>
                <a:gd name="T6" fmla="*/ 0 w 266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86"/>
                <a:gd name="T14" fmla="*/ 266 w 266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86">
                  <a:moveTo>
                    <a:pt x="266" y="0"/>
                  </a:moveTo>
                  <a:lnTo>
                    <a:pt x="266" y="86"/>
                  </a:lnTo>
                  <a:lnTo>
                    <a:pt x="0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4" name="Freeform 678"/>
            <p:cNvSpPr>
              <a:spLocks/>
            </p:cNvSpPr>
            <p:nvPr/>
          </p:nvSpPr>
          <p:spPr bwMode="auto">
            <a:xfrm>
              <a:off x="474" y="958"/>
              <a:ext cx="66" cy="22"/>
            </a:xfrm>
            <a:custGeom>
              <a:avLst/>
              <a:gdLst>
                <a:gd name="T0" fmla="*/ 0 w 266"/>
                <a:gd name="T1" fmla="*/ 0 h 86"/>
                <a:gd name="T2" fmla="*/ 0 w 266"/>
                <a:gd name="T3" fmla="*/ 0 h 86"/>
                <a:gd name="T4" fmla="*/ 0 w 266"/>
                <a:gd name="T5" fmla="*/ 0 h 86"/>
                <a:gd name="T6" fmla="*/ 0 w 266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86"/>
                <a:gd name="T14" fmla="*/ 266 w 266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86">
                  <a:moveTo>
                    <a:pt x="266" y="0"/>
                  </a:moveTo>
                  <a:lnTo>
                    <a:pt x="266" y="86"/>
                  </a:lnTo>
                  <a:lnTo>
                    <a:pt x="0" y="0"/>
                  </a:lnTo>
                  <a:lnTo>
                    <a:pt x="266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5" name="Freeform 679"/>
            <p:cNvSpPr>
              <a:spLocks/>
            </p:cNvSpPr>
            <p:nvPr/>
          </p:nvSpPr>
          <p:spPr bwMode="auto">
            <a:xfrm>
              <a:off x="411" y="1002"/>
              <a:ext cx="63" cy="17"/>
            </a:xfrm>
            <a:custGeom>
              <a:avLst/>
              <a:gdLst>
                <a:gd name="T0" fmla="*/ 0 w 249"/>
                <a:gd name="T1" fmla="*/ 0 h 70"/>
                <a:gd name="T2" fmla="*/ 0 w 249"/>
                <a:gd name="T3" fmla="*/ 0 h 70"/>
                <a:gd name="T4" fmla="*/ 0 w 249"/>
                <a:gd name="T5" fmla="*/ 0 h 70"/>
                <a:gd name="T6" fmla="*/ 0 w 249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70"/>
                <a:gd name="T14" fmla="*/ 249 w 24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70">
                  <a:moveTo>
                    <a:pt x="0" y="0"/>
                  </a:moveTo>
                  <a:lnTo>
                    <a:pt x="0" y="7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6" name="Freeform 680"/>
            <p:cNvSpPr>
              <a:spLocks/>
            </p:cNvSpPr>
            <p:nvPr/>
          </p:nvSpPr>
          <p:spPr bwMode="auto">
            <a:xfrm>
              <a:off x="411" y="1002"/>
              <a:ext cx="63" cy="17"/>
            </a:xfrm>
            <a:custGeom>
              <a:avLst/>
              <a:gdLst>
                <a:gd name="T0" fmla="*/ 0 w 249"/>
                <a:gd name="T1" fmla="*/ 0 h 70"/>
                <a:gd name="T2" fmla="*/ 0 w 249"/>
                <a:gd name="T3" fmla="*/ 0 h 70"/>
                <a:gd name="T4" fmla="*/ 0 w 249"/>
                <a:gd name="T5" fmla="*/ 0 h 70"/>
                <a:gd name="T6" fmla="*/ 0 w 249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70"/>
                <a:gd name="T14" fmla="*/ 249 w 24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70">
                  <a:moveTo>
                    <a:pt x="0" y="0"/>
                  </a:moveTo>
                  <a:lnTo>
                    <a:pt x="0" y="7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7" name="Freeform 681"/>
            <p:cNvSpPr>
              <a:spLocks/>
            </p:cNvSpPr>
            <p:nvPr/>
          </p:nvSpPr>
          <p:spPr bwMode="auto">
            <a:xfrm>
              <a:off x="473" y="1002"/>
              <a:ext cx="63" cy="18"/>
            </a:xfrm>
            <a:custGeom>
              <a:avLst/>
              <a:gdLst>
                <a:gd name="T0" fmla="*/ 0 w 249"/>
                <a:gd name="T1" fmla="*/ 0 h 72"/>
                <a:gd name="T2" fmla="*/ 0 w 249"/>
                <a:gd name="T3" fmla="*/ 0 h 72"/>
                <a:gd name="T4" fmla="*/ 0 w 249"/>
                <a:gd name="T5" fmla="*/ 0 h 72"/>
                <a:gd name="T6" fmla="*/ 0 w 24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72"/>
                <a:gd name="T14" fmla="*/ 249 w 24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72">
                  <a:moveTo>
                    <a:pt x="249" y="0"/>
                  </a:moveTo>
                  <a:lnTo>
                    <a:pt x="249" y="72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8" name="Freeform 682"/>
            <p:cNvSpPr>
              <a:spLocks/>
            </p:cNvSpPr>
            <p:nvPr/>
          </p:nvSpPr>
          <p:spPr bwMode="auto">
            <a:xfrm>
              <a:off x="473" y="1002"/>
              <a:ext cx="63" cy="18"/>
            </a:xfrm>
            <a:custGeom>
              <a:avLst/>
              <a:gdLst>
                <a:gd name="T0" fmla="*/ 0 w 249"/>
                <a:gd name="T1" fmla="*/ 0 h 72"/>
                <a:gd name="T2" fmla="*/ 0 w 249"/>
                <a:gd name="T3" fmla="*/ 0 h 72"/>
                <a:gd name="T4" fmla="*/ 0 w 249"/>
                <a:gd name="T5" fmla="*/ 0 h 72"/>
                <a:gd name="T6" fmla="*/ 0 w 24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72"/>
                <a:gd name="T14" fmla="*/ 249 w 24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72">
                  <a:moveTo>
                    <a:pt x="249" y="0"/>
                  </a:moveTo>
                  <a:lnTo>
                    <a:pt x="249" y="72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19" name="Rectangle 683"/>
            <p:cNvSpPr>
              <a:spLocks noChangeArrowheads="1"/>
            </p:cNvSpPr>
            <p:nvPr/>
          </p:nvSpPr>
          <p:spPr bwMode="auto">
            <a:xfrm>
              <a:off x="345" y="773"/>
              <a:ext cx="35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0" name="Rectangle 684"/>
            <p:cNvSpPr>
              <a:spLocks noChangeArrowheads="1"/>
            </p:cNvSpPr>
            <p:nvPr/>
          </p:nvSpPr>
          <p:spPr bwMode="auto">
            <a:xfrm>
              <a:off x="345" y="773"/>
              <a:ext cx="35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1" name="Freeform 685"/>
            <p:cNvSpPr>
              <a:spLocks/>
            </p:cNvSpPr>
            <p:nvPr/>
          </p:nvSpPr>
          <p:spPr bwMode="auto">
            <a:xfrm>
              <a:off x="335" y="778"/>
              <a:ext cx="12" cy="20"/>
            </a:xfrm>
            <a:custGeom>
              <a:avLst/>
              <a:gdLst>
                <a:gd name="T0" fmla="*/ 0 w 47"/>
                <a:gd name="T1" fmla="*/ 0 h 79"/>
                <a:gd name="T2" fmla="*/ 0 w 47"/>
                <a:gd name="T3" fmla="*/ 0 h 79"/>
                <a:gd name="T4" fmla="*/ 0 w 47"/>
                <a:gd name="T5" fmla="*/ 0 h 79"/>
                <a:gd name="T6" fmla="*/ 0 w 47"/>
                <a:gd name="T7" fmla="*/ 0 h 79"/>
                <a:gd name="T8" fmla="*/ 0 w 47"/>
                <a:gd name="T9" fmla="*/ 0 h 79"/>
                <a:gd name="T10" fmla="*/ 0 w 47"/>
                <a:gd name="T11" fmla="*/ 0 h 79"/>
                <a:gd name="T12" fmla="*/ 0 w 47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9"/>
                <a:gd name="T23" fmla="*/ 47 w 47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9">
                  <a:moveTo>
                    <a:pt x="47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59"/>
                  </a:lnTo>
                  <a:lnTo>
                    <a:pt x="47" y="59"/>
                  </a:lnTo>
                  <a:lnTo>
                    <a:pt x="47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2" name="Freeform 686"/>
            <p:cNvSpPr>
              <a:spLocks/>
            </p:cNvSpPr>
            <p:nvPr/>
          </p:nvSpPr>
          <p:spPr bwMode="auto">
            <a:xfrm>
              <a:off x="335" y="778"/>
              <a:ext cx="12" cy="20"/>
            </a:xfrm>
            <a:custGeom>
              <a:avLst/>
              <a:gdLst>
                <a:gd name="T0" fmla="*/ 0 w 47"/>
                <a:gd name="T1" fmla="*/ 0 h 79"/>
                <a:gd name="T2" fmla="*/ 0 w 47"/>
                <a:gd name="T3" fmla="*/ 0 h 79"/>
                <a:gd name="T4" fmla="*/ 0 w 47"/>
                <a:gd name="T5" fmla="*/ 0 h 79"/>
                <a:gd name="T6" fmla="*/ 0 w 47"/>
                <a:gd name="T7" fmla="*/ 0 h 79"/>
                <a:gd name="T8" fmla="*/ 0 w 47"/>
                <a:gd name="T9" fmla="*/ 0 h 79"/>
                <a:gd name="T10" fmla="*/ 0 w 47"/>
                <a:gd name="T11" fmla="*/ 0 h 79"/>
                <a:gd name="T12" fmla="*/ 0 w 47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9"/>
                <a:gd name="T23" fmla="*/ 47 w 47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9">
                  <a:moveTo>
                    <a:pt x="47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59"/>
                  </a:lnTo>
                  <a:lnTo>
                    <a:pt x="47" y="59"/>
                  </a:lnTo>
                  <a:lnTo>
                    <a:pt x="47" y="7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3" name="Freeform 687"/>
            <p:cNvSpPr>
              <a:spLocks/>
            </p:cNvSpPr>
            <p:nvPr/>
          </p:nvSpPr>
          <p:spPr bwMode="auto">
            <a:xfrm>
              <a:off x="364" y="614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4" name="Freeform 688"/>
            <p:cNvSpPr>
              <a:spLocks/>
            </p:cNvSpPr>
            <p:nvPr/>
          </p:nvSpPr>
          <p:spPr bwMode="auto">
            <a:xfrm>
              <a:off x="364" y="614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5" name="Freeform 689"/>
            <p:cNvSpPr>
              <a:spLocks/>
            </p:cNvSpPr>
            <p:nvPr/>
          </p:nvSpPr>
          <p:spPr bwMode="auto">
            <a:xfrm>
              <a:off x="577" y="614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29" y="30"/>
                  </a:moveTo>
                  <a:lnTo>
                    <a:pt x="18" y="30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6" name="Freeform 690"/>
            <p:cNvSpPr>
              <a:spLocks/>
            </p:cNvSpPr>
            <p:nvPr/>
          </p:nvSpPr>
          <p:spPr bwMode="auto">
            <a:xfrm>
              <a:off x="577" y="614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29" y="30"/>
                  </a:moveTo>
                  <a:lnTo>
                    <a:pt x="18" y="30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7" name="Rectangle 691"/>
            <p:cNvSpPr>
              <a:spLocks noChangeArrowheads="1"/>
            </p:cNvSpPr>
            <p:nvPr/>
          </p:nvSpPr>
          <p:spPr bwMode="auto">
            <a:xfrm>
              <a:off x="561" y="795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8" name="Rectangle 692"/>
            <p:cNvSpPr>
              <a:spLocks noChangeArrowheads="1"/>
            </p:cNvSpPr>
            <p:nvPr/>
          </p:nvSpPr>
          <p:spPr bwMode="auto">
            <a:xfrm>
              <a:off x="583" y="582"/>
              <a:ext cx="1" cy="3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29" name="Freeform 693"/>
            <p:cNvSpPr>
              <a:spLocks/>
            </p:cNvSpPr>
            <p:nvPr/>
          </p:nvSpPr>
          <p:spPr bwMode="auto">
            <a:xfrm>
              <a:off x="574" y="666"/>
              <a:ext cx="1" cy="38"/>
            </a:xfrm>
            <a:custGeom>
              <a:avLst/>
              <a:gdLst>
                <a:gd name="T0" fmla="*/ 1 w 2"/>
                <a:gd name="T1" fmla="*/ 0 h 152"/>
                <a:gd name="T2" fmla="*/ 0 w 2"/>
                <a:gd name="T3" fmla="*/ 0 h 152"/>
                <a:gd name="T4" fmla="*/ 0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2"/>
                <a:gd name="T17" fmla="*/ 2 w 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2">
                  <a:moveTo>
                    <a:pt x="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0" name="Freeform 694"/>
            <p:cNvSpPr>
              <a:spLocks/>
            </p:cNvSpPr>
            <p:nvPr/>
          </p:nvSpPr>
          <p:spPr bwMode="auto">
            <a:xfrm>
              <a:off x="574" y="666"/>
              <a:ext cx="1" cy="38"/>
            </a:xfrm>
            <a:custGeom>
              <a:avLst/>
              <a:gdLst>
                <a:gd name="T0" fmla="*/ 1 w 2"/>
                <a:gd name="T1" fmla="*/ 0 h 152"/>
                <a:gd name="T2" fmla="*/ 0 w 2"/>
                <a:gd name="T3" fmla="*/ 0 h 152"/>
                <a:gd name="T4" fmla="*/ 0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2"/>
                <a:gd name="T17" fmla="*/ 2 w 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2">
                  <a:moveTo>
                    <a:pt x="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5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1" name="Rectangle 695"/>
            <p:cNvSpPr>
              <a:spLocks noChangeArrowheads="1"/>
            </p:cNvSpPr>
            <p:nvPr/>
          </p:nvSpPr>
          <p:spPr bwMode="auto">
            <a:xfrm>
              <a:off x="579" y="623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2" name="Rectangle 696"/>
            <p:cNvSpPr>
              <a:spLocks noChangeArrowheads="1"/>
            </p:cNvSpPr>
            <p:nvPr/>
          </p:nvSpPr>
          <p:spPr bwMode="auto">
            <a:xfrm>
              <a:off x="585" y="601"/>
              <a:ext cx="38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3" name="Rectangle 697"/>
            <p:cNvSpPr>
              <a:spLocks noChangeArrowheads="1"/>
            </p:cNvSpPr>
            <p:nvPr/>
          </p:nvSpPr>
          <p:spPr bwMode="auto">
            <a:xfrm>
              <a:off x="585" y="601"/>
              <a:ext cx="38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4" name="Rectangle 698"/>
            <p:cNvSpPr>
              <a:spLocks noChangeArrowheads="1"/>
            </p:cNvSpPr>
            <p:nvPr/>
          </p:nvSpPr>
          <p:spPr bwMode="auto">
            <a:xfrm>
              <a:off x="576" y="687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5" name="Rectangle 699"/>
            <p:cNvSpPr>
              <a:spLocks noChangeArrowheads="1"/>
            </p:cNvSpPr>
            <p:nvPr/>
          </p:nvSpPr>
          <p:spPr bwMode="auto">
            <a:xfrm>
              <a:off x="576" y="687"/>
              <a:ext cx="3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6" name="Rectangle 700"/>
            <p:cNvSpPr>
              <a:spLocks noChangeArrowheads="1"/>
            </p:cNvSpPr>
            <p:nvPr/>
          </p:nvSpPr>
          <p:spPr bwMode="auto">
            <a:xfrm>
              <a:off x="570" y="709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7" name="Rectangle 701"/>
            <p:cNvSpPr>
              <a:spLocks noChangeArrowheads="1"/>
            </p:cNvSpPr>
            <p:nvPr/>
          </p:nvSpPr>
          <p:spPr bwMode="auto">
            <a:xfrm>
              <a:off x="572" y="730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8" name="Rectangle 702"/>
            <p:cNvSpPr>
              <a:spLocks noChangeArrowheads="1"/>
            </p:cNvSpPr>
            <p:nvPr/>
          </p:nvSpPr>
          <p:spPr bwMode="auto">
            <a:xfrm>
              <a:off x="572" y="730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39" name="Rectangle 703"/>
            <p:cNvSpPr>
              <a:spLocks noChangeArrowheads="1"/>
            </p:cNvSpPr>
            <p:nvPr/>
          </p:nvSpPr>
          <p:spPr bwMode="auto">
            <a:xfrm>
              <a:off x="565" y="752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0" name="Rectangle 704"/>
            <p:cNvSpPr>
              <a:spLocks noChangeArrowheads="1"/>
            </p:cNvSpPr>
            <p:nvPr/>
          </p:nvSpPr>
          <p:spPr bwMode="auto">
            <a:xfrm>
              <a:off x="568" y="773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1" name="Rectangle 705"/>
            <p:cNvSpPr>
              <a:spLocks noChangeArrowheads="1"/>
            </p:cNvSpPr>
            <p:nvPr/>
          </p:nvSpPr>
          <p:spPr bwMode="auto">
            <a:xfrm>
              <a:off x="568" y="773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2" name="Freeform 706"/>
            <p:cNvSpPr>
              <a:spLocks/>
            </p:cNvSpPr>
            <p:nvPr/>
          </p:nvSpPr>
          <p:spPr bwMode="auto">
            <a:xfrm>
              <a:off x="602" y="778"/>
              <a:ext cx="11" cy="20"/>
            </a:xfrm>
            <a:custGeom>
              <a:avLst/>
              <a:gdLst>
                <a:gd name="T0" fmla="*/ 0 w 47"/>
                <a:gd name="T1" fmla="*/ 0 h 79"/>
                <a:gd name="T2" fmla="*/ 0 w 47"/>
                <a:gd name="T3" fmla="*/ 0 h 79"/>
                <a:gd name="T4" fmla="*/ 0 w 47"/>
                <a:gd name="T5" fmla="*/ 0 h 79"/>
                <a:gd name="T6" fmla="*/ 0 w 47"/>
                <a:gd name="T7" fmla="*/ 0 h 79"/>
                <a:gd name="T8" fmla="*/ 0 w 47"/>
                <a:gd name="T9" fmla="*/ 0 h 79"/>
                <a:gd name="T10" fmla="*/ 0 w 47"/>
                <a:gd name="T11" fmla="*/ 0 h 79"/>
                <a:gd name="T12" fmla="*/ 0 w 47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9"/>
                <a:gd name="T23" fmla="*/ 47 w 47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9">
                  <a:moveTo>
                    <a:pt x="0" y="79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3" name="Freeform 707"/>
            <p:cNvSpPr>
              <a:spLocks/>
            </p:cNvSpPr>
            <p:nvPr/>
          </p:nvSpPr>
          <p:spPr bwMode="auto">
            <a:xfrm>
              <a:off x="602" y="778"/>
              <a:ext cx="11" cy="20"/>
            </a:xfrm>
            <a:custGeom>
              <a:avLst/>
              <a:gdLst>
                <a:gd name="T0" fmla="*/ 0 w 47"/>
                <a:gd name="T1" fmla="*/ 0 h 79"/>
                <a:gd name="T2" fmla="*/ 0 w 47"/>
                <a:gd name="T3" fmla="*/ 0 h 79"/>
                <a:gd name="T4" fmla="*/ 0 w 47"/>
                <a:gd name="T5" fmla="*/ 0 h 79"/>
                <a:gd name="T6" fmla="*/ 0 w 47"/>
                <a:gd name="T7" fmla="*/ 0 h 79"/>
                <a:gd name="T8" fmla="*/ 0 w 47"/>
                <a:gd name="T9" fmla="*/ 0 h 79"/>
                <a:gd name="T10" fmla="*/ 0 w 47"/>
                <a:gd name="T11" fmla="*/ 0 h 79"/>
                <a:gd name="T12" fmla="*/ 0 w 47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9"/>
                <a:gd name="T23" fmla="*/ 47 w 47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9">
                  <a:moveTo>
                    <a:pt x="0" y="79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4" name="Rectangle 708"/>
            <p:cNvSpPr>
              <a:spLocks noChangeArrowheads="1"/>
            </p:cNvSpPr>
            <p:nvPr/>
          </p:nvSpPr>
          <p:spPr bwMode="auto">
            <a:xfrm>
              <a:off x="563" y="817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5" name="Rectangle 709"/>
            <p:cNvSpPr>
              <a:spLocks noChangeArrowheads="1"/>
            </p:cNvSpPr>
            <p:nvPr/>
          </p:nvSpPr>
          <p:spPr bwMode="auto">
            <a:xfrm>
              <a:off x="563" y="817"/>
              <a:ext cx="36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6" name="Freeform 710"/>
            <p:cNvSpPr>
              <a:spLocks/>
            </p:cNvSpPr>
            <p:nvPr/>
          </p:nvSpPr>
          <p:spPr bwMode="auto">
            <a:xfrm>
              <a:off x="597" y="821"/>
              <a:ext cx="11" cy="20"/>
            </a:xfrm>
            <a:custGeom>
              <a:avLst/>
              <a:gdLst>
                <a:gd name="T0" fmla="*/ 0 w 47"/>
                <a:gd name="T1" fmla="*/ 0 h 78"/>
                <a:gd name="T2" fmla="*/ 0 w 47"/>
                <a:gd name="T3" fmla="*/ 0 h 78"/>
                <a:gd name="T4" fmla="*/ 0 w 47"/>
                <a:gd name="T5" fmla="*/ 0 h 78"/>
                <a:gd name="T6" fmla="*/ 0 w 47"/>
                <a:gd name="T7" fmla="*/ 0 h 78"/>
                <a:gd name="T8" fmla="*/ 0 w 47"/>
                <a:gd name="T9" fmla="*/ 0 h 78"/>
                <a:gd name="T10" fmla="*/ 0 w 47"/>
                <a:gd name="T11" fmla="*/ 0 h 78"/>
                <a:gd name="T12" fmla="*/ 0 w 47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8"/>
                <a:gd name="T23" fmla="*/ 47 w 47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8">
                  <a:moveTo>
                    <a:pt x="0" y="78"/>
                  </a:moveTo>
                  <a:lnTo>
                    <a:pt x="47" y="78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7" name="Freeform 711"/>
            <p:cNvSpPr>
              <a:spLocks/>
            </p:cNvSpPr>
            <p:nvPr/>
          </p:nvSpPr>
          <p:spPr bwMode="auto">
            <a:xfrm>
              <a:off x="597" y="821"/>
              <a:ext cx="11" cy="20"/>
            </a:xfrm>
            <a:custGeom>
              <a:avLst/>
              <a:gdLst>
                <a:gd name="T0" fmla="*/ 0 w 47"/>
                <a:gd name="T1" fmla="*/ 0 h 78"/>
                <a:gd name="T2" fmla="*/ 0 w 47"/>
                <a:gd name="T3" fmla="*/ 0 h 78"/>
                <a:gd name="T4" fmla="*/ 0 w 47"/>
                <a:gd name="T5" fmla="*/ 0 h 78"/>
                <a:gd name="T6" fmla="*/ 0 w 47"/>
                <a:gd name="T7" fmla="*/ 0 h 78"/>
                <a:gd name="T8" fmla="*/ 0 w 47"/>
                <a:gd name="T9" fmla="*/ 0 h 78"/>
                <a:gd name="T10" fmla="*/ 0 w 47"/>
                <a:gd name="T11" fmla="*/ 0 h 78"/>
                <a:gd name="T12" fmla="*/ 0 w 47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8"/>
                <a:gd name="T23" fmla="*/ 47 w 47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8">
                  <a:moveTo>
                    <a:pt x="0" y="78"/>
                  </a:moveTo>
                  <a:lnTo>
                    <a:pt x="47" y="78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8" name="Rectangle 712"/>
            <p:cNvSpPr>
              <a:spLocks noChangeArrowheads="1"/>
            </p:cNvSpPr>
            <p:nvPr/>
          </p:nvSpPr>
          <p:spPr bwMode="auto">
            <a:xfrm>
              <a:off x="559" y="859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49" name="Rectangle 713"/>
            <p:cNvSpPr>
              <a:spLocks noChangeArrowheads="1"/>
            </p:cNvSpPr>
            <p:nvPr/>
          </p:nvSpPr>
          <p:spPr bwMode="auto">
            <a:xfrm>
              <a:off x="559" y="859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0" name="Freeform 714"/>
            <p:cNvSpPr>
              <a:spLocks/>
            </p:cNvSpPr>
            <p:nvPr/>
          </p:nvSpPr>
          <p:spPr bwMode="auto">
            <a:xfrm>
              <a:off x="593" y="864"/>
              <a:ext cx="11" cy="20"/>
            </a:xfrm>
            <a:custGeom>
              <a:avLst/>
              <a:gdLst>
                <a:gd name="T0" fmla="*/ 0 w 45"/>
                <a:gd name="T1" fmla="*/ 0 h 77"/>
                <a:gd name="T2" fmla="*/ 0 w 45"/>
                <a:gd name="T3" fmla="*/ 0 h 77"/>
                <a:gd name="T4" fmla="*/ 0 w 45"/>
                <a:gd name="T5" fmla="*/ 0 h 77"/>
                <a:gd name="T6" fmla="*/ 0 w 45"/>
                <a:gd name="T7" fmla="*/ 0 h 77"/>
                <a:gd name="T8" fmla="*/ 0 w 45"/>
                <a:gd name="T9" fmla="*/ 0 h 77"/>
                <a:gd name="T10" fmla="*/ 0 w 45"/>
                <a:gd name="T11" fmla="*/ 0 h 77"/>
                <a:gd name="T12" fmla="*/ 0 w 45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77"/>
                <a:gd name="T23" fmla="*/ 45 w 4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77">
                  <a:moveTo>
                    <a:pt x="0" y="77"/>
                  </a:moveTo>
                  <a:lnTo>
                    <a:pt x="45" y="77"/>
                  </a:lnTo>
                  <a:lnTo>
                    <a:pt x="45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1" name="Freeform 715"/>
            <p:cNvSpPr>
              <a:spLocks/>
            </p:cNvSpPr>
            <p:nvPr/>
          </p:nvSpPr>
          <p:spPr bwMode="auto">
            <a:xfrm>
              <a:off x="593" y="864"/>
              <a:ext cx="11" cy="20"/>
            </a:xfrm>
            <a:custGeom>
              <a:avLst/>
              <a:gdLst>
                <a:gd name="T0" fmla="*/ 0 w 45"/>
                <a:gd name="T1" fmla="*/ 0 h 77"/>
                <a:gd name="T2" fmla="*/ 0 w 45"/>
                <a:gd name="T3" fmla="*/ 0 h 77"/>
                <a:gd name="T4" fmla="*/ 0 w 45"/>
                <a:gd name="T5" fmla="*/ 0 h 77"/>
                <a:gd name="T6" fmla="*/ 0 w 45"/>
                <a:gd name="T7" fmla="*/ 0 h 77"/>
                <a:gd name="T8" fmla="*/ 0 w 45"/>
                <a:gd name="T9" fmla="*/ 0 h 77"/>
                <a:gd name="T10" fmla="*/ 0 w 45"/>
                <a:gd name="T11" fmla="*/ 0 h 77"/>
                <a:gd name="T12" fmla="*/ 0 w 45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77"/>
                <a:gd name="T23" fmla="*/ 45 w 4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77">
                  <a:moveTo>
                    <a:pt x="0" y="77"/>
                  </a:moveTo>
                  <a:lnTo>
                    <a:pt x="45" y="77"/>
                  </a:lnTo>
                  <a:lnTo>
                    <a:pt x="45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2" name="Freeform 716"/>
            <p:cNvSpPr>
              <a:spLocks/>
            </p:cNvSpPr>
            <p:nvPr/>
          </p:nvSpPr>
          <p:spPr bwMode="auto">
            <a:xfrm>
              <a:off x="557" y="839"/>
              <a:ext cx="1" cy="38"/>
            </a:xfrm>
            <a:custGeom>
              <a:avLst/>
              <a:gdLst>
                <a:gd name="T0" fmla="*/ 0 w 1"/>
                <a:gd name="T1" fmla="*/ 0 h 151"/>
                <a:gd name="T2" fmla="*/ 0 w 1"/>
                <a:gd name="T3" fmla="*/ 0 h 151"/>
                <a:gd name="T4" fmla="*/ 0 w 1"/>
                <a:gd name="T5" fmla="*/ 0 h 151"/>
                <a:gd name="T6" fmla="*/ 0 60000 65536"/>
                <a:gd name="T7" fmla="*/ 0 60000 65536"/>
                <a:gd name="T8" fmla="*/ 0 60000 65536"/>
                <a:gd name="T9" fmla="*/ 0 w 1"/>
                <a:gd name="T10" fmla="*/ 0 h 151"/>
                <a:gd name="T11" fmla="*/ 1 w 1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1">
                  <a:moveTo>
                    <a:pt x="0" y="151"/>
                  </a:moveTo>
                  <a:lnTo>
                    <a:pt x="0" y="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3" name="Freeform 717"/>
            <p:cNvSpPr>
              <a:spLocks/>
            </p:cNvSpPr>
            <p:nvPr/>
          </p:nvSpPr>
          <p:spPr bwMode="auto">
            <a:xfrm>
              <a:off x="557" y="839"/>
              <a:ext cx="1" cy="38"/>
            </a:xfrm>
            <a:custGeom>
              <a:avLst/>
              <a:gdLst>
                <a:gd name="T0" fmla="*/ 0 w 1"/>
                <a:gd name="T1" fmla="*/ 0 h 151"/>
                <a:gd name="T2" fmla="*/ 0 w 1"/>
                <a:gd name="T3" fmla="*/ 0 h 151"/>
                <a:gd name="T4" fmla="*/ 0 w 1"/>
                <a:gd name="T5" fmla="*/ 0 h 151"/>
                <a:gd name="T6" fmla="*/ 0 60000 65536"/>
                <a:gd name="T7" fmla="*/ 0 60000 65536"/>
                <a:gd name="T8" fmla="*/ 0 60000 65536"/>
                <a:gd name="T9" fmla="*/ 0 w 1"/>
                <a:gd name="T10" fmla="*/ 0 h 151"/>
                <a:gd name="T11" fmla="*/ 1 w 1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1">
                  <a:moveTo>
                    <a:pt x="0" y="0"/>
                  </a:move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4" name="Rectangle 718"/>
            <p:cNvSpPr>
              <a:spLocks noChangeArrowheads="1"/>
            </p:cNvSpPr>
            <p:nvPr/>
          </p:nvSpPr>
          <p:spPr bwMode="auto">
            <a:xfrm>
              <a:off x="553" y="882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5" name="Freeform 719"/>
            <p:cNvSpPr>
              <a:spLocks/>
            </p:cNvSpPr>
            <p:nvPr/>
          </p:nvSpPr>
          <p:spPr bwMode="auto">
            <a:xfrm>
              <a:off x="548" y="925"/>
              <a:ext cx="1" cy="38"/>
            </a:xfrm>
            <a:custGeom>
              <a:avLst/>
              <a:gdLst>
                <a:gd name="T0" fmla="*/ 1 w 2"/>
                <a:gd name="T1" fmla="*/ 0 h 152"/>
                <a:gd name="T2" fmla="*/ 0 w 2"/>
                <a:gd name="T3" fmla="*/ 0 h 152"/>
                <a:gd name="T4" fmla="*/ 1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2"/>
                <a:gd name="T17" fmla="*/ 2 w 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2">
                  <a:moveTo>
                    <a:pt x="2" y="152"/>
                  </a:moveTo>
                  <a:lnTo>
                    <a:pt x="0" y="15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6" name="Freeform 720"/>
            <p:cNvSpPr>
              <a:spLocks/>
            </p:cNvSpPr>
            <p:nvPr/>
          </p:nvSpPr>
          <p:spPr bwMode="auto">
            <a:xfrm>
              <a:off x="548" y="925"/>
              <a:ext cx="1" cy="38"/>
            </a:xfrm>
            <a:custGeom>
              <a:avLst/>
              <a:gdLst>
                <a:gd name="T0" fmla="*/ 1 w 2"/>
                <a:gd name="T1" fmla="*/ 0 h 152"/>
                <a:gd name="T2" fmla="*/ 0 w 2"/>
                <a:gd name="T3" fmla="*/ 0 h 152"/>
                <a:gd name="T4" fmla="*/ 1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2"/>
                <a:gd name="T17" fmla="*/ 2 w 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2">
                  <a:moveTo>
                    <a:pt x="2" y="152"/>
                  </a:moveTo>
                  <a:lnTo>
                    <a:pt x="0" y="15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7" name="Rectangle 721"/>
            <p:cNvSpPr>
              <a:spLocks noChangeArrowheads="1"/>
            </p:cNvSpPr>
            <p:nvPr/>
          </p:nvSpPr>
          <p:spPr bwMode="auto">
            <a:xfrm>
              <a:off x="555" y="903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8" name="Rectangle 722"/>
            <p:cNvSpPr>
              <a:spLocks noChangeArrowheads="1"/>
            </p:cNvSpPr>
            <p:nvPr/>
          </p:nvSpPr>
          <p:spPr bwMode="auto">
            <a:xfrm>
              <a:off x="555" y="903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59" name="Freeform 723"/>
            <p:cNvSpPr>
              <a:spLocks/>
            </p:cNvSpPr>
            <p:nvPr/>
          </p:nvSpPr>
          <p:spPr bwMode="auto">
            <a:xfrm>
              <a:off x="588" y="911"/>
              <a:ext cx="11" cy="16"/>
            </a:xfrm>
            <a:custGeom>
              <a:avLst/>
              <a:gdLst>
                <a:gd name="T0" fmla="*/ 0 w 47"/>
                <a:gd name="T1" fmla="*/ 0 h 64"/>
                <a:gd name="T2" fmla="*/ 0 w 47"/>
                <a:gd name="T3" fmla="*/ 0 h 64"/>
                <a:gd name="T4" fmla="*/ 0 w 47"/>
                <a:gd name="T5" fmla="*/ 0 h 64"/>
                <a:gd name="T6" fmla="*/ 0 w 47"/>
                <a:gd name="T7" fmla="*/ 0 h 64"/>
                <a:gd name="T8" fmla="*/ 0 w 47"/>
                <a:gd name="T9" fmla="*/ 0 h 64"/>
                <a:gd name="T10" fmla="*/ 0 w 47"/>
                <a:gd name="T11" fmla="*/ 0 h 64"/>
                <a:gd name="T12" fmla="*/ 0 w 4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4"/>
                <a:gd name="T23" fmla="*/ 47 w 4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4">
                  <a:moveTo>
                    <a:pt x="0" y="45"/>
                  </a:moveTo>
                  <a:lnTo>
                    <a:pt x="0" y="64"/>
                  </a:lnTo>
                  <a:lnTo>
                    <a:pt x="47" y="64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0" name="Freeform 724"/>
            <p:cNvSpPr>
              <a:spLocks/>
            </p:cNvSpPr>
            <p:nvPr/>
          </p:nvSpPr>
          <p:spPr bwMode="auto">
            <a:xfrm>
              <a:off x="588" y="911"/>
              <a:ext cx="11" cy="16"/>
            </a:xfrm>
            <a:custGeom>
              <a:avLst/>
              <a:gdLst>
                <a:gd name="T0" fmla="*/ 0 w 47"/>
                <a:gd name="T1" fmla="*/ 0 h 64"/>
                <a:gd name="T2" fmla="*/ 0 w 47"/>
                <a:gd name="T3" fmla="*/ 0 h 64"/>
                <a:gd name="T4" fmla="*/ 0 w 47"/>
                <a:gd name="T5" fmla="*/ 0 h 64"/>
                <a:gd name="T6" fmla="*/ 0 w 47"/>
                <a:gd name="T7" fmla="*/ 0 h 64"/>
                <a:gd name="T8" fmla="*/ 0 w 47"/>
                <a:gd name="T9" fmla="*/ 0 h 64"/>
                <a:gd name="T10" fmla="*/ 0 w 47"/>
                <a:gd name="T11" fmla="*/ 0 h 64"/>
                <a:gd name="T12" fmla="*/ 0 w 4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4"/>
                <a:gd name="T23" fmla="*/ 47 w 4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4">
                  <a:moveTo>
                    <a:pt x="0" y="45"/>
                  </a:moveTo>
                  <a:lnTo>
                    <a:pt x="0" y="64"/>
                  </a:lnTo>
                  <a:lnTo>
                    <a:pt x="47" y="64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1" name="Rectangle 725"/>
            <p:cNvSpPr>
              <a:spLocks noChangeArrowheads="1"/>
            </p:cNvSpPr>
            <p:nvPr/>
          </p:nvSpPr>
          <p:spPr bwMode="auto">
            <a:xfrm>
              <a:off x="550" y="946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2" name="Rectangle 726"/>
            <p:cNvSpPr>
              <a:spLocks noChangeArrowheads="1"/>
            </p:cNvSpPr>
            <p:nvPr/>
          </p:nvSpPr>
          <p:spPr bwMode="auto">
            <a:xfrm>
              <a:off x="550" y="946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3" name="Freeform 727"/>
            <p:cNvSpPr>
              <a:spLocks/>
            </p:cNvSpPr>
            <p:nvPr/>
          </p:nvSpPr>
          <p:spPr bwMode="auto">
            <a:xfrm>
              <a:off x="583" y="954"/>
              <a:ext cx="11" cy="16"/>
            </a:xfrm>
            <a:custGeom>
              <a:avLst/>
              <a:gdLst>
                <a:gd name="T0" fmla="*/ 0 w 47"/>
                <a:gd name="T1" fmla="*/ 0 h 63"/>
                <a:gd name="T2" fmla="*/ 0 w 47"/>
                <a:gd name="T3" fmla="*/ 0 h 63"/>
                <a:gd name="T4" fmla="*/ 0 w 47"/>
                <a:gd name="T5" fmla="*/ 0 h 63"/>
                <a:gd name="T6" fmla="*/ 0 w 47"/>
                <a:gd name="T7" fmla="*/ 0 h 63"/>
                <a:gd name="T8" fmla="*/ 0 w 47"/>
                <a:gd name="T9" fmla="*/ 0 h 63"/>
                <a:gd name="T10" fmla="*/ 0 w 47"/>
                <a:gd name="T11" fmla="*/ 0 h 63"/>
                <a:gd name="T12" fmla="*/ 0 w 4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3"/>
                <a:gd name="T23" fmla="*/ 47 w 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3">
                  <a:moveTo>
                    <a:pt x="0" y="45"/>
                  </a:moveTo>
                  <a:lnTo>
                    <a:pt x="0" y="63"/>
                  </a:lnTo>
                  <a:lnTo>
                    <a:pt x="47" y="63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4" name="Freeform 728"/>
            <p:cNvSpPr>
              <a:spLocks/>
            </p:cNvSpPr>
            <p:nvPr/>
          </p:nvSpPr>
          <p:spPr bwMode="auto">
            <a:xfrm>
              <a:off x="583" y="954"/>
              <a:ext cx="11" cy="16"/>
            </a:xfrm>
            <a:custGeom>
              <a:avLst/>
              <a:gdLst>
                <a:gd name="T0" fmla="*/ 0 w 47"/>
                <a:gd name="T1" fmla="*/ 0 h 63"/>
                <a:gd name="T2" fmla="*/ 0 w 47"/>
                <a:gd name="T3" fmla="*/ 0 h 63"/>
                <a:gd name="T4" fmla="*/ 0 w 47"/>
                <a:gd name="T5" fmla="*/ 0 h 63"/>
                <a:gd name="T6" fmla="*/ 0 w 47"/>
                <a:gd name="T7" fmla="*/ 0 h 63"/>
                <a:gd name="T8" fmla="*/ 0 w 47"/>
                <a:gd name="T9" fmla="*/ 0 h 63"/>
                <a:gd name="T10" fmla="*/ 0 w 47"/>
                <a:gd name="T11" fmla="*/ 0 h 63"/>
                <a:gd name="T12" fmla="*/ 0 w 4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3"/>
                <a:gd name="T23" fmla="*/ 47 w 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3">
                  <a:moveTo>
                    <a:pt x="0" y="45"/>
                  </a:moveTo>
                  <a:lnTo>
                    <a:pt x="0" y="63"/>
                  </a:lnTo>
                  <a:lnTo>
                    <a:pt x="47" y="63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5" name="Rectangle 729"/>
            <p:cNvSpPr>
              <a:spLocks noChangeArrowheads="1"/>
            </p:cNvSpPr>
            <p:nvPr/>
          </p:nvSpPr>
          <p:spPr bwMode="auto">
            <a:xfrm>
              <a:off x="539" y="1011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6" name="Rectangle 730"/>
            <p:cNvSpPr>
              <a:spLocks noChangeArrowheads="1"/>
            </p:cNvSpPr>
            <p:nvPr/>
          </p:nvSpPr>
          <p:spPr bwMode="auto">
            <a:xfrm>
              <a:off x="544" y="968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7" name="Rectangle 731"/>
            <p:cNvSpPr>
              <a:spLocks noChangeArrowheads="1"/>
            </p:cNvSpPr>
            <p:nvPr/>
          </p:nvSpPr>
          <p:spPr bwMode="auto">
            <a:xfrm>
              <a:off x="546" y="989"/>
              <a:ext cx="35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8" name="Rectangle 732"/>
            <p:cNvSpPr>
              <a:spLocks noChangeArrowheads="1"/>
            </p:cNvSpPr>
            <p:nvPr/>
          </p:nvSpPr>
          <p:spPr bwMode="auto">
            <a:xfrm>
              <a:off x="546" y="989"/>
              <a:ext cx="35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69" name="Freeform 733"/>
            <p:cNvSpPr>
              <a:spLocks/>
            </p:cNvSpPr>
            <p:nvPr/>
          </p:nvSpPr>
          <p:spPr bwMode="auto">
            <a:xfrm>
              <a:off x="578" y="1002"/>
              <a:ext cx="12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0" y="30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1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0" name="Freeform 734"/>
            <p:cNvSpPr>
              <a:spLocks/>
            </p:cNvSpPr>
            <p:nvPr/>
          </p:nvSpPr>
          <p:spPr bwMode="auto">
            <a:xfrm>
              <a:off x="578" y="1002"/>
              <a:ext cx="12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0" y="30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13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1" name="Rectangle 735"/>
            <p:cNvSpPr>
              <a:spLocks noChangeArrowheads="1"/>
            </p:cNvSpPr>
            <p:nvPr/>
          </p:nvSpPr>
          <p:spPr bwMode="auto">
            <a:xfrm>
              <a:off x="541" y="1032"/>
              <a:ext cx="34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2" name="Rectangle 736"/>
            <p:cNvSpPr>
              <a:spLocks noChangeArrowheads="1"/>
            </p:cNvSpPr>
            <p:nvPr/>
          </p:nvSpPr>
          <p:spPr bwMode="auto">
            <a:xfrm>
              <a:off x="541" y="1032"/>
              <a:ext cx="34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3" name="Freeform 737"/>
            <p:cNvSpPr>
              <a:spLocks/>
            </p:cNvSpPr>
            <p:nvPr/>
          </p:nvSpPr>
          <p:spPr bwMode="auto">
            <a:xfrm>
              <a:off x="573" y="1044"/>
              <a:ext cx="11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0" y="31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4" name="Freeform 738"/>
            <p:cNvSpPr>
              <a:spLocks/>
            </p:cNvSpPr>
            <p:nvPr/>
          </p:nvSpPr>
          <p:spPr bwMode="auto">
            <a:xfrm>
              <a:off x="573" y="1044"/>
              <a:ext cx="11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0" y="31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5" name="Rectangle 739"/>
            <p:cNvSpPr>
              <a:spLocks noChangeArrowheads="1"/>
            </p:cNvSpPr>
            <p:nvPr/>
          </p:nvSpPr>
          <p:spPr bwMode="auto">
            <a:xfrm>
              <a:off x="413" y="1054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6" name="Rectangle 740"/>
            <p:cNvSpPr>
              <a:spLocks noChangeArrowheads="1"/>
            </p:cNvSpPr>
            <p:nvPr/>
          </p:nvSpPr>
          <p:spPr bwMode="auto">
            <a:xfrm>
              <a:off x="535" y="1054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7" name="Rectangle 741"/>
            <p:cNvSpPr>
              <a:spLocks noChangeArrowheads="1"/>
            </p:cNvSpPr>
            <p:nvPr/>
          </p:nvSpPr>
          <p:spPr bwMode="auto">
            <a:xfrm>
              <a:off x="369" y="623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8" name="Freeform 742"/>
            <p:cNvSpPr>
              <a:spLocks/>
            </p:cNvSpPr>
            <p:nvPr/>
          </p:nvSpPr>
          <p:spPr bwMode="auto">
            <a:xfrm>
              <a:off x="368" y="657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1"/>
                  </a:moveTo>
                  <a:lnTo>
                    <a:pt x="11" y="31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79" name="Freeform 743"/>
            <p:cNvSpPr>
              <a:spLocks/>
            </p:cNvSpPr>
            <p:nvPr/>
          </p:nvSpPr>
          <p:spPr bwMode="auto">
            <a:xfrm>
              <a:off x="368" y="657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1"/>
                  </a:moveTo>
                  <a:lnTo>
                    <a:pt x="11" y="31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0" name="Freeform 744"/>
            <p:cNvSpPr>
              <a:spLocks/>
            </p:cNvSpPr>
            <p:nvPr/>
          </p:nvSpPr>
          <p:spPr bwMode="auto">
            <a:xfrm>
              <a:off x="573" y="657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29" y="31"/>
                  </a:moveTo>
                  <a:lnTo>
                    <a:pt x="18" y="31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1" name="Freeform 745"/>
            <p:cNvSpPr>
              <a:spLocks/>
            </p:cNvSpPr>
            <p:nvPr/>
          </p:nvSpPr>
          <p:spPr bwMode="auto">
            <a:xfrm>
              <a:off x="573" y="657"/>
              <a:ext cx="7" cy="11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29" y="31"/>
                  </a:moveTo>
                  <a:lnTo>
                    <a:pt x="18" y="31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2" name="Freeform 746"/>
            <p:cNvSpPr>
              <a:spLocks/>
            </p:cNvSpPr>
            <p:nvPr/>
          </p:nvSpPr>
          <p:spPr bwMode="auto">
            <a:xfrm>
              <a:off x="568" y="700"/>
              <a:ext cx="7" cy="12"/>
            </a:xfrm>
            <a:custGeom>
              <a:avLst/>
              <a:gdLst>
                <a:gd name="T0" fmla="*/ 0 w 28"/>
                <a:gd name="T1" fmla="*/ 0 h 47"/>
                <a:gd name="T2" fmla="*/ 0 w 28"/>
                <a:gd name="T3" fmla="*/ 0 h 47"/>
                <a:gd name="T4" fmla="*/ 0 w 28"/>
                <a:gd name="T5" fmla="*/ 0 h 47"/>
                <a:gd name="T6" fmla="*/ 0 w 28"/>
                <a:gd name="T7" fmla="*/ 0 h 47"/>
                <a:gd name="T8" fmla="*/ 0 w 28"/>
                <a:gd name="T9" fmla="*/ 0 h 47"/>
                <a:gd name="T10" fmla="*/ 0 w 28"/>
                <a:gd name="T11" fmla="*/ 0 h 47"/>
                <a:gd name="T12" fmla="*/ 0 w 28"/>
                <a:gd name="T13" fmla="*/ 0 h 47"/>
                <a:gd name="T14" fmla="*/ 0 w 28"/>
                <a:gd name="T15" fmla="*/ 0 h 47"/>
                <a:gd name="T16" fmla="*/ 0 w 28"/>
                <a:gd name="T17" fmla="*/ 0 h 47"/>
                <a:gd name="T18" fmla="*/ 0 w 28"/>
                <a:gd name="T19" fmla="*/ 0 h 47"/>
                <a:gd name="T20" fmla="*/ 0 w 28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7"/>
                <a:gd name="T35" fmla="*/ 28 w 28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3" name="Freeform 747"/>
            <p:cNvSpPr>
              <a:spLocks/>
            </p:cNvSpPr>
            <p:nvPr/>
          </p:nvSpPr>
          <p:spPr bwMode="auto">
            <a:xfrm>
              <a:off x="568" y="700"/>
              <a:ext cx="7" cy="12"/>
            </a:xfrm>
            <a:custGeom>
              <a:avLst/>
              <a:gdLst>
                <a:gd name="T0" fmla="*/ 0 w 28"/>
                <a:gd name="T1" fmla="*/ 0 h 47"/>
                <a:gd name="T2" fmla="*/ 0 w 28"/>
                <a:gd name="T3" fmla="*/ 0 h 47"/>
                <a:gd name="T4" fmla="*/ 0 w 28"/>
                <a:gd name="T5" fmla="*/ 0 h 47"/>
                <a:gd name="T6" fmla="*/ 0 w 28"/>
                <a:gd name="T7" fmla="*/ 0 h 47"/>
                <a:gd name="T8" fmla="*/ 0 w 28"/>
                <a:gd name="T9" fmla="*/ 0 h 47"/>
                <a:gd name="T10" fmla="*/ 0 w 28"/>
                <a:gd name="T11" fmla="*/ 0 h 47"/>
                <a:gd name="T12" fmla="*/ 0 w 28"/>
                <a:gd name="T13" fmla="*/ 0 h 47"/>
                <a:gd name="T14" fmla="*/ 0 w 28"/>
                <a:gd name="T15" fmla="*/ 0 h 47"/>
                <a:gd name="T16" fmla="*/ 0 w 28"/>
                <a:gd name="T17" fmla="*/ 0 h 47"/>
                <a:gd name="T18" fmla="*/ 0 w 28"/>
                <a:gd name="T19" fmla="*/ 0 h 47"/>
                <a:gd name="T20" fmla="*/ 0 w 28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7"/>
                <a:gd name="T35" fmla="*/ 28 w 28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4" name="Freeform 748"/>
            <p:cNvSpPr>
              <a:spLocks/>
            </p:cNvSpPr>
            <p:nvPr/>
          </p:nvSpPr>
          <p:spPr bwMode="auto">
            <a:xfrm>
              <a:off x="564" y="743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30"/>
                  </a:moveTo>
                  <a:lnTo>
                    <a:pt x="18" y="30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5" name="Freeform 749"/>
            <p:cNvSpPr>
              <a:spLocks/>
            </p:cNvSpPr>
            <p:nvPr/>
          </p:nvSpPr>
          <p:spPr bwMode="auto">
            <a:xfrm>
              <a:off x="564" y="743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30"/>
                  </a:moveTo>
                  <a:lnTo>
                    <a:pt x="18" y="30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6" name="Freeform 750"/>
            <p:cNvSpPr>
              <a:spLocks/>
            </p:cNvSpPr>
            <p:nvPr/>
          </p:nvSpPr>
          <p:spPr bwMode="auto">
            <a:xfrm>
              <a:off x="560" y="786"/>
              <a:ext cx="7" cy="12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29" y="31"/>
                  </a:moveTo>
                  <a:lnTo>
                    <a:pt x="18" y="31"/>
                  </a:lnTo>
                  <a:lnTo>
                    <a:pt x="18" y="48"/>
                  </a:lnTo>
                  <a:lnTo>
                    <a:pt x="8" y="48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7" name="Freeform 751"/>
            <p:cNvSpPr>
              <a:spLocks/>
            </p:cNvSpPr>
            <p:nvPr/>
          </p:nvSpPr>
          <p:spPr bwMode="auto">
            <a:xfrm>
              <a:off x="560" y="786"/>
              <a:ext cx="7" cy="12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29" y="31"/>
                  </a:moveTo>
                  <a:lnTo>
                    <a:pt x="18" y="31"/>
                  </a:lnTo>
                  <a:lnTo>
                    <a:pt x="18" y="48"/>
                  </a:lnTo>
                  <a:lnTo>
                    <a:pt x="8" y="48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8" name="Freeform 752"/>
            <p:cNvSpPr>
              <a:spLocks/>
            </p:cNvSpPr>
            <p:nvPr/>
          </p:nvSpPr>
          <p:spPr bwMode="auto">
            <a:xfrm>
              <a:off x="555" y="829"/>
              <a:ext cx="8" cy="12"/>
            </a:xfrm>
            <a:custGeom>
              <a:avLst/>
              <a:gdLst>
                <a:gd name="T0" fmla="*/ 0 w 28"/>
                <a:gd name="T1" fmla="*/ 0 h 46"/>
                <a:gd name="T2" fmla="*/ 0 w 28"/>
                <a:gd name="T3" fmla="*/ 0 h 46"/>
                <a:gd name="T4" fmla="*/ 0 w 28"/>
                <a:gd name="T5" fmla="*/ 0 h 46"/>
                <a:gd name="T6" fmla="*/ 0 w 28"/>
                <a:gd name="T7" fmla="*/ 0 h 46"/>
                <a:gd name="T8" fmla="*/ 0 w 28"/>
                <a:gd name="T9" fmla="*/ 0 h 46"/>
                <a:gd name="T10" fmla="*/ 0 w 28"/>
                <a:gd name="T11" fmla="*/ 0 h 46"/>
                <a:gd name="T12" fmla="*/ 0 w 28"/>
                <a:gd name="T13" fmla="*/ 0 h 46"/>
                <a:gd name="T14" fmla="*/ 0 w 28"/>
                <a:gd name="T15" fmla="*/ 0 h 46"/>
                <a:gd name="T16" fmla="*/ 0 w 28"/>
                <a:gd name="T17" fmla="*/ 0 h 46"/>
                <a:gd name="T18" fmla="*/ 0 w 28"/>
                <a:gd name="T19" fmla="*/ 0 h 46"/>
                <a:gd name="T20" fmla="*/ 0 w 2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6"/>
                <a:gd name="T35" fmla="*/ 28 w 2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6">
                  <a:moveTo>
                    <a:pt x="28" y="29"/>
                  </a:moveTo>
                  <a:lnTo>
                    <a:pt x="16" y="29"/>
                  </a:lnTo>
                  <a:lnTo>
                    <a:pt x="16" y="46"/>
                  </a:lnTo>
                  <a:lnTo>
                    <a:pt x="7" y="4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89" name="Freeform 753"/>
            <p:cNvSpPr>
              <a:spLocks/>
            </p:cNvSpPr>
            <p:nvPr/>
          </p:nvSpPr>
          <p:spPr bwMode="auto">
            <a:xfrm>
              <a:off x="555" y="829"/>
              <a:ext cx="8" cy="12"/>
            </a:xfrm>
            <a:custGeom>
              <a:avLst/>
              <a:gdLst>
                <a:gd name="T0" fmla="*/ 0 w 28"/>
                <a:gd name="T1" fmla="*/ 0 h 46"/>
                <a:gd name="T2" fmla="*/ 0 w 28"/>
                <a:gd name="T3" fmla="*/ 0 h 46"/>
                <a:gd name="T4" fmla="*/ 0 w 28"/>
                <a:gd name="T5" fmla="*/ 0 h 46"/>
                <a:gd name="T6" fmla="*/ 0 w 28"/>
                <a:gd name="T7" fmla="*/ 0 h 46"/>
                <a:gd name="T8" fmla="*/ 0 w 28"/>
                <a:gd name="T9" fmla="*/ 0 h 46"/>
                <a:gd name="T10" fmla="*/ 0 w 28"/>
                <a:gd name="T11" fmla="*/ 0 h 46"/>
                <a:gd name="T12" fmla="*/ 0 w 28"/>
                <a:gd name="T13" fmla="*/ 0 h 46"/>
                <a:gd name="T14" fmla="*/ 0 w 28"/>
                <a:gd name="T15" fmla="*/ 0 h 46"/>
                <a:gd name="T16" fmla="*/ 0 w 28"/>
                <a:gd name="T17" fmla="*/ 0 h 46"/>
                <a:gd name="T18" fmla="*/ 0 w 28"/>
                <a:gd name="T19" fmla="*/ 0 h 46"/>
                <a:gd name="T20" fmla="*/ 0 w 2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6"/>
                <a:gd name="T35" fmla="*/ 28 w 2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6">
                  <a:moveTo>
                    <a:pt x="28" y="29"/>
                  </a:moveTo>
                  <a:lnTo>
                    <a:pt x="16" y="29"/>
                  </a:lnTo>
                  <a:lnTo>
                    <a:pt x="16" y="46"/>
                  </a:lnTo>
                  <a:lnTo>
                    <a:pt x="7" y="4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8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0" name="Freeform 754"/>
            <p:cNvSpPr>
              <a:spLocks/>
            </p:cNvSpPr>
            <p:nvPr/>
          </p:nvSpPr>
          <p:spPr bwMode="auto">
            <a:xfrm>
              <a:off x="551" y="872"/>
              <a:ext cx="7" cy="1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1" name="Freeform 755"/>
            <p:cNvSpPr>
              <a:spLocks/>
            </p:cNvSpPr>
            <p:nvPr/>
          </p:nvSpPr>
          <p:spPr bwMode="auto">
            <a:xfrm>
              <a:off x="551" y="872"/>
              <a:ext cx="7" cy="1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2" name="Freeform 756"/>
            <p:cNvSpPr>
              <a:spLocks/>
            </p:cNvSpPr>
            <p:nvPr/>
          </p:nvSpPr>
          <p:spPr bwMode="auto">
            <a:xfrm>
              <a:off x="547" y="916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3" name="Freeform 757"/>
            <p:cNvSpPr>
              <a:spLocks/>
            </p:cNvSpPr>
            <p:nvPr/>
          </p:nvSpPr>
          <p:spPr bwMode="auto">
            <a:xfrm>
              <a:off x="547" y="916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4" name="Freeform 758"/>
            <p:cNvSpPr>
              <a:spLocks/>
            </p:cNvSpPr>
            <p:nvPr/>
          </p:nvSpPr>
          <p:spPr bwMode="auto">
            <a:xfrm>
              <a:off x="542" y="958"/>
              <a:ext cx="8" cy="12"/>
            </a:xfrm>
            <a:custGeom>
              <a:avLst/>
              <a:gdLst>
                <a:gd name="T0" fmla="*/ 0 w 28"/>
                <a:gd name="T1" fmla="*/ 0 h 47"/>
                <a:gd name="T2" fmla="*/ 0 w 28"/>
                <a:gd name="T3" fmla="*/ 0 h 47"/>
                <a:gd name="T4" fmla="*/ 0 w 28"/>
                <a:gd name="T5" fmla="*/ 0 h 47"/>
                <a:gd name="T6" fmla="*/ 0 w 28"/>
                <a:gd name="T7" fmla="*/ 0 h 47"/>
                <a:gd name="T8" fmla="*/ 0 w 28"/>
                <a:gd name="T9" fmla="*/ 0 h 47"/>
                <a:gd name="T10" fmla="*/ 0 w 28"/>
                <a:gd name="T11" fmla="*/ 0 h 47"/>
                <a:gd name="T12" fmla="*/ 0 w 28"/>
                <a:gd name="T13" fmla="*/ 0 h 47"/>
                <a:gd name="T14" fmla="*/ 0 w 28"/>
                <a:gd name="T15" fmla="*/ 0 h 47"/>
                <a:gd name="T16" fmla="*/ 0 w 28"/>
                <a:gd name="T17" fmla="*/ 0 h 47"/>
                <a:gd name="T18" fmla="*/ 0 w 28"/>
                <a:gd name="T19" fmla="*/ 0 h 47"/>
                <a:gd name="T20" fmla="*/ 0 w 28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7"/>
                <a:gd name="T35" fmla="*/ 28 w 28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5" name="Freeform 759"/>
            <p:cNvSpPr>
              <a:spLocks/>
            </p:cNvSpPr>
            <p:nvPr/>
          </p:nvSpPr>
          <p:spPr bwMode="auto">
            <a:xfrm>
              <a:off x="542" y="958"/>
              <a:ext cx="8" cy="12"/>
            </a:xfrm>
            <a:custGeom>
              <a:avLst/>
              <a:gdLst>
                <a:gd name="T0" fmla="*/ 0 w 28"/>
                <a:gd name="T1" fmla="*/ 0 h 47"/>
                <a:gd name="T2" fmla="*/ 0 w 28"/>
                <a:gd name="T3" fmla="*/ 0 h 47"/>
                <a:gd name="T4" fmla="*/ 0 w 28"/>
                <a:gd name="T5" fmla="*/ 0 h 47"/>
                <a:gd name="T6" fmla="*/ 0 w 28"/>
                <a:gd name="T7" fmla="*/ 0 h 47"/>
                <a:gd name="T8" fmla="*/ 0 w 28"/>
                <a:gd name="T9" fmla="*/ 0 h 47"/>
                <a:gd name="T10" fmla="*/ 0 w 28"/>
                <a:gd name="T11" fmla="*/ 0 h 47"/>
                <a:gd name="T12" fmla="*/ 0 w 28"/>
                <a:gd name="T13" fmla="*/ 0 h 47"/>
                <a:gd name="T14" fmla="*/ 0 w 28"/>
                <a:gd name="T15" fmla="*/ 0 h 47"/>
                <a:gd name="T16" fmla="*/ 0 w 28"/>
                <a:gd name="T17" fmla="*/ 0 h 47"/>
                <a:gd name="T18" fmla="*/ 0 w 28"/>
                <a:gd name="T19" fmla="*/ 0 h 47"/>
                <a:gd name="T20" fmla="*/ 0 w 28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7"/>
                <a:gd name="T35" fmla="*/ 28 w 28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6" name="Freeform 760"/>
            <p:cNvSpPr>
              <a:spLocks/>
            </p:cNvSpPr>
            <p:nvPr/>
          </p:nvSpPr>
          <p:spPr bwMode="auto">
            <a:xfrm>
              <a:off x="538" y="1002"/>
              <a:ext cx="7" cy="11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29" y="30"/>
                  </a:moveTo>
                  <a:lnTo>
                    <a:pt x="18" y="30"/>
                  </a:lnTo>
                  <a:lnTo>
                    <a:pt x="18" y="4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7" name="Freeform 761"/>
            <p:cNvSpPr>
              <a:spLocks/>
            </p:cNvSpPr>
            <p:nvPr/>
          </p:nvSpPr>
          <p:spPr bwMode="auto">
            <a:xfrm>
              <a:off x="538" y="1002"/>
              <a:ext cx="7" cy="11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29" y="30"/>
                  </a:moveTo>
                  <a:lnTo>
                    <a:pt x="18" y="30"/>
                  </a:lnTo>
                  <a:lnTo>
                    <a:pt x="18" y="4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8" name="Freeform 762"/>
            <p:cNvSpPr>
              <a:spLocks/>
            </p:cNvSpPr>
            <p:nvPr/>
          </p:nvSpPr>
          <p:spPr bwMode="auto">
            <a:xfrm>
              <a:off x="530" y="1045"/>
              <a:ext cx="6" cy="9"/>
            </a:xfrm>
            <a:custGeom>
              <a:avLst/>
              <a:gdLst>
                <a:gd name="T0" fmla="*/ 0 w 21"/>
                <a:gd name="T1" fmla="*/ 0 h 36"/>
                <a:gd name="T2" fmla="*/ 0 w 21"/>
                <a:gd name="T3" fmla="*/ 0 h 36"/>
                <a:gd name="T4" fmla="*/ 0 w 21"/>
                <a:gd name="T5" fmla="*/ 0 h 36"/>
                <a:gd name="T6" fmla="*/ 0 w 21"/>
                <a:gd name="T7" fmla="*/ 0 h 36"/>
                <a:gd name="T8" fmla="*/ 0 w 2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21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99" name="Freeform 763"/>
            <p:cNvSpPr>
              <a:spLocks/>
            </p:cNvSpPr>
            <p:nvPr/>
          </p:nvSpPr>
          <p:spPr bwMode="auto">
            <a:xfrm>
              <a:off x="530" y="1045"/>
              <a:ext cx="6" cy="9"/>
            </a:xfrm>
            <a:custGeom>
              <a:avLst/>
              <a:gdLst>
                <a:gd name="T0" fmla="*/ 0 w 21"/>
                <a:gd name="T1" fmla="*/ 0 h 36"/>
                <a:gd name="T2" fmla="*/ 0 w 21"/>
                <a:gd name="T3" fmla="*/ 0 h 36"/>
                <a:gd name="T4" fmla="*/ 0 w 21"/>
                <a:gd name="T5" fmla="*/ 0 h 36"/>
                <a:gd name="T6" fmla="*/ 0 w 21"/>
                <a:gd name="T7" fmla="*/ 0 h 36"/>
                <a:gd name="T8" fmla="*/ 0 w 2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21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0" name="Freeform 764"/>
            <p:cNvSpPr>
              <a:spLocks/>
            </p:cNvSpPr>
            <p:nvPr/>
          </p:nvSpPr>
          <p:spPr bwMode="auto">
            <a:xfrm>
              <a:off x="534" y="1045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1" name="Freeform 765"/>
            <p:cNvSpPr>
              <a:spLocks/>
            </p:cNvSpPr>
            <p:nvPr/>
          </p:nvSpPr>
          <p:spPr bwMode="auto">
            <a:xfrm>
              <a:off x="534" y="1045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2" name="Freeform 766"/>
            <p:cNvSpPr>
              <a:spLocks/>
            </p:cNvSpPr>
            <p:nvPr/>
          </p:nvSpPr>
          <p:spPr bwMode="auto">
            <a:xfrm>
              <a:off x="332" y="733"/>
              <a:ext cx="11" cy="22"/>
            </a:xfrm>
            <a:custGeom>
              <a:avLst/>
              <a:gdLst>
                <a:gd name="T0" fmla="*/ 0 w 43"/>
                <a:gd name="T1" fmla="*/ 0 h 90"/>
                <a:gd name="T2" fmla="*/ 0 w 43"/>
                <a:gd name="T3" fmla="*/ 0 h 90"/>
                <a:gd name="T4" fmla="*/ 0 w 43"/>
                <a:gd name="T5" fmla="*/ 0 h 90"/>
                <a:gd name="T6" fmla="*/ 0 w 43"/>
                <a:gd name="T7" fmla="*/ 0 h 90"/>
                <a:gd name="T8" fmla="*/ 0 w 43"/>
                <a:gd name="T9" fmla="*/ 0 h 90"/>
                <a:gd name="T10" fmla="*/ 0 w 43"/>
                <a:gd name="T11" fmla="*/ 0 h 90"/>
                <a:gd name="T12" fmla="*/ 0 w 43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0"/>
                <a:gd name="T23" fmla="*/ 43 w 43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0">
                  <a:moveTo>
                    <a:pt x="0" y="0"/>
                  </a:moveTo>
                  <a:lnTo>
                    <a:pt x="32" y="0"/>
                  </a:lnTo>
                  <a:lnTo>
                    <a:pt x="32" y="75"/>
                  </a:lnTo>
                  <a:lnTo>
                    <a:pt x="43" y="75"/>
                  </a:lnTo>
                  <a:lnTo>
                    <a:pt x="43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3" name="Freeform 767"/>
            <p:cNvSpPr>
              <a:spLocks/>
            </p:cNvSpPr>
            <p:nvPr/>
          </p:nvSpPr>
          <p:spPr bwMode="auto">
            <a:xfrm>
              <a:off x="332" y="733"/>
              <a:ext cx="11" cy="22"/>
            </a:xfrm>
            <a:custGeom>
              <a:avLst/>
              <a:gdLst>
                <a:gd name="T0" fmla="*/ 0 w 43"/>
                <a:gd name="T1" fmla="*/ 0 h 90"/>
                <a:gd name="T2" fmla="*/ 0 w 43"/>
                <a:gd name="T3" fmla="*/ 0 h 90"/>
                <a:gd name="T4" fmla="*/ 0 w 43"/>
                <a:gd name="T5" fmla="*/ 0 h 90"/>
                <a:gd name="T6" fmla="*/ 0 w 43"/>
                <a:gd name="T7" fmla="*/ 0 h 90"/>
                <a:gd name="T8" fmla="*/ 0 w 43"/>
                <a:gd name="T9" fmla="*/ 0 h 90"/>
                <a:gd name="T10" fmla="*/ 0 w 43"/>
                <a:gd name="T11" fmla="*/ 0 h 90"/>
                <a:gd name="T12" fmla="*/ 0 w 43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0"/>
                <a:gd name="T23" fmla="*/ 43 w 43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0">
                  <a:moveTo>
                    <a:pt x="0" y="0"/>
                  </a:moveTo>
                  <a:lnTo>
                    <a:pt x="32" y="0"/>
                  </a:lnTo>
                  <a:lnTo>
                    <a:pt x="32" y="75"/>
                  </a:lnTo>
                  <a:lnTo>
                    <a:pt x="43" y="75"/>
                  </a:lnTo>
                  <a:lnTo>
                    <a:pt x="43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4" name="Rectangle 768"/>
            <p:cNvSpPr>
              <a:spLocks noChangeArrowheads="1"/>
            </p:cNvSpPr>
            <p:nvPr/>
          </p:nvSpPr>
          <p:spPr bwMode="auto">
            <a:xfrm>
              <a:off x="362" y="946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5" name="Rectangle 769"/>
            <p:cNvSpPr>
              <a:spLocks noChangeArrowheads="1"/>
            </p:cNvSpPr>
            <p:nvPr/>
          </p:nvSpPr>
          <p:spPr bwMode="auto">
            <a:xfrm>
              <a:off x="362" y="946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6" name="Freeform 770"/>
            <p:cNvSpPr>
              <a:spLocks/>
            </p:cNvSpPr>
            <p:nvPr/>
          </p:nvSpPr>
          <p:spPr bwMode="auto">
            <a:xfrm>
              <a:off x="353" y="954"/>
              <a:ext cx="12" cy="16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0 h 63"/>
                <a:gd name="T4" fmla="*/ 0 w 46"/>
                <a:gd name="T5" fmla="*/ 0 h 63"/>
                <a:gd name="T6" fmla="*/ 0 w 46"/>
                <a:gd name="T7" fmla="*/ 0 h 63"/>
                <a:gd name="T8" fmla="*/ 0 w 46"/>
                <a:gd name="T9" fmla="*/ 0 h 63"/>
                <a:gd name="T10" fmla="*/ 0 w 46"/>
                <a:gd name="T11" fmla="*/ 0 h 63"/>
                <a:gd name="T12" fmla="*/ 0 w 46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3"/>
                <a:gd name="T23" fmla="*/ 46 w 46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3">
                  <a:moveTo>
                    <a:pt x="46" y="45"/>
                  </a:moveTo>
                  <a:lnTo>
                    <a:pt x="46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7" name="Freeform 771"/>
            <p:cNvSpPr>
              <a:spLocks/>
            </p:cNvSpPr>
            <p:nvPr/>
          </p:nvSpPr>
          <p:spPr bwMode="auto">
            <a:xfrm>
              <a:off x="353" y="954"/>
              <a:ext cx="12" cy="16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0 h 63"/>
                <a:gd name="T4" fmla="*/ 0 w 46"/>
                <a:gd name="T5" fmla="*/ 0 h 63"/>
                <a:gd name="T6" fmla="*/ 0 w 46"/>
                <a:gd name="T7" fmla="*/ 0 h 63"/>
                <a:gd name="T8" fmla="*/ 0 w 46"/>
                <a:gd name="T9" fmla="*/ 0 h 63"/>
                <a:gd name="T10" fmla="*/ 0 w 46"/>
                <a:gd name="T11" fmla="*/ 0 h 63"/>
                <a:gd name="T12" fmla="*/ 0 w 46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3"/>
                <a:gd name="T23" fmla="*/ 46 w 46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3">
                  <a:moveTo>
                    <a:pt x="46" y="45"/>
                  </a:moveTo>
                  <a:lnTo>
                    <a:pt x="46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6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8" name="Freeform 772"/>
            <p:cNvSpPr>
              <a:spLocks/>
            </p:cNvSpPr>
            <p:nvPr/>
          </p:nvSpPr>
          <p:spPr bwMode="auto">
            <a:xfrm>
              <a:off x="323" y="646"/>
              <a:ext cx="10" cy="22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0" y="0"/>
                  </a:moveTo>
                  <a:lnTo>
                    <a:pt x="31" y="0"/>
                  </a:lnTo>
                  <a:lnTo>
                    <a:pt x="31" y="75"/>
                  </a:lnTo>
                  <a:lnTo>
                    <a:pt x="42" y="75"/>
                  </a:lnTo>
                  <a:lnTo>
                    <a:pt x="4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09" name="Freeform 773"/>
            <p:cNvSpPr>
              <a:spLocks/>
            </p:cNvSpPr>
            <p:nvPr/>
          </p:nvSpPr>
          <p:spPr bwMode="auto">
            <a:xfrm>
              <a:off x="323" y="646"/>
              <a:ext cx="10" cy="22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0" y="0"/>
                  </a:moveTo>
                  <a:lnTo>
                    <a:pt x="31" y="0"/>
                  </a:lnTo>
                  <a:lnTo>
                    <a:pt x="31" y="75"/>
                  </a:lnTo>
                  <a:lnTo>
                    <a:pt x="42" y="75"/>
                  </a:lnTo>
                  <a:lnTo>
                    <a:pt x="4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0" name="Line 774"/>
            <p:cNvSpPr>
              <a:spLocks noChangeShapeType="1"/>
            </p:cNvSpPr>
            <p:nvPr/>
          </p:nvSpPr>
          <p:spPr bwMode="auto">
            <a:xfrm flipV="1">
              <a:off x="323" y="656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11" name="Freeform 775"/>
            <p:cNvSpPr>
              <a:spLocks/>
            </p:cNvSpPr>
            <p:nvPr/>
          </p:nvSpPr>
          <p:spPr bwMode="auto">
            <a:xfrm>
              <a:off x="317" y="603"/>
              <a:ext cx="11" cy="22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2" name="Freeform 776"/>
            <p:cNvSpPr>
              <a:spLocks/>
            </p:cNvSpPr>
            <p:nvPr/>
          </p:nvSpPr>
          <p:spPr bwMode="auto">
            <a:xfrm>
              <a:off x="317" y="603"/>
              <a:ext cx="11" cy="22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3" name="Rectangle 777"/>
            <p:cNvSpPr>
              <a:spLocks noChangeArrowheads="1"/>
            </p:cNvSpPr>
            <p:nvPr/>
          </p:nvSpPr>
          <p:spPr bwMode="auto">
            <a:xfrm>
              <a:off x="374" y="666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4" name="Freeform 778"/>
            <p:cNvSpPr>
              <a:spLocks/>
            </p:cNvSpPr>
            <p:nvPr/>
          </p:nvSpPr>
          <p:spPr bwMode="auto">
            <a:xfrm>
              <a:off x="373" y="700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5" name="Freeform 779"/>
            <p:cNvSpPr>
              <a:spLocks/>
            </p:cNvSpPr>
            <p:nvPr/>
          </p:nvSpPr>
          <p:spPr bwMode="auto">
            <a:xfrm>
              <a:off x="373" y="700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6" name="Rectangle 780"/>
            <p:cNvSpPr>
              <a:spLocks noChangeArrowheads="1"/>
            </p:cNvSpPr>
            <p:nvPr/>
          </p:nvSpPr>
          <p:spPr bwMode="auto">
            <a:xfrm>
              <a:off x="382" y="752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7" name="Freeform 781"/>
            <p:cNvSpPr>
              <a:spLocks/>
            </p:cNvSpPr>
            <p:nvPr/>
          </p:nvSpPr>
          <p:spPr bwMode="auto">
            <a:xfrm>
              <a:off x="381" y="786"/>
              <a:ext cx="7" cy="12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0" y="31"/>
                  </a:moveTo>
                  <a:lnTo>
                    <a:pt x="11" y="31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8" name="Freeform 782"/>
            <p:cNvSpPr>
              <a:spLocks/>
            </p:cNvSpPr>
            <p:nvPr/>
          </p:nvSpPr>
          <p:spPr bwMode="auto">
            <a:xfrm>
              <a:off x="381" y="786"/>
              <a:ext cx="7" cy="12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0" y="31"/>
                  </a:moveTo>
                  <a:lnTo>
                    <a:pt x="11" y="31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19" name="Rectangle 783"/>
            <p:cNvSpPr>
              <a:spLocks noChangeArrowheads="1"/>
            </p:cNvSpPr>
            <p:nvPr/>
          </p:nvSpPr>
          <p:spPr bwMode="auto">
            <a:xfrm>
              <a:off x="386" y="796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0" name="Freeform 784"/>
            <p:cNvSpPr>
              <a:spLocks/>
            </p:cNvSpPr>
            <p:nvPr/>
          </p:nvSpPr>
          <p:spPr bwMode="auto">
            <a:xfrm>
              <a:off x="385" y="829"/>
              <a:ext cx="8" cy="12"/>
            </a:xfrm>
            <a:custGeom>
              <a:avLst/>
              <a:gdLst>
                <a:gd name="T0" fmla="*/ 0 w 28"/>
                <a:gd name="T1" fmla="*/ 0 h 46"/>
                <a:gd name="T2" fmla="*/ 0 w 28"/>
                <a:gd name="T3" fmla="*/ 0 h 46"/>
                <a:gd name="T4" fmla="*/ 0 w 28"/>
                <a:gd name="T5" fmla="*/ 0 h 46"/>
                <a:gd name="T6" fmla="*/ 0 w 28"/>
                <a:gd name="T7" fmla="*/ 0 h 46"/>
                <a:gd name="T8" fmla="*/ 0 w 28"/>
                <a:gd name="T9" fmla="*/ 0 h 46"/>
                <a:gd name="T10" fmla="*/ 0 w 28"/>
                <a:gd name="T11" fmla="*/ 0 h 46"/>
                <a:gd name="T12" fmla="*/ 0 w 28"/>
                <a:gd name="T13" fmla="*/ 0 h 46"/>
                <a:gd name="T14" fmla="*/ 0 w 28"/>
                <a:gd name="T15" fmla="*/ 0 h 46"/>
                <a:gd name="T16" fmla="*/ 0 w 28"/>
                <a:gd name="T17" fmla="*/ 0 h 46"/>
                <a:gd name="T18" fmla="*/ 0 w 28"/>
                <a:gd name="T19" fmla="*/ 0 h 46"/>
                <a:gd name="T20" fmla="*/ 0 w 2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6"/>
                <a:gd name="T35" fmla="*/ 28 w 2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1" name="Freeform 785"/>
            <p:cNvSpPr>
              <a:spLocks/>
            </p:cNvSpPr>
            <p:nvPr/>
          </p:nvSpPr>
          <p:spPr bwMode="auto">
            <a:xfrm>
              <a:off x="385" y="829"/>
              <a:ext cx="8" cy="12"/>
            </a:xfrm>
            <a:custGeom>
              <a:avLst/>
              <a:gdLst>
                <a:gd name="T0" fmla="*/ 0 w 28"/>
                <a:gd name="T1" fmla="*/ 0 h 46"/>
                <a:gd name="T2" fmla="*/ 0 w 28"/>
                <a:gd name="T3" fmla="*/ 0 h 46"/>
                <a:gd name="T4" fmla="*/ 0 w 28"/>
                <a:gd name="T5" fmla="*/ 0 h 46"/>
                <a:gd name="T6" fmla="*/ 0 w 28"/>
                <a:gd name="T7" fmla="*/ 0 h 46"/>
                <a:gd name="T8" fmla="*/ 0 w 28"/>
                <a:gd name="T9" fmla="*/ 0 h 46"/>
                <a:gd name="T10" fmla="*/ 0 w 28"/>
                <a:gd name="T11" fmla="*/ 0 h 46"/>
                <a:gd name="T12" fmla="*/ 0 w 28"/>
                <a:gd name="T13" fmla="*/ 0 h 46"/>
                <a:gd name="T14" fmla="*/ 0 w 28"/>
                <a:gd name="T15" fmla="*/ 0 h 46"/>
                <a:gd name="T16" fmla="*/ 0 w 28"/>
                <a:gd name="T17" fmla="*/ 0 h 46"/>
                <a:gd name="T18" fmla="*/ 0 w 28"/>
                <a:gd name="T19" fmla="*/ 0 h 46"/>
                <a:gd name="T20" fmla="*/ 0 w 2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6"/>
                <a:gd name="T35" fmla="*/ 28 w 2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2" name="Rectangle 786"/>
            <p:cNvSpPr>
              <a:spLocks noChangeArrowheads="1"/>
            </p:cNvSpPr>
            <p:nvPr/>
          </p:nvSpPr>
          <p:spPr bwMode="auto">
            <a:xfrm>
              <a:off x="391" y="839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3" name="Freeform 787"/>
            <p:cNvSpPr>
              <a:spLocks/>
            </p:cNvSpPr>
            <p:nvPr/>
          </p:nvSpPr>
          <p:spPr bwMode="auto">
            <a:xfrm>
              <a:off x="390" y="872"/>
              <a:ext cx="7" cy="1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30"/>
                  </a:moveTo>
                  <a:lnTo>
                    <a:pt x="13" y="30"/>
                  </a:lnTo>
                  <a:lnTo>
                    <a:pt x="13" y="46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4" name="Freeform 788"/>
            <p:cNvSpPr>
              <a:spLocks/>
            </p:cNvSpPr>
            <p:nvPr/>
          </p:nvSpPr>
          <p:spPr bwMode="auto">
            <a:xfrm>
              <a:off x="390" y="872"/>
              <a:ext cx="7" cy="1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30"/>
                  </a:moveTo>
                  <a:lnTo>
                    <a:pt x="13" y="30"/>
                  </a:lnTo>
                  <a:lnTo>
                    <a:pt x="13" y="46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5" name="Rectangle 789"/>
            <p:cNvSpPr>
              <a:spLocks noChangeArrowheads="1"/>
            </p:cNvSpPr>
            <p:nvPr/>
          </p:nvSpPr>
          <p:spPr bwMode="auto">
            <a:xfrm>
              <a:off x="395" y="882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6" name="Freeform 790"/>
            <p:cNvSpPr>
              <a:spLocks/>
            </p:cNvSpPr>
            <p:nvPr/>
          </p:nvSpPr>
          <p:spPr bwMode="auto">
            <a:xfrm>
              <a:off x="394" y="915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2" y="30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7" name="Freeform 791"/>
            <p:cNvSpPr>
              <a:spLocks/>
            </p:cNvSpPr>
            <p:nvPr/>
          </p:nvSpPr>
          <p:spPr bwMode="auto">
            <a:xfrm>
              <a:off x="394" y="915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2" y="30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8" name="Rectangle 792"/>
            <p:cNvSpPr>
              <a:spLocks noChangeArrowheads="1"/>
            </p:cNvSpPr>
            <p:nvPr/>
          </p:nvSpPr>
          <p:spPr bwMode="auto">
            <a:xfrm>
              <a:off x="400" y="925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29" name="Freeform 793"/>
            <p:cNvSpPr>
              <a:spLocks/>
            </p:cNvSpPr>
            <p:nvPr/>
          </p:nvSpPr>
          <p:spPr bwMode="auto">
            <a:xfrm>
              <a:off x="399" y="958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0" name="Freeform 794"/>
            <p:cNvSpPr>
              <a:spLocks/>
            </p:cNvSpPr>
            <p:nvPr/>
          </p:nvSpPr>
          <p:spPr bwMode="auto">
            <a:xfrm>
              <a:off x="399" y="958"/>
              <a:ext cx="7" cy="12"/>
            </a:xfrm>
            <a:custGeom>
              <a:avLst/>
              <a:gdLst>
                <a:gd name="T0" fmla="*/ 0 w 29"/>
                <a:gd name="T1" fmla="*/ 0 h 47"/>
                <a:gd name="T2" fmla="*/ 0 w 29"/>
                <a:gd name="T3" fmla="*/ 0 h 47"/>
                <a:gd name="T4" fmla="*/ 0 w 29"/>
                <a:gd name="T5" fmla="*/ 0 h 47"/>
                <a:gd name="T6" fmla="*/ 0 w 29"/>
                <a:gd name="T7" fmla="*/ 0 h 47"/>
                <a:gd name="T8" fmla="*/ 0 w 29"/>
                <a:gd name="T9" fmla="*/ 0 h 47"/>
                <a:gd name="T10" fmla="*/ 0 w 29"/>
                <a:gd name="T11" fmla="*/ 0 h 47"/>
                <a:gd name="T12" fmla="*/ 0 w 29"/>
                <a:gd name="T13" fmla="*/ 0 h 47"/>
                <a:gd name="T14" fmla="*/ 0 w 29"/>
                <a:gd name="T15" fmla="*/ 0 h 47"/>
                <a:gd name="T16" fmla="*/ 0 w 29"/>
                <a:gd name="T17" fmla="*/ 0 h 47"/>
                <a:gd name="T18" fmla="*/ 0 w 29"/>
                <a:gd name="T19" fmla="*/ 0 h 47"/>
                <a:gd name="T20" fmla="*/ 0 w 2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7"/>
                <a:gd name="T35" fmla="*/ 29 w 2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1" name="Rectangle 795"/>
            <p:cNvSpPr>
              <a:spLocks noChangeArrowheads="1"/>
            </p:cNvSpPr>
            <p:nvPr/>
          </p:nvSpPr>
          <p:spPr bwMode="auto">
            <a:xfrm>
              <a:off x="404" y="968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2" name="Freeform 796"/>
            <p:cNvSpPr>
              <a:spLocks/>
            </p:cNvSpPr>
            <p:nvPr/>
          </p:nvSpPr>
          <p:spPr bwMode="auto">
            <a:xfrm>
              <a:off x="403" y="1002"/>
              <a:ext cx="7" cy="11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0" y="30"/>
                  </a:moveTo>
                  <a:lnTo>
                    <a:pt x="11" y="30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3" name="Freeform 797"/>
            <p:cNvSpPr>
              <a:spLocks/>
            </p:cNvSpPr>
            <p:nvPr/>
          </p:nvSpPr>
          <p:spPr bwMode="auto">
            <a:xfrm>
              <a:off x="403" y="1002"/>
              <a:ext cx="7" cy="11"/>
            </a:xfrm>
            <a:custGeom>
              <a:avLst/>
              <a:gdLst>
                <a:gd name="T0" fmla="*/ 0 w 29"/>
                <a:gd name="T1" fmla="*/ 0 h 48"/>
                <a:gd name="T2" fmla="*/ 0 w 29"/>
                <a:gd name="T3" fmla="*/ 0 h 48"/>
                <a:gd name="T4" fmla="*/ 0 w 29"/>
                <a:gd name="T5" fmla="*/ 0 h 48"/>
                <a:gd name="T6" fmla="*/ 0 w 29"/>
                <a:gd name="T7" fmla="*/ 0 h 48"/>
                <a:gd name="T8" fmla="*/ 0 w 29"/>
                <a:gd name="T9" fmla="*/ 0 h 48"/>
                <a:gd name="T10" fmla="*/ 0 w 29"/>
                <a:gd name="T11" fmla="*/ 0 h 48"/>
                <a:gd name="T12" fmla="*/ 0 w 29"/>
                <a:gd name="T13" fmla="*/ 0 h 48"/>
                <a:gd name="T14" fmla="*/ 0 w 29"/>
                <a:gd name="T15" fmla="*/ 0 h 48"/>
                <a:gd name="T16" fmla="*/ 0 w 29"/>
                <a:gd name="T17" fmla="*/ 0 h 48"/>
                <a:gd name="T18" fmla="*/ 0 w 29"/>
                <a:gd name="T19" fmla="*/ 0 h 48"/>
                <a:gd name="T20" fmla="*/ 0 w 29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0" y="30"/>
                  </a:moveTo>
                  <a:lnTo>
                    <a:pt x="11" y="30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4" name="Rectangle 798"/>
            <p:cNvSpPr>
              <a:spLocks noChangeArrowheads="1"/>
            </p:cNvSpPr>
            <p:nvPr/>
          </p:nvSpPr>
          <p:spPr bwMode="auto">
            <a:xfrm>
              <a:off x="537" y="1079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5" name="Rectangle 799"/>
            <p:cNvSpPr>
              <a:spLocks noChangeArrowheads="1"/>
            </p:cNvSpPr>
            <p:nvPr/>
          </p:nvSpPr>
          <p:spPr bwMode="auto">
            <a:xfrm>
              <a:off x="537" y="1079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6" name="Freeform 800"/>
            <p:cNvSpPr>
              <a:spLocks/>
            </p:cNvSpPr>
            <p:nvPr/>
          </p:nvSpPr>
          <p:spPr bwMode="auto">
            <a:xfrm>
              <a:off x="526" y="1090"/>
              <a:ext cx="11" cy="14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0 h 53"/>
                <a:gd name="T4" fmla="*/ 0 w 41"/>
                <a:gd name="T5" fmla="*/ 0 h 53"/>
                <a:gd name="T6" fmla="*/ 0 w 41"/>
                <a:gd name="T7" fmla="*/ 0 h 53"/>
                <a:gd name="T8" fmla="*/ 0 w 41"/>
                <a:gd name="T9" fmla="*/ 0 h 53"/>
                <a:gd name="T10" fmla="*/ 0 w 41"/>
                <a:gd name="T11" fmla="*/ 0 h 53"/>
                <a:gd name="T12" fmla="*/ 0 w 41"/>
                <a:gd name="T13" fmla="*/ 0 h 53"/>
                <a:gd name="T14" fmla="*/ 0 w 41"/>
                <a:gd name="T15" fmla="*/ 0 h 53"/>
                <a:gd name="T16" fmla="*/ 0 w 41"/>
                <a:gd name="T17" fmla="*/ 0 h 53"/>
                <a:gd name="T18" fmla="*/ 0 w 41"/>
                <a:gd name="T19" fmla="*/ 0 h 53"/>
                <a:gd name="T20" fmla="*/ 0 w 41"/>
                <a:gd name="T21" fmla="*/ 0 h 53"/>
                <a:gd name="T22" fmla="*/ 0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  <a:gd name="T28" fmla="*/ 0 w 41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3"/>
                <a:gd name="T47" fmla="*/ 41 w 41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3">
                  <a:moveTo>
                    <a:pt x="0" y="0"/>
                  </a:moveTo>
                  <a:lnTo>
                    <a:pt x="0" y="41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35" y="53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1" y="21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7" name="Freeform 801"/>
            <p:cNvSpPr>
              <a:spLocks/>
            </p:cNvSpPr>
            <p:nvPr/>
          </p:nvSpPr>
          <p:spPr bwMode="auto">
            <a:xfrm>
              <a:off x="526" y="1090"/>
              <a:ext cx="11" cy="14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0 h 53"/>
                <a:gd name="T4" fmla="*/ 0 w 41"/>
                <a:gd name="T5" fmla="*/ 0 h 53"/>
                <a:gd name="T6" fmla="*/ 0 w 41"/>
                <a:gd name="T7" fmla="*/ 0 h 53"/>
                <a:gd name="T8" fmla="*/ 0 w 41"/>
                <a:gd name="T9" fmla="*/ 0 h 53"/>
                <a:gd name="T10" fmla="*/ 0 w 41"/>
                <a:gd name="T11" fmla="*/ 0 h 53"/>
                <a:gd name="T12" fmla="*/ 0 w 41"/>
                <a:gd name="T13" fmla="*/ 0 h 53"/>
                <a:gd name="T14" fmla="*/ 0 w 41"/>
                <a:gd name="T15" fmla="*/ 0 h 53"/>
                <a:gd name="T16" fmla="*/ 0 w 41"/>
                <a:gd name="T17" fmla="*/ 0 h 53"/>
                <a:gd name="T18" fmla="*/ 0 w 41"/>
                <a:gd name="T19" fmla="*/ 0 h 53"/>
                <a:gd name="T20" fmla="*/ 0 w 41"/>
                <a:gd name="T21" fmla="*/ 0 h 53"/>
                <a:gd name="T22" fmla="*/ 0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53"/>
                <a:gd name="T44" fmla="*/ 41 w 41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53">
                  <a:moveTo>
                    <a:pt x="0" y="0"/>
                  </a:moveTo>
                  <a:lnTo>
                    <a:pt x="0" y="41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35" y="53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1" y="21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8" name="Freeform 802"/>
            <p:cNvSpPr>
              <a:spLocks/>
            </p:cNvSpPr>
            <p:nvPr/>
          </p:nvSpPr>
          <p:spPr bwMode="auto">
            <a:xfrm>
              <a:off x="416" y="1045"/>
              <a:ext cx="58" cy="16"/>
            </a:xfrm>
            <a:custGeom>
              <a:avLst/>
              <a:gdLst>
                <a:gd name="T0" fmla="*/ 0 w 234"/>
                <a:gd name="T1" fmla="*/ 0 h 65"/>
                <a:gd name="T2" fmla="*/ 0 w 234"/>
                <a:gd name="T3" fmla="*/ 0 h 65"/>
                <a:gd name="T4" fmla="*/ 0 w 234"/>
                <a:gd name="T5" fmla="*/ 0 h 65"/>
                <a:gd name="T6" fmla="*/ 0 w 234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65"/>
                <a:gd name="T14" fmla="*/ 234 w 234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65">
                  <a:moveTo>
                    <a:pt x="0" y="0"/>
                  </a:moveTo>
                  <a:lnTo>
                    <a:pt x="0" y="65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39" name="Freeform 803"/>
            <p:cNvSpPr>
              <a:spLocks/>
            </p:cNvSpPr>
            <p:nvPr/>
          </p:nvSpPr>
          <p:spPr bwMode="auto">
            <a:xfrm>
              <a:off x="416" y="1045"/>
              <a:ext cx="58" cy="16"/>
            </a:xfrm>
            <a:custGeom>
              <a:avLst/>
              <a:gdLst>
                <a:gd name="T0" fmla="*/ 0 w 234"/>
                <a:gd name="T1" fmla="*/ 0 h 65"/>
                <a:gd name="T2" fmla="*/ 0 w 234"/>
                <a:gd name="T3" fmla="*/ 0 h 65"/>
                <a:gd name="T4" fmla="*/ 0 w 234"/>
                <a:gd name="T5" fmla="*/ 0 h 65"/>
                <a:gd name="T6" fmla="*/ 0 w 234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65"/>
                <a:gd name="T14" fmla="*/ 234 w 234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65">
                  <a:moveTo>
                    <a:pt x="0" y="0"/>
                  </a:moveTo>
                  <a:lnTo>
                    <a:pt x="0" y="65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0" name="Freeform 804"/>
            <p:cNvSpPr>
              <a:spLocks/>
            </p:cNvSpPr>
            <p:nvPr/>
          </p:nvSpPr>
          <p:spPr bwMode="auto">
            <a:xfrm>
              <a:off x="473" y="1045"/>
              <a:ext cx="58" cy="17"/>
            </a:xfrm>
            <a:custGeom>
              <a:avLst/>
              <a:gdLst>
                <a:gd name="T0" fmla="*/ 0 w 231"/>
                <a:gd name="T1" fmla="*/ 0 h 67"/>
                <a:gd name="T2" fmla="*/ 0 w 231"/>
                <a:gd name="T3" fmla="*/ 0 h 67"/>
                <a:gd name="T4" fmla="*/ 0 w 231"/>
                <a:gd name="T5" fmla="*/ 0 h 67"/>
                <a:gd name="T6" fmla="*/ 0 w 231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67"/>
                <a:gd name="T14" fmla="*/ 231 w 231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67">
                  <a:moveTo>
                    <a:pt x="231" y="0"/>
                  </a:moveTo>
                  <a:lnTo>
                    <a:pt x="231" y="67"/>
                  </a:lnTo>
                  <a:lnTo>
                    <a:pt x="0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1" name="Freeform 805"/>
            <p:cNvSpPr>
              <a:spLocks/>
            </p:cNvSpPr>
            <p:nvPr/>
          </p:nvSpPr>
          <p:spPr bwMode="auto">
            <a:xfrm>
              <a:off x="473" y="1045"/>
              <a:ext cx="58" cy="17"/>
            </a:xfrm>
            <a:custGeom>
              <a:avLst/>
              <a:gdLst>
                <a:gd name="T0" fmla="*/ 0 w 231"/>
                <a:gd name="T1" fmla="*/ 0 h 67"/>
                <a:gd name="T2" fmla="*/ 0 w 231"/>
                <a:gd name="T3" fmla="*/ 0 h 67"/>
                <a:gd name="T4" fmla="*/ 0 w 231"/>
                <a:gd name="T5" fmla="*/ 0 h 67"/>
                <a:gd name="T6" fmla="*/ 0 w 231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67"/>
                <a:gd name="T14" fmla="*/ 231 w 231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67">
                  <a:moveTo>
                    <a:pt x="231" y="0"/>
                  </a:moveTo>
                  <a:lnTo>
                    <a:pt x="231" y="67"/>
                  </a:lnTo>
                  <a:lnTo>
                    <a:pt x="0" y="0"/>
                  </a:lnTo>
                  <a:lnTo>
                    <a:pt x="23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2" name="Rectangle 806"/>
            <p:cNvSpPr>
              <a:spLocks noChangeArrowheads="1"/>
            </p:cNvSpPr>
            <p:nvPr/>
          </p:nvSpPr>
          <p:spPr bwMode="auto">
            <a:xfrm>
              <a:off x="408" y="1011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3" name="Freeform 807"/>
            <p:cNvSpPr>
              <a:spLocks/>
            </p:cNvSpPr>
            <p:nvPr/>
          </p:nvSpPr>
          <p:spPr bwMode="auto">
            <a:xfrm>
              <a:off x="407" y="1045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9" y="36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4" name="Freeform 808"/>
            <p:cNvSpPr>
              <a:spLocks/>
            </p:cNvSpPr>
            <p:nvPr/>
          </p:nvSpPr>
          <p:spPr bwMode="auto">
            <a:xfrm>
              <a:off x="407" y="1045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9" y="36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5" name="Rectangle 809"/>
            <p:cNvSpPr>
              <a:spLocks noChangeArrowheads="1"/>
            </p:cNvSpPr>
            <p:nvPr/>
          </p:nvSpPr>
          <p:spPr bwMode="auto">
            <a:xfrm>
              <a:off x="378" y="709"/>
              <a:ext cx="1" cy="3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6" name="Freeform 810"/>
            <p:cNvSpPr>
              <a:spLocks/>
            </p:cNvSpPr>
            <p:nvPr/>
          </p:nvSpPr>
          <p:spPr bwMode="auto">
            <a:xfrm>
              <a:off x="377" y="743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30"/>
                  </a:moveTo>
                  <a:lnTo>
                    <a:pt x="11" y="30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7" name="Freeform 811"/>
            <p:cNvSpPr>
              <a:spLocks/>
            </p:cNvSpPr>
            <p:nvPr/>
          </p:nvSpPr>
          <p:spPr bwMode="auto">
            <a:xfrm>
              <a:off x="377" y="743"/>
              <a:ext cx="7" cy="11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w 29"/>
                <a:gd name="T11" fmla="*/ 0 h 46"/>
                <a:gd name="T12" fmla="*/ 0 w 29"/>
                <a:gd name="T13" fmla="*/ 0 h 46"/>
                <a:gd name="T14" fmla="*/ 0 w 29"/>
                <a:gd name="T15" fmla="*/ 0 h 46"/>
                <a:gd name="T16" fmla="*/ 0 w 29"/>
                <a:gd name="T17" fmla="*/ 0 h 46"/>
                <a:gd name="T18" fmla="*/ 0 w 29"/>
                <a:gd name="T19" fmla="*/ 0 h 46"/>
                <a:gd name="T20" fmla="*/ 0 w 29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0" y="30"/>
                  </a:moveTo>
                  <a:lnTo>
                    <a:pt x="11" y="30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8" name="Rectangle 812"/>
            <p:cNvSpPr>
              <a:spLocks noChangeArrowheads="1"/>
            </p:cNvSpPr>
            <p:nvPr/>
          </p:nvSpPr>
          <p:spPr bwMode="auto">
            <a:xfrm>
              <a:off x="367" y="989"/>
              <a:ext cx="35" cy="24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49" name="Rectangle 813"/>
            <p:cNvSpPr>
              <a:spLocks noChangeArrowheads="1"/>
            </p:cNvSpPr>
            <p:nvPr/>
          </p:nvSpPr>
          <p:spPr bwMode="auto">
            <a:xfrm>
              <a:off x="367" y="989"/>
              <a:ext cx="35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0" name="Freeform 814"/>
            <p:cNvSpPr>
              <a:spLocks/>
            </p:cNvSpPr>
            <p:nvPr/>
          </p:nvSpPr>
          <p:spPr bwMode="auto">
            <a:xfrm>
              <a:off x="358" y="1001"/>
              <a:ext cx="11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47" y="30"/>
                  </a:moveTo>
                  <a:lnTo>
                    <a:pt x="47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1" name="Freeform 815"/>
            <p:cNvSpPr>
              <a:spLocks/>
            </p:cNvSpPr>
            <p:nvPr/>
          </p:nvSpPr>
          <p:spPr bwMode="auto">
            <a:xfrm>
              <a:off x="358" y="1001"/>
              <a:ext cx="11" cy="12"/>
            </a:xfrm>
            <a:custGeom>
              <a:avLst/>
              <a:gdLst>
                <a:gd name="T0" fmla="*/ 0 w 47"/>
                <a:gd name="T1" fmla="*/ 0 h 49"/>
                <a:gd name="T2" fmla="*/ 0 w 47"/>
                <a:gd name="T3" fmla="*/ 0 h 49"/>
                <a:gd name="T4" fmla="*/ 0 w 47"/>
                <a:gd name="T5" fmla="*/ 0 h 49"/>
                <a:gd name="T6" fmla="*/ 0 w 47"/>
                <a:gd name="T7" fmla="*/ 0 h 49"/>
                <a:gd name="T8" fmla="*/ 0 w 47"/>
                <a:gd name="T9" fmla="*/ 0 h 49"/>
                <a:gd name="T10" fmla="*/ 0 w 47"/>
                <a:gd name="T11" fmla="*/ 0 h 49"/>
                <a:gd name="T12" fmla="*/ 0 w 4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9"/>
                <a:gd name="T23" fmla="*/ 47 w 4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9">
                  <a:moveTo>
                    <a:pt x="47" y="30"/>
                  </a:moveTo>
                  <a:lnTo>
                    <a:pt x="47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0"/>
                  </a:lnTo>
                  <a:lnTo>
                    <a:pt x="47" y="3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2" name="Freeform 816"/>
            <p:cNvSpPr>
              <a:spLocks/>
            </p:cNvSpPr>
            <p:nvPr/>
          </p:nvSpPr>
          <p:spPr bwMode="auto">
            <a:xfrm>
              <a:off x="620" y="603"/>
              <a:ext cx="11" cy="23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42" y="0"/>
                  </a:moveTo>
                  <a:lnTo>
                    <a:pt x="12" y="0"/>
                  </a:lnTo>
                  <a:lnTo>
                    <a:pt x="12" y="74"/>
                  </a:lnTo>
                  <a:lnTo>
                    <a:pt x="0" y="74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3" name="Freeform 817"/>
            <p:cNvSpPr>
              <a:spLocks/>
            </p:cNvSpPr>
            <p:nvPr/>
          </p:nvSpPr>
          <p:spPr bwMode="auto">
            <a:xfrm>
              <a:off x="620" y="603"/>
              <a:ext cx="11" cy="23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42" y="0"/>
                  </a:moveTo>
                  <a:lnTo>
                    <a:pt x="12" y="0"/>
                  </a:lnTo>
                  <a:lnTo>
                    <a:pt x="12" y="74"/>
                  </a:lnTo>
                  <a:lnTo>
                    <a:pt x="0" y="74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4" name="Line 818"/>
            <p:cNvSpPr>
              <a:spLocks noChangeShapeType="1"/>
            </p:cNvSpPr>
            <p:nvPr/>
          </p:nvSpPr>
          <p:spPr bwMode="auto">
            <a:xfrm flipV="1">
              <a:off x="630" y="614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55" name="Freeform 819"/>
            <p:cNvSpPr>
              <a:spLocks/>
            </p:cNvSpPr>
            <p:nvPr/>
          </p:nvSpPr>
          <p:spPr bwMode="auto">
            <a:xfrm>
              <a:off x="615" y="646"/>
              <a:ext cx="11" cy="22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42" y="0"/>
                  </a:moveTo>
                  <a:lnTo>
                    <a:pt x="11" y="0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6" name="Freeform 820"/>
            <p:cNvSpPr>
              <a:spLocks/>
            </p:cNvSpPr>
            <p:nvPr/>
          </p:nvSpPr>
          <p:spPr bwMode="auto">
            <a:xfrm>
              <a:off x="615" y="646"/>
              <a:ext cx="11" cy="22"/>
            </a:xfrm>
            <a:custGeom>
              <a:avLst/>
              <a:gdLst>
                <a:gd name="T0" fmla="*/ 0 w 42"/>
                <a:gd name="T1" fmla="*/ 0 h 91"/>
                <a:gd name="T2" fmla="*/ 0 w 42"/>
                <a:gd name="T3" fmla="*/ 0 h 91"/>
                <a:gd name="T4" fmla="*/ 0 w 42"/>
                <a:gd name="T5" fmla="*/ 0 h 91"/>
                <a:gd name="T6" fmla="*/ 0 w 42"/>
                <a:gd name="T7" fmla="*/ 0 h 91"/>
                <a:gd name="T8" fmla="*/ 0 w 42"/>
                <a:gd name="T9" fmla="*/ 0 h 91"/>
                <a:gd name="T10" fmla="*/ 0 w 42"/>
                <a:gd name="T11" fmla="*/ 0 h 91"/>
                <a:gd name="T12" fmla="*/ 0 w 4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1"/>
                <a:gd name="T23" fmla="*/ 42 w 4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1">
                  <a:moveTo>
                    <a:pt x="42" y="0"/>
                  </a:moveTo>
                  <a:lnTo>
                    <a:pt x="11" y="0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7" name="Freeform 821"/>
            <p:cNvSpPr>
              <a:spLocks/>
            </p:cNvSpPr>
            <p:nvPr/>
          </p:nvSpPr>
          <p:spPr bwMode="auto">
            <a:xfrm>
              <a:off x="337" y="28"/>
              <a:ext cx="274" cy="267"/>
            </a:xfrm>
            <a:custGeom>
              <a:avLst/>
              <a:gdLst>
                <a:gd name="T0" fmla="*/ 0 w 1098"/>
                <a:gd name="T1" fmla="*/ 0 h 1070"/>
                <a:gd name="T2" fmla="*/ 0 w 1098"/>
                <a:gd name="T3" fmla="*/ 0 h 1070"/>
                <a:gd name="T4" fmla="*/ 0 w 1098"/>
                <a:gd name="T5" fmla="*/ 0 h 1070"/>
                <a:gd name="T6" fmla="*/ 0 w 1098"/>
                <a:gd name="T7" fmla="*/ 0 h 1070"/>
                <a:gd name="T8" fmla="*/ 0 w 1098"/>
                <a:gd name="T9" fmla="*/ 0 h 1070"/>
                <a:gd name="T10" fmla="*/ 0 w 1098"/>
                <a:gd name="T11" fmla="*/ 0 h 1070"/>
                <a:gd name="T12" fmla="*/ 0 w 1098"/>
                <a:gd name="T13" fmla="*/ 0 h 1070"/>
                <a:gd name="T14" fmla="*/ 0 w 1098"/>
                <a:gd name="T15" fmla="*/ 0 h 1070"/>
                <a:gd name="T16" fmla="*/ 0 w 1098"/>
                <a:gd name="T17" fmla="*/ 0 h 1070"/>
                <a:gd name="T18" fmla="*/ 0 w 1098"/>
                <a:gd name="T19" fmla="*/ 0 h 1070"/>
                <a:gd name="T20" fmla="*/ 0 w 1098"/>
                <a:gd name="T21" fmla="*/ 0 h 1070"/>
                <a:gd name="T22" fmla="*/ 0 w 1098"/>
                <a:gd name="T23" fmla="*/ 0 h 1070"/>
                <a:gd name="T24" fmla="*/ 0 w 1098"/>
                <a:gd name="T25" fmla="*/ 0 h 1070"/>
                <a:gd name="T26" fmla="*/ 0 w 1098"/>
                <a:gd name="T27" fmla="*/ 0 h 1070"/>
                <a:gd name="T28" fmla="*/ 0 w 1098"/>
                <a:gd name="T29" fmla="*/ 0 h 1070"/>
                <a:gd name="T30" fmla="*/ 0 w 1098"/>
                <a:gd name="T31" fmla="*/ 0 h 1070"/>
                <a:gd name="T32" fmla="*/ 0 w 1098"/>
                <a:gd name="T33" fmla="*/ 0 h 1070"/>
                <a:gd name="T34" fmla="*/ 0 w 1098"/>
                <a:gd name="T35" fmla="*/ 0 h 1070"/>
                <a:gd name="T36" fmla="*/ 0 w 1098"/>
                <a:gd name="T37" fmla="*/ 0 h 1070"/>
                <a:gd name="T38" fmla="*/ 0 w 1098"/>
                <a:gd name="T39" fmla="*/ 0 h 1070"/>
                <a:gd name="T40" fmla="*/ 0 w 1098"/>
                <a:gd name="T41" fmla="*/ 0 h 1070"/>
                <a:gd name="T42" fmla="*/ 0 w 1098"/>
                <a:gd name="T43" fmla="*/ 0 h 1070"/>
                <a:gd name="T44" fmla="*/ 0 w 1098"/>
                <a:gd name="T45" fmla="*/ 0 h 1070"/>
                <a:gd name="T46" fmla="*/ 0 w 1098"/>
                <a:gd name="T47" fmla="*/ 0 h 1070"/>
                <a:gd name="T48" fmla="*/ 0 w 1098"/>
                <a:gd name="T49" fmla="*/ 0 h 1070"/>
                <a:gd name="T50" fmla="*/ 0 w 1098"/>
                <a:gd name="T51" fmla="*/ 0 h 1070"/>
                <a:gd name="T52" fmla="*/ 0 w 1098"/>
                <a:gd name="T53" fmla="*/ 0 h 1070"/>
                <a:gd name="T54" fmla="*/ 0 w 1098"/>
                <a:gd name="T55" fmla="*/ 0 h 1070"/>
                <a:gd name="T56" fmla="*/ 0 w 1098"/>
                <a:gd name="T57" fmla="*/ 0 h 1070"/>
                <a:gd name="T58" fmla="*/ 0 w 1098"/>
                <a:gd name="T59" fmla="*/ 0 h 1070"/>
                <a:gd name="T60" fmla="*/ 0 w 1098"/>
                <a:gd name="T61" fmla="*/ 0 h 1070"/>
                <a:gd name="T62" fmla="*/ 0 w 1098"/>
                <a:gd name="T63" fmla="*/ 0 h 1070"/>
                <a:gd name="T64" fmla="*/ 0 w 1098"/>
                <a:gd name="T65" fmla="*/ 0 h 1070"/>
                <a:gd name="T66" fmla="*/ 0 w 1098"/>
                <a:gd name="T67" fmla="*/ 0 h 1070"/>
                <a:gd name="T68" fmla="*/ 0 w 1098"/>
                <a:gd name="T69" fmla="*/ 0 h 1070"/>
                <a:gd name="T70" fmla="*/ 0 w 1098"/>
                <a:gd name="T71" fmla="*/ 0 h 1070"/>
                <a:gd name="T72" fmla="*/ 0 w 1098"/>
                <a:gd name="T73" fmla="*/ 0 h 1070"/>
                <a:gd name="T74" fmla="*/ 0 w 1098"/>
                <a:gd name="T75" fmla="*/ 0 h 1070"/>
                <a:gd name="T76" fmla="*/ 0 w 1098"/>
                <a:gd name="T77" fmla="*/ 0 h 1070"/>
                <a:gd name="T78" fmla="*/ 0 w 1098"/>
                <a:gd name="T79" fmla="*/ 0 h 1070"/>
                <a:gd name="T80" fmla="*/ 0 w 1098"/>
                <a:gd name="T81" fmla="*/ 0 h 1070"/>
                <a:gd name="T82" fmla="*/ 0 w 1098"/>
                <a:gd name="T83" fmla="*/ 0 h 1070"/>
                <a:gd name="T84" fmla="*/ 0 w 1098"/>
                <a:gd name="T85" fmla="*/ 0 h 10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8"/>
                <a:gd name="T130" fmla="*/ 0 h 1070"/>
                <a:gd name="T131" fmla="*/ 1098 w 1098"/>
                <a:gd name="T132" fmla="*/ 1070 h 10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8" h="1070">
                  <a:moveTo>
                    <a:pt x="1098" y="535"/>
                  </a:moveTo>
                  <a:lnTo>
                    <a:pt x="1097" y="563"/>
                  </a:lnTo>
                  <a:lnTo>
                    <a:pt x="1095" y="590"/>
                  </a:lnTo>
                  <a:lnTo>
                    <a:pt x="1091" y="616"/>
                  </a:lnTo>
                  <a:lnTo>
                    <a:pt x="1087" y="643"/>
                  </a:lnTo>
                  <a:lnTo>
                    <a:pt x="1080" y="669"/>
                  </a:lnTo>
                  <a:lnTo>
                    <a:pt x="1073" y="694"/>
                  </a:lnTo>
                  <a:lnTo>
                    <a:pt x="1065" y="719"/>
                  </a:lnTo>
                  <a:lnTo>
                    <a:pt x="1055" y="744"/>
                  </a:lnTo>
                  <a:lnTo>
                    <a:pt x="1044" y="767"/>
                  </a:lnTo>
                  <a:lnTo>
                    <a:pt x="1032" y="790"/>
                  </a:lnTo>
                  <a:lnTo>
                    <a:pt x="1018" y="812"/>
                  </a:lnTo>
                  <a:lnTo>
                    <a:pt x="1004" y="834"/>
                  </a:lnTo>
                  <a:lnTo>
                    <a:pt x="989" y="854"/>
                  </a:lnTo>
                  <a:lnTo>
                    <a:pt x="972" y="875"/>
                  </a:lnTo>
                  <a:lnTo>
                    <a:pt x="955" y="894"/>
                  </a:lnTo>
                  <a:lnTo>
                    <a:pt x="937" y="913"/>
                  </a:lnTo>
                  <a:lnTo>
                    <a:pt x="918" y="931"/>
                  </a:lnTo>
                  <a:lnTo>
                    <a:pt x="898" y="947"/>
                  </a:lnTo>
                  <a:lnTo>
                    <a:pt x="877" y="963"/>
                  </a:lnTo>
                  <a:lnTo>
                    <a:pt x="856" y="978"/>
                  </a:lnTo>
                  <a:lnTo>
                    <a:pt x="834" y="992"/>
                  </a:lnTo>
                  <a:lnTo>
                    <a:pt x="811" y="1005"/>
                  </a:lnTo>
                  <a:lnTo>
                    <a:pt x="787" y="1017"/>
                  </a:lnTo>
                  <a:lnTo>
                    <a:pt x="763" y="1028"/>
                  </a:lnTo>
                  <a:lnTo>
                    <a:pt x="738" y="1038"/>
                  </a:lnTo>
                  <a:lnTo>
                    <a:pt x="712" y="1045"/>
                  </a:lnTo>
                  <a:lnTo>
                    <a:pt x="687" y="1053"/>
                  </a:lnTo>
                  <a:lnTo>
                    <a:pt x="660" y="1059"/>
                  </a:lnTo>
                  <a:lnTo>
                    <a:pt x="633" y="1063"/>
                  </a:lnTo>
                  <a:lnTo>
                    <a:pt x="605" y="1067"/>
                  </a:lnTo>
                  <a:lnTo>
                    <a:pt x="577" y="1069"/>
                  </a:lnTo>
                  <a:lnTo>
                    <a:pt x="550" y="1070"/>
                  </a:lnTo>
                  <a:lnTo>
                    <a:pt x="521" y="1069"/>
                  </a:lnTo>
                  <a:lnTo>
                    <a:pt x="493" y="1067"/>
                  </a:lnTo>
                  <a:lnTo>
                    <a:pt x="466" y="1063"/>
                  </a:lnTo>
                  <a:lnTo>
                    <a:pt x="439" y="1059"/>
                  </a:lnTo>
                  <a:lnTo>
                    <a:pt x="411" y="1053"/>
                  </a:lnTo>
                  <a:lnTo>
                    <a:pt x="386" y="1045"/>
                  </a:lnTo>
                  <a:lnTo>
                    <a:pt x="361" y="1038"/>
                  </a:lnTo>
                  <a:lnTo>
                    <a:pt x="335" y="1028"/>
                  </a:lnTo>
                  <a:lnTo>
                    <a:pt x="311" y="1017"/>
                  </a:lnTo>
                  <a:lnTo>
                    <a:pt x="288" y="1005"/>
                  </a:lnTo>
                  <a:lnTo>
                    <a:pt x="264" y="992"/>
                  </a:lnTo>
                  <a:lnTo>
                    <a:pt x="242" y="978"/>
                  </a:lnTo>
                  <a:lnTo>
                    <a:pt x="221" y="963"/>
                  </a:lnTo>
                  <a:lnTo>
                    <a:pt x="200" y="947"/>
                  </a:lnTo>
                  <a:lnTo>
                    <a:pt x="180" y="931"/>
                  </a:lnTo>
                  <a:lnTo>
                    <a:pt x="162" y="913"/>
                  </a:lnTo>
                  <a:lnTo>
                    <a:pt x="143" y="894"/>
                  </a:lnTo>
                  <a:lnTo>
                    <a:pt x="126" y="875"/>
                  </a:lnTo>
                  <a:lnTo>
                    <a:pt x="110" y="854"/>
                  </a:lnTo>
                  <a:lnTo>
                    <a:pt x="94" y="834"/>
                  </a:lnTo>
                  <a:lnTo>
                    <a:pt x="80" y="812"/>
                  </a:lnTo>
                  <a:lnTo>
                    <a:pt x="66" y="790"/>
                  </a:lnTo>
                  <a:lnTo>
                    <a:pt x="54" y="767"/>
                  </a:lnTo>
                  <a:lnTo>
                    <a:pt x="43" y="744"/>
                  </a:lnTo>
                  <a:lnTo>
                    <a:pt x="33" y="719"/>
                  </a:lnTo>
                  <a:lnTo>
                    <a:pt x="26" y="694"/>
                  </a:lnTo>
                  <a:lnTo>
                    <a:pt x="18" y="669"/>
                  </a:lnTo>
                  <a:lnTo>
                    <a:pt x="11" y="643"/>
                  </a:lnTo>
                  <a:lnTo>
                    <a:pt x="7" y="616"/>
                  </a:lnTo>
                  <a:lnTo>
                    <a:pt x="3" y="590"/>
                  </a:lnTo>
                  <a:lnTo>
                    <a:pt x="1" y="563"/>
                  </a:lnTo>
                  <a:lnTo>
                    <a:pt x="0" y="535"/>
                  </a:lnTo>
                  <a:lnTo>
                    <a:pt x="1" y="508"/>
                  </a:lnTo>
                  <a:lnTo>
                    <a:pt x="3" y="481"/>
                  </a:lnTo>
                  <a:lnTo>
                    <a:pt x="7" y="454"/>
                  </a:lnTo>
                  <a:lnTo>
                    <a:pt x="11" y="427"/>
                  </a:lnTo>
                  <a:lnTo>
                    <a:pt x="18" y="401"/>
                  </a:lnTo>
                  <a:lnTo>
                    <a:pt x="26" y="376"/>
                  </a:lnTo>
                  <a:lnTo>
                    <a:pt x="33" y="351"/>
                  </a:lnTo>
                  <a:lnTo>
                    <a:pt x="43" y="327"/>
                  </a:lnTo>
                  <a:lnTo>
                    <a:pt x="54" y="303"/>
                  </a:lnTo>
                  <a:lnTo>
                    <a:pt x="66" y="280"/>
                  </a:lnTo>
                  <a:lnTo>
                    <a:pt x="80" y="258"/>
                  </a:lnTo>
                  <a:lnTo>
                    <a:pt x="94" y="236"/>
                  </a:lnTo>
                  <a:lnTo>
                    <a:pt x="110" y="216"/>
                  </a:lnTo>
                  <a:lnTo>
                    <a:pt x="126" y="195"/>
                  </a:lnTo>
                  <a:lnTo>
                    <a:pt x="143" y="176"/>
                  </a:lnTo>
                  <a:lnTo>
                    <a:pt x="162" y="158"/>
                  </a:lnTo>
                  <a:lnTo>
                    <a:pt x="180" y="139"/>
                  </a:lnTo>
                  <a:lnTo>
                    <a:pt x="200" y="123"/>
                  </a:lnTo>
                  <a:lnTo>
                    <a:pt x="221" y="107"/>
                  </a:lnTo>
                  <a:lnTo>
                    <a:pt x="242" y="92"/>
                  </a:lnTo>
                  <a:lnTo>
                    <a:pt x="264" y="78"/>
                  </a:lnTo>
                  <a:lnTo>
                    <a:pt x="288" y="65"/>
                  </a:lnTo>
                  <a:lnTo>
                    <a:pt x="311" y="53"/>
                  </a:lnTo>
                  <a:lnTo>
                    <a:pt x="335" y="42"/>
                  </a:lnTo>
                  <a:lnTo>
                    <a:pt x="361" y="33"/>
                  </a:lnTo>
                  <a:lnTo>
                    <a:pt x="386" y="25"/>
                  </a:lnTo>
                  <a:lnTo>
                    <a:pt x="411" y="18"/>
                  </a:lnTo>
                  <a:lnTo>
                    <a:pt x="439" y="11"/>
                  </a:lnTo>
                  <a:lnTo>
                    <a:pt x="466" y="7"/>
                  </a:lnTo>
                  <a:lnTo>
                    <a:pt x="493" y="4"/>
                  </a:lnTo>
                  <a:lnTo>
                    <a:pt x="521" y="1"/>
                  </a:lnTo>
                  <a:lnTo>
                    <a:pt x="550" y="0"/>
                  </a:lnTo>
                  <a:lnTo>
                    <a:pt x="577" y="1"/>
                  </a:lnTo>
                  <a:lnTo>
                    <a:pt x="605" y="4"/>
                  </a:lnTo>
                  <a:lnTo>
                    <a:pt x="633" y="7"/>
                  </a:lnTo>
                  <a:lnTo>
                    <a:pt x="660" y="11"/>
                  </a:lnTo>
                  <a:lnTo>
                    <a:pt x="687" y="18"/>
                  </a:lnTo>
                  <a:lnTo>
                    <a:pt x="712" y="25"/>
                  </a:lnTo>
                  <a:lnTo>
                    <a:pt x="738" y="33"/>
                  </a:lnTo>
                  <a:lnTo>
                    <a:pt x="763" y="42"/>
                  </a:lnTo>
                  <a:lnTo>
                    <a:pt x="787" y="53"/>
                  </a:lnTo>
                  <a:lnTo>
                    <a:pt x="811" y="65"/>
                  </a:lnTo>
                  <a:lnTo>
                    <a:pt x="834" y="78"/>
                  </a:lnTo>
                  <a:lnTo>
                    <a:pt x="856" y="92"/>
                  </a:lnTo>
                  <a:lnTo>
                    <a:pt x="877" y="107"/>
                  </a:lnTo>
                  <a:lnTo>
                    <a:pt x="898" y="123"/>
                  </a:lnTo>
                  <a:lnTo>
                    <a:pt x="918" y="139"/>
                  </a:lnTo>
                  <a:lnTo>
                    <a:pt x="937" y="158"/>
                  </a:lnTo>
                  <a:lnTo>
                    <a:pt x="955" y="176"/>
                  </a:lnTo>
                  <a:lnTo>
                    <a:pt x="972" y="195"/>
                  </a:lnTo>
                  <a:lnTo>
                    <a:pt x="989" y="216"/>
                  </a:lnTo>
                  <a:lnTo>
                    <a:pt x="1004" y="236"/>
                  </a:lnTo>
                  <a:lnTo>
                    <a:pt x="1018" y="258"/>
                  </a:lnTo>
                  <a:lnTo>
                    <a:pt x="1032" y="280"/>
                  </a:lnTo>
                  <a:lnTo>
                    <a:pt x="1044" y="303"/>
                  </a:lnTo>
                  <a:lnTo>
                    <a:pt x="1055" y="327"/>
                  </a:lnTo>
                  <a:lnTo>
                    <a:pt x="1065" y="351"/>
                  </a:lnTo>
                  <a:lnTo>
                    <a:pt x="1073" y="376"/>
                  </a:lnTo>
                  <a:lnTo>
                    <a:pt x="1080" y="401"/>
                  </a:lnTo>
                  <a:lnTo>
                    <a:pt x="1087" y="427"/>
                  </a:lnTo>
                  <a:lnTo>
                    <a:pt x="1091" y="454"/>
                  </a:lnTo>
                  <a:lnTo>
                    <a:pt x="1095" y="481"/>
                  </a:lnTo>
                  <a:lnTo>
                    <a:pt x="1097" y="508"/>
                  </a:lnTo>
                  <a:lnTo>
                    <a:pt x="1098" y="53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8" name="Rectangle 822"/>
            <p:cNvSpPr>
              <a:spLocks noChangeArrowheads="1"/>
            </p:cNvSpPr>
            <p:nvPr/>
          </p:nvSpPr>
          <p:spPr bwMode="auto">
            <a:xfrm>
              <a:off x="289" y="413"/>
              <a:ext cx="370" cy="1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59" name="Rectangle 823"/>
            <p:cNvSpPr>
              <a:spLocks noChangeArrowheads="1"/>
            </p:cNvSpPr>
            <p:nvPr/>
          </p:nvSpPr>
          <p:spPr bwMode="auto">
            <a:xfrm>
              <a:off x="289" y="413"/>
              <a:ext cx="370" cy="10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0" name="Freeform 824"/>
            <p:cNvSpPr>
              <a:spLocks/>
            </p:cNvSpPr>
            <p:nvPr/>
          </p:nvSpPr>
          <p:spPr bwMode="auto">
            <a:xfrm>
              <a:off x="321" y="466"/>
              <a:ext cx="308" cy="30"/>
            </a:xfrm>
            <a:custGeom>
              <a:avLst/>
              <a:gdLst>
                <a:gd name="T0" fmla="*/ 0 w 1233"/>
                <a:gd name="T1" fmla="*/ 0 h 118"/>
                <a:gd name="T2" fmla="*/ 0 w 1233"/>
                <a:gd name="T3" fmla="*/ 0 h 118"/>
                <a:gd name="T4" fmla="*/ 0 w 1233"/>
                <a:gd name="T5" fmla="*/ 0 h 118"/>
                <a:gd name="T6" fmla="*/ 0 w 1233"/>
                <a:gd name="T7" fmla="*/ 0 h 118"/>
                <a:gd name="T8" fmla="*/ 0 w 1233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8"/>
                <a:gd name="T17" fmla="*/ 1233 w 123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8">
                  <a:moveTo>
                    <a:pt x="2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1" name="Freeform 825"/>
            <p:cNvSpPr>
              <a:spLocks/>
            </p:cNvSpPr>
            <p:nvPr/>
          </p:nvSpPr>
          <p:spPr bwMode="auto">
            <a:xfrm>
              <a:off x="321" y="466"/>
              <a:ext cx="308" cy="30"/>
            </a:xfrm>
            <a:custGeom>
              <a:avLst/>
              <a:gdLst>
                <a:gd name="T0" fmla="*/ 0 w 1233"/>
                <a:gd name="T1" fmla="*/ 0 h 118"/>
                <a:gd name="T2" fmla="*/ 0 w 1233"/>
                <a:gd name="T3" fmla="*/ 0 h 118"/>
                <a:gd name="T4" fmla="*/ 0 w 1233"/>
                <a:gd name="T5" fmla="*/ 0 h 118"/>
                <a:gd name="T6" fmla="*/ 0 w 1233"/>
                <a:gd name="T7" fmla="*/ 0 h 118"/>
                <a:gd name="T8" fmla="*/ 0 w 1233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8"/>
                <a:gd name="T17" fmla="*/ 1233 w 123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8">
                  <a:moveTo>
                    <a:pt x="2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6"/>
                  </a:lnTo>
                  <a:lnTo>
                    <a:pt x="2" y="11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2" name="Freeform 826"/>
            <p:cNvSpPr>
              <a:spLocks/>
            </p:cNvSpPr>
            <p:nvPr/>
          </p:nvSpPr>
          <p:spPr bwMode="auto">
            <a:xfrm>
              <a:off x="320" y="475"/>
              <a:ext cx="310" cy="11"/>
            </a:xfrm>
            <a:custGeom>
              <a:avLst/>
              <a:gdLst>
                <a:gd name="T0" fmla="*/ 0 w 1238"/>
                <a:gd name="T1" fmla="*/ 0 h 45"/>
                <a:gd name="T2" fmla="*/ 0 w 1238"/>
                <a:gd name="T3" fmla="*/ 0 h 45"/>
                <a:gd name="T4" fmla="*/ 0 w 1238"/>
                <a:gd name="T5" fmla="*/ 0 h 45"/>
                <a:gd name="T6" fmla="*/ 0 w 1238"/>
                <a:gd name="T7" fmla="*/ 0 h 45"/>
                <a:gd name="T8" fmla="*/ 0 w 1238"/>
                <a:gd name="T9" fmla="*/ 0 h 45"/>
                <a:gd name="T10" fmla="*/ 0 w 1238"/>
                <a:gd name="T11" fmla="*/ 0 h 45"/>
                <a:gd name="T12" fmla="*/ 0 w 1238"/>
                <a:gd name="T13" fmla="*/ 0 h 45"/>
                <a:gd name="T14" fmla="*/ 0 w 1238"/>
                <a:gd name="T15" fmla="*/ 0 h 45"/>
                <a:gd name="T16" fmla="*/ 0 w 1238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8"/>
                <a:gd name="T28" fmla="*/ 0 h 45"/>
                <a:gd name="T29" fmla="*/ 1238 w 1238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8" h="45">
                  <a:moveTo>
                    <a:pt x="1235" y="9"/>
                  </a:moveTo>
                  <a:lnTo>
                    <a:pt x="55" y="45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9"/>
                  </a:lnTo>
                  <a:lnTo>
                    <a:pt x="123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3" name="Freeform 827"/>
            <p:cNvSpPr>
              <a:spLocks/>
            </p:cNvSpPr>
            <p:nvPr/>
          </p:nvSpPr>
          <p:spPr bwMode="auto">
            <a:xfrm>
              <a:off x="299" y="394"/>
              <a:ext cx="29" cy="14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0 h 56"/>
                <a:gd name="T4" fmla="*/ 0 w 116"/>
                <a:gd name="T5" fmla="*/ 0 h 56"/>
                <a:gd name="T6" fmla="*/ 0 w 116"/>
                <a:gd name="T7" fmla="*/ 0 h 56"/>
                <a:gd name="T8" fmla="*/ 0 w 116"/>
                <a:gd name="T9" fmla="*/ 0 h 56"/>
                <a:gd name="T10" fmla="*/ 0 w 116"/>
                <a:gd name="T11" fmla="*/ 0 h 56"/>
                <a:gd name="T12" fmla="*/ 0 w 116"/>
                <a:gd name="T13" fmla="*/ 0 h 56"/>
                <a:gd name="T14" fmla="*/ 0 w 116"/>
                <a:gd name="T15" fmla="*/ 0 h 56"/>
                <a:gd name="T16" fmla="*/ 0 w 116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56"/>
                <a:gd name="T29" fmla="*/ 116 w 1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29" y="38"/>
                  </a:lnTo>
                  <a:lnTo>
                    <a:pt x="29" y="56"/>
                  </a:lnTo>
                  <a:lnTo>
                    <a:pt x="86" y="56"/>
                  </a:lnTo>
                  <a:lnTo>
                    <a:pt x="86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4" name="Freeform 828"/>
            <p:cNvSpPr>
              <a:spLocks/>
            </p:cNvSpPr>
            <p:nvPr/>
          </p:nvSpPr>
          <p:spPr bwMode="auto">
            <a:xfrm>
              <a:off x="299" y="394"/>
              <a:ext cx="29" cy="14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0 h 56"/>
                <a:gd name="T4" fmla="*/ 0 w 116"/>
                <a:gd name="T5" fmla="*/ 0 h 56"/>
                <a:gd name="T6" fmla="*/ 0 w 116"/>
                <a:gd name="T7" fmla="*/ 0 h 56"/>
                <a:gd name="T8" fmla="*/ 0 w 116"/>
                <a:gd name="T9" fmla="*/ 0 h 56"/>
                <a:gd name="T10" fmla="*/ 0 w 116"/>
                <a:gd name="T11" fmla="*/ 0 h 56"/>
                <a:gd name="T12" fmla="*/ 0 w 116"/>
                <a:gd name="T13" fmla="*/ 0 h 56"/>
                <a:gd name="T14" fmla="*/ 0 w 116"/>
                <a:gd name="T15" fmla="*/ 0 h 56"/>
                <a:gd name="T16" fmla="*/ 0 w 116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56"/>
                <a:gd name="T29" fmla="*/ 116 w 1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29" y="38"/>
                  </a:lnTo>
                  <a:lnTo>
                    <a:pt x="29" y="56"/>
                  </a:lnTo>
                  <a:lnTo>
                    <a:pt x="86" y="56"/>
                  </a:lnTo>
                  <a:lnTo>
                    <a:pt x="86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5" name="Freeform 829"/>
            <p:cNvSpPr>
              <a:spLocks/>
            </p:cNvSpPr>
            <p:nvPr/>
          </p:nvSpPr>
          <p:spPr bwMode="auto">
            <a:xfrm>
              <a:off x="620" y="394"/>
              <a:ext cx="29" cy="14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0 h 56"/>
                <a:gd name="T4" fmla="*/ 0 w 116"/>
                <a:gd name="T5" fmla="*/ 0 h 56"/>
                <a:gd name="T6" fmla="*/ 0 w 116"/>
                <a:gd name="T7" fmla="*/ 0 h 56"/>
                <a:gd name="T8" fmla="*/ 0 w 116"/>
                <a:gd name="T9" fmla="*/ 0 h 56"/>
                <a:gd name="T10" fmla="*/ 0 w 116"/>
                <a:gd name="T11" fmla="*/ 0 h 56"/>
                <a:gd name="T12" fmla="*/ 0 w 116"/>
                <a:gd name="T13" fmla="*/ 0 h 56"/>
                <a:gd name="T14" fmla="*/ 0 w 116"/>
                <a:gd name="T15" fmla="*/ 0 h 56"/>
                <a:gd name="T16" fmla="*/ 0 w 116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56"/>
                <a:gd name="T29" fmla="*/ 116 w 1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30" y="38"/>
                  </a:lnTo>
                  <a:lnTo>
                    <a:pt x="30" y="56"/>
                  </a:lnTo>
                  <a:lnTo>
                    <a:pt x="88" y="56"/>
                  </a:lnTo>
                  <a:lnTo>
                    <a:pt x="88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6" name="Freeform 830"/>
            <p:cNvSpPr>
              <a:spLocks/>
            </p:cNvSpPr>
            <p:nvPr/>
          </p:nvSpPr>
          <p:spPr bwMode="auto">
            <a:xfrm>
              <a:off x="620" y="394"/>
              <a:ext cx="29" cy="14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0 h 56"/>
                <a:gd name="T4" fmla="*/ 0 w 116"/>
                <a:gd name="T5" fmla="*/ 0 h 56"/>
                <a:gd name="T6" fmla="*/ 0 w 116"/>
                <a:gd name="T7" fmla="*/ 0 h 56"/>
                <a:gd name="T8" fmla="*/ 0 w 116"/>
                <a:gd name="T9" fmla="*/ 0 h 56"/>
                <a:gd name="T10" fmla="*/ 0 w 116"/>
                <a:gd name="T11" fmla="*/ 0 h 56"/>
                <a:gd name="T12" fmla="*/ 0 w 116"/>
                <a:gd name="T13" fmla="*/ 0 h 56"/>
                <a:gd name="T14" fmla="*/ 0 w 116"/>
                <a:gd name="T15" fmla="*/ 0 h 56"/>
                <a:gd name="T16" fmla="*/ 0 w 116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56"/>
                <a:gd name="T29" fmla="*/ 116 w 1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30" y="38"/>
                  </a:lnTo>
                  <a:lnTo>
                    <a:pt x="30" y="56"/>
                  </a:lnTo>
                  <a:lnTo>
                    <a:pt x="88" y="56"/>
                  </a:lnTo>
                  <a:lnTo>
                    <a:pt x="88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7" name="Freeform 831"/>
            <p:cNvSpPr>
              <a:spLocks/>
            </p:cNvSpPr>
            <p:nvPr/>
          </p:nvSpPr>
          <p:spPr bwMode="auto">
            <a:xfrm>
              <a:off x="286" y="404"/>
              <a:ext cx="376" cy="30"/>
            </a:xfrm>
            <a:custGeom>
              <a:avLst/>
              <a:gdLst>
                <a:gd name="T0" fmla="*/ 0 w 1502"/>
                <a:gd name="T1" fmla="*/ 0 h 119"/>
                <a:gd name="T2" fmla="*/ 0 w 1502"/>
                <a:gd name="T3" fmla="*/ 0 h 119"/>
                <a:gd name="T4" fmla="*/ 0 w 1502"/>
                <a:gd name="T5" fmla="*/ 0 h 119"/>
                <a:gd name="T6" fmla="*/ 0 w 1502"/>
                <a:gd name="T7" fmla="*/ 0 h 119"/>
                <a:gd name="T8" fmla="*/ 0 w 1502"/>
                <a:gd name="T9" fmla="*/ 0 h 119"/>
                <a:gd name="T10" fmla="*/ 0 w 1502"/>
                <a:gd name="T11" fmla="*/ 0 h 119"/>
                <a:gd name="T12" fmla="*/ 0 w 1502"/>
                <a:gd name="T13" fmla="*/ 0 h 119"/>
                <a:gd name="T14" fmla="*/ 0 w 1502"/>
                <a:gd name="T15" fmla="*/ 0 h 119"/>
                <a:gd name="T16" fmla="*/ 0 w 150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2"/>
                <a:gd name="T28" fmla="*/ 0 h 119"/>
                <a:gd name="T29" fmla="*/ 1502 w 150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2" h="119">
                  <a:moveTo>
                    <a:pt x="1502" y="0"/>
                  </a:moveTo>
                  <a:lnTo>
                    <a:pt x="1502" y="38"/>
                  </a:lnTo>
                  <a:lnTo>
                    <a:pt x="1352" y="38"/>
                  </a:lnTo>
                  <a:lnTo>
                    <a:pt x="1267" y="119"/>
                  </a:lnTo>
                  <a:lnTo>
                    <a:pt x="235" y="119"/>
                  </a:lnTo>
                  <a:lnTo>
                    <a:pt x="15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8" name="Freeform 832"/>
            <p:cNvSpPr>
              <a:spLocks/>
            </p:cNvSpPr>
            <p:nvPr/>
          </p:nvSpPr>
          <p:spPr bwMode="auto">
            <a:xfrm>
              <a:off x="286" y="404"/>
              <a:ext cx="376" cy="30"/>
            </a:xfrm>
            <a:custGeom>
              <a:avLst/>
              <a:gdLst>
                <a:gd name="T0" fmla="*/ 0 w 1502"/>
                <a:gd name="T1" fmla="*/ 0 h 119"/>
                <a:gd name="T2" fmla="*/ 0 w 1502"/>
                <a:gd name="T3" fmla="*/ 0 h 119"/>
                <a:gd name="T4" fmla="*/ 0 w 1502"/>
                <a:gd name="T5" fmla="*/ 0 h 119"/>
                <a:gd name="T6" fmla="*/ 0 w 1502"/>
                <a:gd name="T7" fmla="*/ 0 h 119"/>
                <a:gd name="T8" fmla="*/ 0 w 1502"/>
                <a:gd name="T9" fmla="*/ 0 h 119"/>
                <a:gd name="T10" fmla="*/ 0 w 1502"/>
                <a:gd name="T11" fmla="*/ 0 h 119"/>
                <a:gd name="T12" fmla="*/ 0 w 1502"/>
                <a:gd name="T13" fmla="*/ 0 h 119"/>
                <a:gd name="T14" fmla="*/ 0 w 1502"/>
                <a:gd name="T15" fmla="*/ 0 h 119"/>
                <a:gd name="T16" fmla="*/ 0 w 150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2"/>
                <a:gd name="T28" fmla="*/ 0 h 119"/>
                <a:gd name="T29" fmla="*/ 1502 w 150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2" h="119">
                  <a:moveTo>
                    <a:pt x="1502" y="0"/>
                  </a:moveTo>
                  <a:lnTo>
                    <a:pt x="1502" y="38"/>
                  </a:lnTo>
                  <a:lnTo>
                    <a:pt x="1352" y="38"/>
                  </a:lnTo>
                  <a:lnTo>
                    <a:pt x="1267" y="119"/>
                  </a:lnTo>
                  <a:lnTo>
                    <a:pt x="235" y="119"/>
                  </a:lnTo>
                  <a:lnTo>
                    <a:pt x="15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50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69" name="Rectangle 833"/>
            <p:cNvSpPr>
              <a:spLocks noChangeArrowheads="1"/>
            </p:cNvSpPr>
            <p:nvPr/>
          </p:nvSpPr>
          <p:spPr bwMode="auto">
            <a:xfrm>
              <a:off x="286" y="408"/>
              <a:ext cx="3" cy="11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0" name="Rectangle 834"/>
            <p:cNvSpPr>
              <a:spLocks noChangeArrowheads="1"/>
            </p:cNvSpPr>
            <p:nvPr/>
          </p:nvSpPr>
          <p:spPr bwMode="auto">
            <a:xfrm>
              <a:off x="286" y="408"/>
              <a:ext cx="3" cy="11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1" name="Freeform 835"/>
            <p:cNvSpPr>
              <a:spLocks/>
            </p:cNvSpPr>
            <p:nvPr/>
          </p:nvSpPr>
          <p:spPr bwMode="auto">
            <a:xfrm>
              <a:off x="322" y="526"/>
              <a:ext cx="308" cy="30"/>
            </a:xfrm>
            <a:custGeom>
              <a:avLst/>
              <a:gdLst>
                <a:gd name="T0" fmla="*/ 0 w 1233"/>
                <a:gd name="T1" fmla="*/ 0 h 118"/>
                <a:gd name="T2" fmla="*/ 0 w 1233"/>
                <a:gd name="T3" fmla="*/ 0 h 118"/>
                <a:gd name="T4" fmla="*/ 0 w 1233"/>
                <a:gd name="T5" fmla="*/ 0 h 118"/>
                <a:gd name="T6" fmla="*/ 0 w 1233"/>
                <a:gd name="T7" fmla="*/ 0 h 118"/>
                <a:gd name="T8" fmla="*/ 0 w 1233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8"/>
                <a:gd name="T17" fmla="*/ 1233 w 123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8">
                  <a:moveTo>
                    <a:pt x="3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3" y="118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2" name="Freeform 836"/>
            <p:cNvSpPr>
              <a:spLocks/>
            </p:cNvSpPr>
            <p:nvPr/>
          </p:nvSpPr>
          <p:spPr bwMode="auto">
            <a:xfrm>
              <a:off x="322" y="526"/>
              <a:ext cx="308" cy="30"/>
            </a:xfrm>
            <a:custGeom>
              <a:avLst/>
              <a:gdLst>
                <a:gd name="T0" fmla="*/ 0 w 1233"/>
                <a:gd name="T1" fmla="*/ 0 h 118"/>
                <a:gd name="T2" fmla="*/ 0 w 1233"/>
                <a:gd name="T3" fmla="*/ 0 h 118"/>
                <a:gd name="T4" fmla="*/ 0 w 1233"/>
                <a:gd name="T5" fmla="*/ 0 h 118"/>
                <a:gd name="T6" fmla="*/ 0 w 1233"/>
                <a:gd name="T7" fmla="*/ 0 h 118"/>
                <a:gd name="T8" fmla="*/ 0 w 1233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8"/>
                <a:gd name="T17" fmla="*/ 1233 w 123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8">
                  <a:moveTo>
                    <a:pt x="3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3" y="11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3" name="Freeform 837"/>
            <p:cNvSpPr>
              <a:spLocks/>
            </p:cNvSpPr>
            <p:nvPr/>
          </p:nvSpPr>
          <p:spPr bwMode="auto">
            <a:xfrm>
              <a:off x="321" y="535"/>
              <a:ext cx="310" cy="11"/>
            </a:xfrm>
            <a:custGeom>
              <a:avLst/>
              <a:gdLst>
                <a:gd name="T0" fmla="*/ 0 w 1239"/>
                <a:gd name="T1" fmla="*/ 0 h 44"/>
                <a:gd name="T2" fmla="*/ 0 w 1239"/>
                <a:gd name="T3" fmla="*/ 0 h 44"/>
                <a:gd name="T4" fmla="*/ 0 w 1239"/>
                <a:gd name="T5" fmla="*/ 0 h 44"/>
                <a:gd name="T6" fmla="*/ 0 w 1239"/>
                <a:gd name="T7" fmla="*/ 0 h 44"/>
                <a:gd name="T8" fmla="*/ 0 w 1239"/>
                <a:gd name="T9" fmla="*/ 0 h 44"/>
                <a:gd name="T10" fmla="*/ 0 w 1239"/>
                <a:gd name="T11" fmla="*/ 0 h 44"/>
                <a:gd name="T12" fmla="*/ 0 w 1239"/>
                <a:gd name="T13" fmla="*/ 0 h 44"/>
                <a:gd name="T14" fmla="*/ 0 w 1239"/>
                <a:gd name="T15" fmla="*/ 0 h 44"/>
                <a:gd name="T16" fmla="*/ 0 w 123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9"/>
                <a:gd name="T28" fmla="*/ 0 h 44"/>
                <a:gd name="T29" fmla="*/ 1239 w 123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9" h="44">
                  <a:moveTo>
                    <a:pt x="1235" y="8"/>
                  </a:moveTo>
                  <a:lnTo>
                    <a:pt x="57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9" y="0"/>
                  </a:lnTo>
                  <a:lnTo>
                    <a:pt x="1239" y="8"/>
                  </a:lnTo>
                  <a:lnTo>
                    <a:pt x="12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4" name="Freeform 838"/>
            <p:cNvSpPr>
              <a:spLocks/>
            </p:cNvSpPr>
            <p:nvPr/>
          </p:nvSpPr>
          <p:spPr bwMode="auto">
            <a:xfrm>
              <a:off x="619" y="527"/>
              <a:ext cx="14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0"/>
                  </a:lnTo>
                  <a:lnTo>
                    <a:pt x="41" y="39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51" y="31"/>
                  </a:lnTo>
                  <a:lnTo>
                    <a:pt x="52" y="28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3" y="39"/>
                  </a:lnTo>
                  <a:lnTo>
                    <a:pt x="17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5" name="Line 839"/>
            <p:cNvSpPr>
              <a:spLocks noChangeShapeType="1"/>
            </p:cNvSpPr>
            <p:nvPr/>
          </p:nvSpPr>
          <p:spPr bwMode="auto">
            <a:xfrm>
              <a:off x="624" y="53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76" name="Freeform 840"/>
            <p:cNvSpPr>
              <a:spLocks/>
            </p:cNvSpPr>
            <p:nvPr/>
          </p:nvSpPr>
          <p:spPr bwMode="auto">
            <a:xfrm>
              <a:off x="627" y="532"/>
              <a:ext cx="6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5" y="19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7" name="Line 841"/>
            <p:cNvSpPr>
              <a:spLocks noChangeShapeType="1"/>
            </p:cNvSpPr>
            <p:nvPr/>
          </p:nvSpPr>
          <p:spPr bwMode="auto">
            <a:xfrm>
              <a:off x="633" y="53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78" name="Freeform 842"/>
            <p:cNvSpPr>
              <a:spLocks/>
            </p:cNvSpPr>
            <p:nvPr/>
          </p:nvSpPr>
          <p:spPr bwMode="auto">
            <a:xfrm>
              <a:off x="627" y="527"/>
              <a:ext cx="6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9" name="Line 843"/>
            <p:cNvSpPr>
              <a:spLocks noChangeShapeType="1"/>
            </p:cNvSpPr>
            <p:nvPr/>
          </p:nvSpPr>
          <p:spPr bwMode="auto">
            <a:xfrm flipH="1">
              <a:off x="624" y="52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0" name="Freeform 844"/>
            <p:cNvSpPr>
              <a:spLocks/>
            </p:cNvSpPr>
            <p:nvPr/>
          </p:nvSpPr>
          <p:spPr bwMode="auto">
            <a:xfrm>
              <a:off x="619" y="527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1" name="Line 845"/>
            <p:cNvSpPr>
              <a:spLocks noChangeShapeType="1"/>
            </p:cNvSpPr>
            <p:nvPr/>
          </p:nvSpPr>
          <p:spPr bwMode="auto">
            <a:xfrm>
              <a:off x="619" y="53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2" name="Freeform 846"/>
            <p:cNvSpPr>
              <a:spLocks/>
            </p:cNvSpPr>
            <p:nvPr/>
          </p:nvSpPr>
          <p:spPr bwMode="auto">
            <a:xfrm>
              <a:off x="619" y="532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3" name="Freeform 847"/>
            <p:cNvSpPr>
              <a:spLocks/>
            </p:cNvSpPr>
            <p:nvPr/>
          </p:nvSpPr>
          <p:spPr bwMode="auto">
            <a:xfrm>
              <a:off x="619" y="536"/>
              <a:ext cx="13" cy="11"/>
            </a:xfrm>
            <a:custGeom>
              <a:avLst/>
              <a:gdLst>
                <a:gd name="T0" fmla="*/ 0 w 54"/>
                <a:gd name="T1" fmla="*/ 0 h 42"/>
                <a:gd name="T2" fmla="*/ 0 w 54"/>
                <a:gd name="T3" fmla="*/ 0 h 42"/>
                <a:gd name="T4" fmla="*/ 0 w 54"/>
                <a:gd name="T5" fmla="*/ 0 h 42"/>
                <a:gd name="T6" fmla="*/ 0 w 54"/>
                <a:gd name="T7" fmla="*/ 0 h 42"/>
                <a:gd name="T8" fmla="*/ 0 w 54"/>
                <a:gd name="T9" fmla="*/ 0 h 42"/>
                <a:gd name="T10" fmla="*/ 0 w 54"/>
                <a:gd name="T11" fmla="*/ 0 h 42"/>
                <a:gd name="T12" fmla="*/ 0 w 54"/>
                <a:gd name="T13" fmla="*/ 0 h 42"/>
                <a:gd name="T14" fmla="*/ 0 w 54"/>
                <a:gd name="T15" fmla="*/ 0 h 42"/>
                <a:gd name="T16" fmla="*/ 0 w 54"/>
                <a:gd name="T17" fmla="*/ 0 h 42"/>
                <a:gd name="T18" fmla="*/ 0 w 54"/>
                <a:gd name="T19" fmla="*/ 0 h 42"/>
                <a:gd name="T20" fmla="*/ 0 w 54"/>
                <a:gd name="T21" fmla="*/ 0 h 42"/>
                <a:gd name="T22" fmla="*/ 0 w 54"/>
                <a:gd name="T23" fmla="*/ 0 h 42"/>
                <a:gd name="T24" fmla="*/ 0 w 54"/>
                <a:gd name="T25" fmla="*/ 0 h 42"/>
                <a:gd name="T26" fmla="*/ 0 w 54"/>
                <a:gd name="T27" fmla="*/ 0 h 42"/>
                <a:gd name="T28" fmla="*/ 0 w 54"/>
                <a:gd name="T29" fmla="*/ 0 h 42"/>
                <a:gd name="T30" fmla="*/ 0 w 54"/>
                <a:gd name="T31" fmla="*/ 0 h 42"/>
                <a:gd name="T32" fmla="*/ 0 w 54"/>
                <a:gd name="T33" fmla="*/ 0 h 42"/>
                <a:gd name="T34" fmla="*/ 0 w 54"/>
                <a:gd name="T35" fmla="*/ 0 h 42"/>
                <a:gd name="T36" fmla="*/ 0 w 54"/>
                <a:gd name="T37" fmla="*/ 0 h 42"/>
                <a:gd name="T38" fmla="*/ 0 w 54"/>
                <a:gd name="T39" fmla="*/ 0 h 42"/>
                <a:gd name="T40" fmla="*/ 0 w 54"/>
                <a:gd name="T41" fmla="*/ 0 h 42"/>
                <a:gd name="T42" fmla="*/ 0 w 54"/>
                <a:gd name="T43" fmla="*/ 0 h 42"/>
                <a:gd name="T44" fmla="*/ 0 w 54"/>
                <a:gd name="T45" fmla="*/ 0 h 42"/>
                <a:gd name="T46" fmla="*/ 0 w 54"/>
                <a:gd name="T47" fmla="*/ 0 h 42"/>
                <a:gd name="T48" fmla="*/ 0 w 54"/>
                <a:gd name="T49" fmla="*/ 0 h 42"/>
                <a:gd name="T50" fmla="*/ 0 w 54"/>
                <a:gd name="T51" fmla="*/ 0 h 42"/>
                <a:gd name="T52" fmla="*/ 0 w 54"/>
                <a:gd name="T53" fmla="*/ 0 h 42"/>
                <a:gd name="T54" fmla="*/ 0 w 54"/>
                <a:gd name="T55" fmla="*/ 0 h 42"/>
                <a:gd name="T56" fmla="*/ 0 w 54"/>
                <a:gd name="T57" fmla="*/ 0 h 42"/>
                <a:gd name="T58" fmla="*/ 0 w 54"/>
                <a:gd name="T59" fmla="*/ 0 h 42"/>
                <a:gd name="T60" fmla="*/ 0 w 54"/>
                <a:gd name="T61" fmla="*/ 0 h 42"/>
                <a:gd name="T62" fmla="*/ 0 w 54"/>
                <a:gd name="T63" fmla="*/ 0 h 42"/>
                <a:gd name="T64" fmla="*/ 0 w 54"/>
                <a:gd name="T65" fmla="*/ 0 h 42"/>
                <a:gd name="T66" fmla="*/ 0 w 54"/>
                <a:gd name="T67" fmla="*/ 0 h 42"/>
                <a:gd name="T68" fmla="*/ 0 w 54"/>
                <a:gd name="T69" fmla="*/ 0 h 42"/>
                <a:gd name="T70" fmla="*/ 0 w 54"/>
                <a:gd name="T71" fmla="*/ 0 h 42"/>
                <a:gd name="T72" fmla="*/ 0 w 54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2"/>
                <a:gd name="T113" fmla="*/ 54 w 54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2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7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4" name="Line 848"/>
            <p:cNvSpPr>
              <a:spLocks noChangeShapeType="1"/>
            </p:cNvSpPr>
            <p:nvPr/>
          </p:nvSpPr>
          <p:spPr bwMode="auto">
            <a:xfrm>
              <a:off x="624" y="54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5" name="Freeform 849"/>
            <p:cNvSpPr>
              <a:spLocks/>
            </p:cNvSpPr>
            <p:nvPr/>
          </p:nvSpPr>
          <p:spPr bwMode="auto">
            <a:xfrm>
              <a:off x="627" y="542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3" y="19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6" name="Line 850"/>
            <p:cNvSpPr>
              <a:spLocks noChangeShapeType="1"/>
            </p:cNvSpPr>
            <p:nvPr/>
          </p:nvSpPr>
          <p:spPr bwMode="auto">
            <a:xfrm>
              <a:off x="632" y="54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7" name="Freeform 851"/>
            <p:cNvSpPr>
              <a:spLocks/>
            </p:cNvSpPr>
            <p:nvPr/>
          </p:nvSpPr>
          <p:spPr bwMode="auto">
            <a:xfrm>
              <a:off x="627" y="536"/>
              <a:ext cx="5" cy="6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1" y="22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8" name="Line 852"/>
            <p:cNvSpPr>
              <a:spLocks noChangeShapeType="1"/>
            </p:cNvSpPr>
            <p:nvPr/>
          </p:nvSpPr>
          <p:spPr bwMode="auto">
            <a:xfrm flipH="1">
              <a:off x="624" y="536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89" name="Freeform 853"/>
            <p:cNvSpPr>
              <a:spLocks/>
            </p:cNvSpPr>
            <p:nvPr/>
          </p:nvSpPr>
          <p:spPr bwMode="auto">
            <a:xfrm>
              <a:off x="619" y="536"/>
              <a:ext cx="5" cy="6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1" y="0"/>
                  </a:move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0" name="Line 854"/>
            <p:cNvSpPr>
              <a:spLocks noChangeShapeType="1"/>
            </p:cNvSpPr>
            <p:nvPr/>
          </p:nvSpPr>
          <p:spPr bwMode="auto">
            <a:xfrm>
              <a:off x="619" y="54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91" name="Freeform 855"/>
            <p:cNvSpPr>
              <a:spLocks/>
            </p:cNvSpPr>
            <p:nvPr/>
          </p:nvSpPr>
          <p:spPr bwMode="auto">
            <a:xfrm>
              <a:off x="619" y="542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2" name="Freeform 856"/>
            <p:cNvSpPr>
              <a:spLocks/>
            </p:cNvSpPr>
            <p:nvPr/>
          </p:nvSpPr>
          <p:spPr bwMode="auto">
            <a:xfrm>
              <a:off x="320" y="428"/>
              <a:ext cx="309" cy="30"/>
            </a:xfrm>
            <a:custGeom>
              <a:avLst/>
              <a:gdLst>
                <a:gd name="T0" fmla="*/ 0 w 1233"/>
                <a:gd name="T1" fmla="*/ 0 h 120"/>
                <a:gd name="T2" fmla="*/ 0 w 1233"/>
                <a:gd name="T3" fmla="*/ 0 h 120"/>
                <a:gd name="T4" fmla="*/ 0 w 1233"/>
                <a:gd name="T5" fmla="*/ 0 h 120"/>
                <a:gd name="T6" fmla="*/ 0 w 1233"/>
                <a:gd name="T7" fmla="*/ 0 h 120"/>
                <a:gd name="T8" fmla="*/ 0 w 1233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20"/>
                <a:gd name="T17" fmla="*/ 1233 w 1233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20">
                  <a:moveTo>
                    <a:pt x="2" y="120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8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3" name="Freeform 857"/>
            <p:cNvSpPr>
              <a:spLocks/>
            </p:cNvSpPr>
            <p:nvPr/>
          </p:nvSpPr>
          <p:spPr bwMode="auto">
            <a:xfrm>
              <a:off x="320" y="428"/>
              <a:ext cx="309" cy="30"/>
            </a:xfrm>
            <a:custGeom>
              <a:avLst/>
              <a:gdLst>
                <a:gd name="T0" fmla="*/ 0 w 1233"/>
                <a:gd name="T1" fmla="*/ 0 h 120"/>
                <a:gd name="T2" fmla="*/ 0 w 1233"/>
                <a:gd name="T3" fmla="*/ 0 h 120"/>
                <a:gd name="T4" fmla="*/ 0 w 1233"/>
                <a:gd name="T5" fmla="*/ 0 h 120"/>
                <a:gd name="T6" fmla="*/ 0 w 1233"/>
                <a:gd name="T7" fmla="*/ 0 h 120"/>
                <a:gd name="T8" fmla="*/ 0 w 1233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20"/>
                <a:gd name="T17" fmla="*/ 1233 w 1233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20">
                  <a:moveTo>
                    <a:pt x="2" y="120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8"/>
                  </a:lnTo>
                  <a:lnTo>
                    <a:pt x="2" y="1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4" name="Freeform 858"/>
            <p:cNvSpPr>
              <a:spLocks/>
            </p:cNvSpPr>
            <p:nvPr/>
          </p:nvSpPr>
          <p:spPr bwMode="auto">
            <a:xfrm>
              <a:off x="320" y="438"/>
              <a:ext cx="310" cy="11"/>
            </a:xfrm>
            <a:custGeom>
              <a:avLst/>
              <a:gdLst>
                <a:gd name="T0" fmla="*/ 0 w 1238"/>
                <a:gd name="T1" fmla="*/ 0 h 44"/>
                <a:gd name="T2" fmla="*/ 0 w 1238"/>
                <a:gd name="T3" fmla="*/ 0 h 44"/>
                <a:gd name="T4" fmla="*/ 0 w 1238"/>
                <a:gd name="T5" fmla="*/ 0 h 44"/>
                <a:gd name="T6" fmla="*/ 0 w 1238"/>
                <a:gd name="T7" fmla="*/ 0 h 44"/>
                <a:gd name="T8" fmla="*/ 0 w 1238"/>
                <a:gd name="T9" fmla="*/ 0 h 44"/>
                <a:gd name="T10" fmla="*/ 0 w 1238"/>
                <a:gd name="T11" fmla="*/ 0 h 44"/>
                <a:gd name="T12" fmla="*/ 0 w 1238"/>
                <a:gd name="T13" fmla="*/ 0 h 44"/>
                <a:gd name="T14" fmla="*/ 0 w 1238"/>
                <a:gd name="T15" fmla="*/ 0 h 44"/>
                <a:gd name="T16" fmla="*/ 0 w 1238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8"/>
                <a:gd name="T28" fmla="*/ 0 h 44"/>
                <a:gd name="T29" fmla="*/ 1238 w 1238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8" h="44">
                  <a:moveTo>
                    <a:pt x="1235" y="8"/>
                  </a:moveTo>
                  <a:lnTo>
                    <a:pt x="55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8"/>
                  </a:lnTo>
                  <a:lnTo>
                    <a:pt x="12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5" name="Freeform 859"/>
            <p:cNvSpPr>
              <a:spLocks/>
            </p:cNvSpPr>
            <p:nvPr/>
          </p:nvSpPr>
          <p:spPr bwMode="auto">
            <a:xfrm>
              <a:off x="619" y="429"/>
              <a:ext cx="14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6" name="Line 860"/>
            <p:cNvSpPr>
              <a:spLocks noChangeShapeType="1"/>
            </p:cNvSpPr>
            <p:nvPr/>
          </p:nvSpPr>
          <p:spPr bwMode="auto">
            <a:xfrm>
              <a:off x="624" y="439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97" name="Freeform 861"/>
            <p:cNvSpPr>
              <a:spLocks/>
            </p:cNvSpPr>
            <p:nvPr/>
          </p:nvSpPr>
          <p:spPr bwMode="auto">
            <a:xfrm>
              <a:off x="627" y="434"/>
              <a:ext cx="6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8" name="Line 862"/>
            <p:cNvSpPr>
              <a:spLocks noChangeShapeType="1"/>
            </p:cNvSpPr>
            <p:nvPr/>
          </p:nvSpPr>
          <p:spPr bwMode="auto">
            <a:xfrm>
              <a:off x="633" y="434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99" name="Freeform 863"/>
            <p:cNvSpPr>
              <a:spLocks/>
            </p:cNvSpPr>
            <p:nvPr/>
          </p:nvSpPr>
          <p:spPr bwMode="auto">
            <a:xfrm>
              <a:off x="627" y="429"/>
              <a:ext cx="6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0" name="Line 864"/>
            <p:cNvSpPr>
              <a:spLocks noChangeShapeType="1"/>
            </p:cNvSpPr>
            <p:nvPr/>
          </p:nvSpPr>
          <p:spPr bwMode="auto">
            <a:xfrm flipH="1">
              <a:off x="624" y="429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01" name="Freeform 865"/>
            <p:cNvSpPr>
              <a:spLocks/>
            </p:cNvSpPr>
            <p:nvPr/>
          </p:nvSpPr>
          <p:spPr bwMode="auto">
            <a:xfrm>
              <a:off x="619" y="429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2" name="Line 866"/>
            <p:cNvSpPr>
              <a:spLocks noChangeShapeType="1"/>
            </p:cNvSpPr>
            <p:nvPr/>
          </p:nvSpPr>
          <p:spPr bwMode="auto">
            <a:xfrm>
              <a:off x="619" y="434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03" name="Freeform 867"/>
            <p:cNvSpPr>
              <a:spLocks/>
            </p:cNvSpPr>
            <p:nvPr/>
          </p:nvSpPr>
          <p:spPr bwMode="auto">
            <a:xfrm>
              <a:off x="619" y="434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4" name="Freeform 868"/>
            <p:cNvSpPr>
              <a:spLocks/>
            </p:cNvSpPr>
            <p:nvPr/>
          </p:nvSpPr>
          <p:spPr bwMode="auto">
            <a:xfrm>
              <a:off x="619" y="439"/>
              <a:ext cx="13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1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5" name="Line 869"/>
            <p:cNvSpPr>
              <a:spLocks noChangeShapeType="1"/>
            </p:cNvSpPr>
            <p:nvPr/>
          </p:nvSpPr>
          <p:spPr bwMode="auto">
            <a:xfrm>
              <a:off x="624" y="449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06" name="Freeform 870"/>
            <p:cNvSpPr>
              <a:spLocks/>
            </p:cNvSpPr>
            <p:nvPr/>
          </p:nvSpPr>
          <p:spPr bwMode="auto">
            <a:xfrm>
              <a:off x="627" y="444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3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7" name="Line 871"/>
            <p:cNvSpPr>
              <a:spLocks noChangeShapeType="1"/>
            </p:cNvSpPr>
            <p:nvPr/>
          </p:nvSpPr>
          <p:spPr bwMode="auto">
            <a:xfrm>
              <a:off x="632" y="444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08" name="Freeform 872"/>
            <p:cNvSpPr>
              <a:spLocks/>
            </p:cNvSpPr>
            <p:nvPr/>
          </p:nvSpPr>
          <p:spPr bwMode="auto">
            <a:xfrm>
              <a:off x="627" y="439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9" name="Line 873"/>
            <p:cNvSpPr>
              <a:spLocks noChangeShapeType="1"/>
            </p:cNvSpPr>
            <p:nvPr/>
          </p:nvSpPr>
          <p:spPr bwMode="auto">
            <a:xfrm flipH="1">
              <a:off x="624" y="439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0" name="Freeform 874"/>
            <p:cNvSpPr>
              <a:spLocks/>
            </p:cNvSpPr>
            <p:nvPr/>
          </p:nvSpPr>
          <p:spPr bwMode="auto">
            <a:xfrm>
              <a:off x="619" y="439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1" name="Line 875"/>
            <p:cNvSpPr>
              <a:spLocks noChangeShapeType="1"/>
            </p:cNvSpPr>
            <p:nvPr/>
          </p:nvSpPr>
          <p:spPr bwMode="auto">
            <a:xfrm>
              <a:off x="619" y="444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2" name="Freeform 876"/>
            <p:cNvSpPr>
              <a:spLocks/>
            </p:cNvSpPr>
            <p:nvPr/>
          </p:nvSpPr>
          <p:spPr bwMode="auto">
            <a:xfrm>
              <a:off x="619" y="444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3" name="Freeform 877"/>
            <p:cNvSpPr>
              <a:spLocks/>
            </p:cNvSpPr>
            <p:nvPr/>
          </p:nvSpPr>
          <p:spPr bwMode="auto">
            <a:xfrm>
              <a:off x="314" y="437"/>
              <a:ext cx="13" cy="11"/>
            </a:xfrm>
            <a:custGeom>
              <a:avLst/>
              <a:gdLst>
                <a:gd name="T0" fmla="*/ 0 w 54"/>
                <a:gd name="T1" fmla="*/ 0 h 42"/>
                <a:gd name="T2" fmla="*/ 0 w 54"/>
                <a:gd name="T3" fmla="*/ 0 h 42"/>
                <a:gd name="T4" fmla="*/ 0 w 54"/>
                <a:gd name="T5" fmla="*/ 0 h 42"/>
                <a:gd name="T6" fmla="*/ 0 w 54"/>
                <a:gd name="T7" fmla="*/ 0 h 42"/>
                <a:gd name="T8" fmla="*/ 0 w 54"/>
                <a:gd name="T9" fmla="*/ 0 h 42"/>
                <a:gd name="T10" fmla="*/ 0 w 54"/>
                <a:gd name="T11" fmla="*/ 0 h 42"/>
                <a:gd name="T12" fmla="*/ 0 w 54"/>
                <a:gd name="T13" fmla="*/ 0 h 42"/>
                <a:gd name="T14" fmla="*/ 0 w 54"/>
                <a:gd name="T15" fmla="*/ 0 h 42"/>
                <a:gd name="T16" fmla="*/ 0 w 54"/>
                <a:gd name="T17" fmla="*/ 0 h 42"/>
                <a:gd name="T18" fmla="*/ 0 w 54"/>
                <a:gd name="T19" fmla="*/ 0 h 42"/>
                <a:gd name="T20" fmla="*/ 0 w 54"/>
                <a:gd name="T21" fmla="*/ 0 h 42"/>
                <a:gd name="T22" fmla="*/ 0 w 54"/>
                <a:gd name="T23" fmla="*/ 0 h 42"/>
                <a:gd name="T24" fmla="*/ 0 w 54"/>
                <a:gd name="T25" fmla="*/ 0 h 42"/>
                <a:gd name="T26" fmla="*/ 0 w 54"/>
                <a:gd name="T27" fmla="*/ 0 h 42"/>
                <a:gd name="T28" fmla="*/ 0 w 54"/>
                <a:gd name="T29" fmla="*/ 0 h 42"/>
                <a:gd name="T30" fmla="*/ 0 w 54"/>
                <a:gd name="T31" fmla="*/ 0 h 42"/>
                <a:gd name="T32" fmla="*/ 0 w 54"/>
                <a:gd name="T33" fmla="*/ 0 h 42"/>
                <a:gd name="T34" fmla="*/ 0 w 54"/>
                <a:gd name="T35" fmla="*/ 0 h 42"/>
                <a:gd name="T36" fmla="*/ 0 w 54"/>
                <a:gd name="T37" fmla="*/ 0 h 42"/>
                <a:gd name="T38" fmla="*/ 0 w 54"/>
                <a:gd name="T39" fmla="*/ 0 h 42"/>
                <a:gd name="T40" fmla="*/ 0 w 54"/>
                <a:gd name="T41" fmla="*/ 0 h 42"/>
                <a:gd name="T42" fmla="*/ 0 w 54"/>
                <a:gd name="T43" fmla="*/ 0 h 42"/>
                <a:gd name="T44" fmla="*/ 0 w 54"/>
                <a:gd name="T45" fmla="*/ 0 h 42"/>
                <a:gd name="T46" fmla="*/ 0 w 54"/>
                <a:gd name="T47" fmla="*/ 0 h 42"/>
                <a:gd name="T48" fmla="*/ 0 w 54"/>
                <a:gd name="T49" fmla="*/ 0 h 42"/>
                <a:gd name="T50" fmla="*/ 0 w 54"/>
                <a:gd name="T51" fmla="*/ 0 h 42"/>
                <a:gd name="T52" fmla="*/ 0 w 54"/>
                <a:gd name="T53" fmla="*/ 0 h 42"/>
                <a:gd name="T54" fmla="*/ 0 w 54"/>
                <a:gd name="T55" fmla="*/ 0 h 42"/>
                <a:gd name="T56" fmla="*/ 0 w 54"/>
                <a:gd name="T57" fmla="*/ 0 h 42"/>
                <a:gd name="T58" fmla="*/ 0 w 54"/>
                <a:gd name="T59" fmla="*/ 0 h 42"/>
                <a:gd name="T60" fmla="*/ 0 w 54"/>
                <a:gd name="T61" fmla="*/ 0 h 42"/>
                <a:gd name="T62" fmla="*/ 0 w 54"/>
                <a:gd name="T63" fmla="*/ 0 h 42"/>
                <a:gd name="T64" fmla="*/ 0 w 54"/>
                <a:gd name="T65" fmla="*/ 0 h 42"/>
                <a:gd name="T66" fmla="*/ 0 w 54"/>
                <a:gd name="T67" fmla="*/ 0 h 42"/>
                <a:gd name="T68" fmla="*/ 0 w 54"/>
                <a:gd name="T69" fmla="*/ 0 h 42"/>
                <a:gd name="T70" fmla="*/ 0 w 54"/>
                <a:gd name="T71" fmla="*/ 0 h 42"/>
                <a:gd name="T72" fmla="*/ 0 w 54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2"/>
                <a:gd name="T113" fmla="*/ 54 w 54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4" name="Line 878"/>
            <p:cNvSpPr>
              <a:spLocks noChangeShapeType="1"/>
            </p:cNvSpPr>
            <p:nvPr/>
          </p:nvSpPr>
          <p:spPr bwMode="auto">
            <a:xfrm>
              <a:off x="319" y="448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5" name="Freeform 879"/>
            <p:cNvSpPr>
              <a:spLocks/>
            </p:cNvSpPr>
            <p:nvPr/>
          </p:nvSpPr>
          <p:spPr bwMode="auto">
            <a:xfrm>
              <a:off x="322" y="443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21"/>
                  </a:move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6" name="Line 880"/>
            <p:cNvSpPr>
              <a:spLocks noChangeShapeType="1"/>
            </p:cNvSpPr>
            <p:nvPr/>
          </p:nvSpPr>
          <p:spPr bwMode="auto">
            <a:xfrm>
              <a:off x="327" y="443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7" name="Freeform 881"/>
            <p:cNvSpPr>
              <a:spLocks/>
            </p:cNvSpPr>
            <p:nvPr/>
          </p:nvSpPr>
          <p:spPr bwMode="auto">
            <a:xfrm>
              <a:off x="322" y="437"/>
              <a:ext cx="5" cy="6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8" name="Line 882"/>
            <p:cNvSpPr>
              <a:spLocks noChangeShapeType="1"/>
            </p:cNvSpPr>
            <p:nvPr/>
          </p:nvSpPr>
          <p:spPr bwMode="auto">
            <a:xfrm flipH="1">
              <a:off x="319" y="43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19" name="Freeform 883"/>
            <p:cNvSpPr>
              <a:spLocks/>
            </p:cNvSpPr>
            <p:nvPr/>
          </p:nvSpPr>
          <p:spPr bwMode="auto">
            <a:xfrm>
              <a:off x="314" y="437"/>
              <a:ext cx="5" cy="6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0" name="Line 884"/>
            <p:cNvSpPr>
              <a:spLocks noChangeShapeType="1"/>
            </p:cNvSpPr>
            <p:nvPr/>
          </p:nvSpPr>
          <p:spPr bwMode="auto">
            <a:xfrm>
              <a:off x="314" y="443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21" name="Freeform 885"/>
            <p:cNvSpPr>
              <a:spLocks/>
            </p:cNvSpPr>
            <p:nvPr/>
          </p:nvSpPr>
          <p:spPr bwMode="auto">
            <a:xfrm>
              <a:off x="314" y="443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2" name="Freeform 886"/>
            <p:cNvSpPr>
              <a:spLocks/>
            </p:cNvSpPr>
            <p:nvPr/>
          </p:nvSpPr>
          <p:spPr bwMode="auto">
            <a:xfrm>
              <a:off x="314" y="448"/>
              <a:ext cx="13" cy="10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0 h 42"/>
                <a:gd name="T4" fmla="*/ 0 w 53"/>
                <a:gd name="T5" fmla="*/ 0 h 42"/>
                <a:gd name="T6" fmla="*/ 0 w 53"/>
                <a:gd name="T7" fmla="*/ 0 h 42"/>
                <a:gd name="T8" fmla="*/ 0 w 53"/>
                <a:gd name="T9" fmla="*/ 0 h 42"/>
                <a:gd name="T10" fmla="*/ 0 w 53"/>
                <a:gd name="T11" fmla="*/ 0 h 42"/>
                <a:gd name="T12" fmla="*/ 0 w 53"/>
                <a:gd name="T13" fmla="*/ 0 h 42"/>
                <a:gd name="T14" fmla="*/ 0 w 53"/>
                <a:gd name="T15" fmla="*/ 0 h 42"/>
                <a:gd name="T16" fmla="*/ 0 w 53"/>
                <a:gd name="T17" fmla="*/ 0 h 42"/>
                <a:gd name="T18" fmla="*/ 0 w 53"/>
                <a:gd name="T19" fmla="*/ 0 h 42"/>
                <a:gd name="T20" fmla="*/ 0 w 53"/>
                <a:gd name="T21" fmla="*/ 0 h 42"/>
                <a:gd name="T22" fmla="*/ 0 w 53"/>
                <a:gd name="T23" fmla="*/ 0 h 42"/>
                <a:gd name="T24" fmla="*/ 0 w 53"/>
                <a:gd name="T25" fmla="*/ 0 h 42"/>
                <a:gd name="T26" fmla="*/ 0 w 53"/>
                <a:gd name="T27" fmla="*/ 0 h 42"/>
                <a:gd name="T28" fmla="*/ 0 w 53"/>
                <a:gd name="T29" fmla="*/ 0 h 42"/>
                <a:gd name="T30" fmla="*/ 0 w 53"/>
                <a:gd name="T31" fmla="*/ 0 h 42"/>
                <a:gd name="T32" fmla="*/ 0 w 53"/>
                <a:gd name="T33" fmla="*/ 0 h 42"/>
                <a:gd name="T34" fmla="*/ 0 w 53"/>
                <a:gd name="T35" fmla="*/ 0 h 42"/>
                <a:gd name="T36" fmla="*/ 0 w 53"/>
                <a:gd name="T37" fmla="*/ 0 h 42"/>
                <a:gd name="T38" fmla="*/ 0 w 53"/>
                <a:gd name="T39" fmla="*/ 0 h 42"/>
                <a:gd name="T40" fmla="*/ 0 w 53"/>
                <a:gd name="T41" fmla="*/ 0 h 42"/>
                <a:gd name="T42" fmla="*/ 0 w 53"/>
                <a:gd name="T43" fmla="*/ 0 h 42"/>
                <a:gd name="T44" fmla="*/ 0 w 53"/>
                <a:gd name="T45" fmla="*/ 0 h 42"/>
                <a:gd name="T46" fmla="*/ 0 w 53"/>
                <a:gd name="T47" fmla="*/ 0 h 42"/>
                <a:gd name="T48" fmla="*/ 0 w 53"/>
                <a:gd name="T49" fmla="*/ 0 h 42"/>
                <a:gd name="T50" fmla="*/ 0 w 53"/>
                <a:gd name="T51" fmla="*/ 0 h 42"/>
                <a:gd name="T52" fmla="*/ 0 w 53"/>
                <a:gd name="T53" fmla="*/ 0 h 42"/>
                <a:gd name="T54" fmla="*/ 0 w 53"/>
                <a:gd name="T55" fmla="*/ 0 h 42"/>
                <a:gd name="T56" fmla="*/ 0 w 53"/>
                <a:gd name="T57" fmla="*/ 0 h 42"/>
                <a:gd name="T58" fmla="*/ 0 w 53"/>
                <a:gd name="T59" fmla="*/ 0 h 42"/>
                <a:gd name="T60" fmla="*/ 0 w 53"/>
                <a:gd name="T61" fmla="*/ 0 h 42"/>
                <a:gd name="T62" fmla="*/ 0 w 53"/>
                <a:gd name="T63" fmla="*/ 0 h 42"/>
                <a:gd name="T64" fmla="*/ 0 w 53"/>
                <a:gd name="T65" fmla="*/ 0 h 42"/>
                <a:gd name="T66" fmla="*/ 0 w 53"/>
                <a:gd name="T67" fmla="*/ 0 h 42"/>
                <a:gd name="T68" fmla="*/ 0 w 53"/>
                <a:gd name="T69" fmla="*/ 0 h 42"/>
                <a:gd name="T70" fmla="*/ 0 w 53"/>
                <a:gd name="T71" fmla="*/ 0 h 42"/>
                <a:gd name="T72" fmla="*/ 0 w 53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2"/>
                <a:gd name="T113" fmla="*/ 53 w 53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2" y="12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6" y="35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3" name="Line 887"/>
            <p:cNvSpPr>
              <a:spLocks noChangeShapeType="1"/>
            </p:cNvSpPr>
            <p:nvPr/>
          </p:nvSpPr>
          <p:spPr bwMode="auto">
            <a:xfrm>
              <a:off x="319" y="458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24" name="Freeform 888"/>
            <p:cNvSpPr>
              <a:spLocks/>
            </p:cNvSpPr>
            <p:nvPr/>
          </p:nvSpPr>
          <p:spPr bwMode="auto">
            <a:xfrm>
              <a:off x="322" y="453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22"/>
                  </a:moveTo>
                  <a:lnTo>
                    <a:pt x="5" y="20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5" name="Line 889"/>
            <p:cNvSpPr>
              <a:spLocks noChangeShapeType="1"/>
            </p:cNvSpPr>
            <p:nvPr/>
          </p:nvSpPr>
          <p:spPr bwMode="auto">
            <a:xfrm>
              <a:off x="327" y="453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26" name="Freeform 890"/>
            <p:cNvSpPr>
              <a:spLocks/>
            </p:cNvSpPr>
            <p:nvPr/>
          </p:nvSpPr>
          <p:spPr bwMode="auto">
            <a:xfrm>
              <a:off x="322" y="448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1" y="17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7" name="Line 891"/>
            <p:cNvSpPr>
              <a:spLocks noChangeShapeType="1"/>
            </p:cNvSpPr>
            <p:nvPr/>
          </p:nvSpPr>
          <p:spPr bwMode="auto">
            <a:xfrm flipH="1">
              <a:off x="319" y="448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28" name="Freeform 892"/>
            <p:cNvSpPr>
              <a:spLocks/>
            </p:cNvSpPr>
            <p:nvPr/>
          </p:nvSpPr>
          <p:spPr bwMode="auto">
            <a:xfrm>
              <a:off x="314" y="448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9" name="Line 893"/>
            <p:cNvSpPr>
              <a:spLocks noChangeShapeType="1"/>
            </p:cNvSpPr>
            <p:nvPr/>
          </p:nvSpPr>
          <p:spPr bwMode="auto">
            <a:xfrm>
              <a:off x="314" y="453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0" name="Freeform 894"/>
            <p:cNvSpPr>
              <a:spLocks/>
            </p:cNvSpPr>
            <p:nvPr/>
          </p:nvSpPr>
          <p:spPr bwMode="auto">
            <a:xfrm>
              <a:off x="314" y="453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0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1" name="Freeform 895"/>
            <p:cNvSpPr>
              <a:spLocks/>
            </p:cNvSpPr>
            <p:nvPr/>
          </p:nvSpPr>
          <p:spPr bwMode="auto">
            <a:xfrm>
              <a:off x="619" y="466"/>
              <a:ext cx="14" cy="11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2" name="Line 896"/>
            <p:cNvSpPr>
              <a:spLocks noChangeShapeType="1"/>
            </p:cNvSpPr>
            <p:nvPr/>
          </p:nvSpPr>
          <p:spPr bwMode="auto">
            <a:xfrm>
              <a:off x="624" y="47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3" name="Freeform 897"/>
            <p:cNvSpPr>
              <a:spLocks/>
            </p:cNvSpPr>
            <p:nvPr/>
          </p:nvSpPr>
          <p:spPr bwMode="auto">
            <a:xfrm>
              <a:off x="627" y="472"/>
              <a:ext cx="6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21"/>
                  </a:moveTo>
                  <a:lnTo>
                    <a:pt x="5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9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4" name="Line 898"/>
            <p:cNvSpPr>
              <a:spLocks noChangeShapeType="1"/>
            </p:cNvSpPr>
            <p:nvPr/>
          </p:nvSpPr>
          <p:spPr bwMode="auto">
            <a:xfrm>
              <a:off x="633" y="47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5" name="Freeform 899"/>
            <p:cNvSpPr>
              <a:spLocks/>
            </p:cNvSpPr>
            <p:nvPr/>
          </p:nvSpPr>
          <p:spPr bwMode="auto">
            <a:xfrm>
              <a:off x="627" y="466"/>
              <a:ext cx="6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6" name="Line 900"/>
            <p:cNvSpPr>
              <a:spLocks noChangeShapeType="1"/>
            </p:cNvSpPr>
            <p:nvPr/>
          </p:nvSpPr>
          <p:spPr bwMode="auto">
            <a:xfrm flipH="1">
              <a:off x="624" y="466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7" name="Freeform 901"/>
            <p:cNvSpPr>
              <a:spLocks/>
            </p:cNvSpPr>
            <p:nvPr/>
          </p:nvSpPr>
          <p:spPr bwMode="auto">
            <a:xfrm>
              <a:off x="619" y="466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8" name="Line 902"/>
            <p:cNvSpPr>
              <a:spLocks noChangeShapeType="1"/>
            </p:cNvSpPr>
            <p:nvPr/>
          </p:nvSpPr>
          <p:spPr bwMode="auto">
            <a:xfrm>
              <a:off x="619" y="47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39" name="Freeform 903"/>
            <p:cNvSpPr>
              <a:spLocks/>
            </p:cNvSpPr>
            <p:nvPr/>
          </p:nvSpPr>
          <p:spPr bwMode="auto">
            <a:xfrm>
              <a:off x="619" y="47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0" name="Freeform 904"/>
            <p:cNvSpPr>
              <a:spLocks/>
            </p:cNvSpPr>
            <p:nvPr/>
          </p:nvSpPr>
          <p:spPr bwMode="auto">
            <a:xfrm>
              <a:off x="619" y="477"/>
              <a:ext cx="13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1" name="Line 905"/>
            <p:cNvSpPr>
              <a:spLocks noChangeShapeType="1"/>
            </p:cNvSpPr>
            <p:nvPr/>
          </p:nvSpPr>
          <p:spPr bwMode="auto">
            <a:xfrm>
              <a:off x="624" y="48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42" name="Freeform 906"/>
            <p:cNvSpPr>
              <a:spLocks/>
            </p:cNvSpPr>
            <p:nvPr/>
          </p:nvSpPr>
          <p:spPr bwMode="auto">
            <a:xfrm>
              <a:off x="627" y="48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21"/>
                  </a:moveTo>
                  <a:lnTo>
                    <a:pt x="3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3" name="Line 907"/>
            <p:cNvSpPr>
              <a:spLocks noChangeShapeType="1"/>
            </p:cNvSpPr>
            <p:nvPr/>
          </p:nvSpPr>
          <p:spPr bwMode="auto">
            <a:xfrm>
              <a:off x="632" y="48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44" name="Freeform 908"/>
            <p:cNvSpPr>
              <a:spLocks/>
            </p:cNvSpPr>
            <p:nvPr/>
          </p:nvSpPr>
          <p:spPr bwMode="auto">
            <a:xfrm>
              <a:off x="627" y="477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5" name="Line 909"/>
            <p:cNvSpPr>
              <a:spLocks noChangeShapeType="1"/>
            </p:cNvSpPr>
            <p:nvPr/>
          </p:nvSpPr>
          <p:spPr bwMode="auto">
            <a:xfrm flipH="1">
              <a:off x="624" y="477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46" name="Freeform 910"/>
            <p:cNvSpPr>
              <a:spLocks/>
            </p:cNvSpPr>
            <p:nvPr/>
          </p:nvSpPr>
          <p:spPr bwMode="auto">
            <a:xfrm>
              <a:off x="619" y="477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7" name="Line 911"/>
            <p:cNvSpPr>
              <a:spLocks noChangeShapeType="1"/>
            </p:cNvSpPr>
            <p:nvPr/>
          </p:nvSpPr>
          <p:spPr bwMode="auto">
            <a:xfrm>
              <a:off x="619" y="482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48" name="Freeform 912"/>
            <p:cNvSpPr>
              <a:spLocks/>
            </p:cNvSpPr>
            <p:nvPr/>
          </p:nvSpPr>
          <p:spPr bwMode="auto">
            <a:xfrm>
              <a:off x="619" y="48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0" y="5"/>
                  </a:lnTo>
                  <a:lnTo>
                    <a:pt x="1" y="9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9" name="Freeform 913"/>
            <p:cNvSpPr>
              <a:spLocks/>
            </p:cNvSpPr>
            <p:nvPr/>
          </p:nvSpPr>
          <p:spPr bwMode="auto">
            <a:xfrm>
              <a:off x="314" y="475"/>
              <a:ext cx="13" cy="11"/>
            </a:xfrm>
            <a:custGeom>
              <a:avLst/>
              <a:gdLst>
                <a:gd name="T0" fmla="*/ 0 w 54"/>
                <a:gd name="T1" fmla="*/ 0 h 42"/>
                <a:gd name="T2" fmla="*/ 0 w 54"/>
                <a:gd name="T3" fmla="*/ 0 h 42"/>
                <a:gd name="T4" fmla="*/ 0 w 54"/>
                <a:gd name="T5" fmla="*/ 0 h 42"/>
                <a:gd name="T6" fmla="*/ 0 w 54"/>
                <a:gd name="T7" fmla="*/ 0 h 42"/>
                <a:gd name="T8" fmla="*/ 0 w 54"/>
                <a:gd name="T9" fmla="*/ 0 h 42"/>
                <a:gd name="T10" fmla="*/ 0 w 54"/>
                <a:gd name="T11" fmla="*/ 0 h 42"/>
                <a:gd name="T12" fmla="*/ 0 w 54"/>
                <a:gd name="T13" fmla="*/ 0 h 42"/>
                <a:gd name="T14" fmla="*/ 0 w 54"/>
                <a:gd name="T15" fmla="*/ 0 h 42"/>
                <a:gd name="T16" fmla="*/ 0 w 54"/>
                <a:gd name="T17" fmla="*/ 0 h 42"/>
                <a:gd name="T18" fmla="*/ 0 w 54"/>
                <a:gd name="T19" fmla="*/ 0 h 42"/>
                <a:gd name="T20" fmla="*/ 0 w 54"/>
                <a:gd name="T21" fmla="*/ 0 h 42"/>
                <a:gd name="T22" fmla="*/ 0 w 54"/>
                <a:gd name="T23" fmla="*/ 0 h 42"/>
                <a:gd name="T24" fmla="*/ 0 w 54"/>
                <a:gd name="T25" fmla="*/ 0 h 42"/>
                <a:gd name="T26" fmla="*/ 0 w 54"/>
                <a:gd name="T27" fmla="*/ 0 h 42"/>
                <a:gd name="T28" fmla="*/ 0 w 54"/>
                <a:gd name="T29" fmla="*/ 0 h 42"/>
                <a:gd name="T30" fmla="*/ 0 w 54"/>
                <a:gd name="T31" fmla="*/ 0 h 42"/>
                <a:gd name="T32" fmla="*/ 0 w 54"/>
                <a:gd name="T33" fmla="*/ 0 h 42"/>
                <a:gd name="T34" fmla="*/ 0 w 54"/>
                <a:gd name="T35" fmla="*/ 0 h 42"/>
                <a:gd name="T36" fmla="*/ 0 w 54"/>
                <a:gd name="T37" fmla="*/ 0 h 42"/>
                <a:gd name="T38" fmla="*/ 0 w 54"/>
                <a:gd name="T39" fmla="*/ 0 h 42"/>
                <a:gd name="T40" fmla="*/ 0 w 54"/>
                <a:gd name="T41" fmla="*/ 0 h 42"/>
                <a:gd name="T42" fmla="*/ 0 w 54"/>
                <a:gd name="T43" fmla="*/ 0 h 42"/>
                <a:gd name="T44" fmla="*/ 0 w 54"/>
                <a:gd name="T45" fmla="*/ 0 h 42"/>
                <a:gd name="T46" fmla="*/ 0 w 54"/>
                <a:gd name="T47" fmla="*/ 0 h 42"/>
                <a:gd name="T48" fmla="*/ 0 w 54"/>
                <a:gd name="T49" fmla="*/ 0 h 42"/>
                <a:gd name="T50" fmla="*/ 0 w 54"/>
                <a:gd name="T51" fmla="*/ 0 h 42"/>
                <a:gd name="T52" fmla="*/ 0 w 54"/>
                <a:gd name="T53" fmla="*/ 0 h 42"/>
                <a:gd name="T54" fmla="*/ 0 w 54"/>
                <a:gd name="T55" fmla="*/ 0 h 42"/>
                <a:gd name="T56" fmla="*/ 0 w 54"/>
                <a:gd name="T57" fmla="*/ 0 h 42"/>
                <a:gd name="T58" fmla="*/ 0 w 54"/>
                <a:gd name="T59" fmla="*/ 0 h 42"/>
                <a:gd name="T60" fmla="*/ 0 w 54"/>
                <a:gd name="T61" fmla="*/ 0 h 42"/>
                <a:gd name="T62" fmla="*/ 0 w 54"/>
                <a:gd name="T63" fmla="*/ 0 h 42"/>
                <a:gd name="T64" fmla="*/ 0 w 54"/>
                <a:gd name="T65" fmla="*/ 0 h 42"/>
                <a:gd name="T66" fmla="*/ 0 w 54"/>
                <a:gd name="T67" fmla="*/ 0 h 42"/>
                <a:gd name="T68" fmla="*/ 0 w 54"/>
                <a:gd name="T69" fmla="*/ 0 h 42"/>
                <a:gd name="T70" fmla="*/ 0 w 54"/>
                <a:gd name="T71" fmla="*/ 0 h 42"/>
                <a:gd name="T72" fmla="*/ 0 w 54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2"/>
                <a:gd name="T113" fmla="*/ 54 w 54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5" y="39"/>
                  </a:lnTo>
                  <a:lnTo>
                    <a:pt x="48" y="36"/>
                  </a:lnTo>
                  <a:lnTo>
                    <a:pt x="50" y="33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4" y="22"/>
                  </a:lnTo>
                  <a:lnTo>
                    <a:pt x="53" y="18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3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0" name="Line 914"/>
            <p:cNvSpPr>
              <a:spLocks noChangeShapeType="1"/>
            </p:cNvSpPr>
            <p:nvPr/>
          </p:nvSpPr>
          <p:spPr bwMode="auto">
            <a:xfrm>
              <a:off x="319" y="486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51" name="Freeform 915"/>
            <p:cNvSpPr>
              <a:spLocks/>
            </p:cNvSpPr>
            <p:nvPr/>
          </p:nvSpPr>
          <p:spPr bwMode="auto">
            <a:xfrm>
              <a:off x="322" y="480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4" y="19"/>
                  </a:lnTo>
                  <a:lnTo>
                    <a:pt x="8" y="18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2" name="Line 916"/>
            <p:cNvSpPr>
              <a:spLocks noChangeShapeType="1"/>
            </p:cNvSpPr>
            <p:nvPr/>
          </p:nvSpPr>
          <p:spPr bwMode="auto">
            <a:xfrm>
              <a:off x="327" y="48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53" name="Freeform 917"/>
            <p:cNvSpPr>
              <a:spLocks/>
            </p:cNvSpPr>
            <p:nvPr/>
          </p:nvSpPr>
          <p:spPr bwMode="auto">
            <a:xfrm>
              <a:off x="322" y="475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1" y="22"/>
                  </a:moveTo>
                  <a:lnTo>
                    <a:pt x="20" y="18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4" name="Line 918"/>
            <p:cNvSpPr>
              <a:spLocks noChangeShapeType="1"/>
            </p:cNvSpPr>
            <p:nvPr/>
          </p:nvSpPr>
          <p:spPr bwMode="auto">
            <a:xfrm flipH="1">
              <a:off x="319" y="475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55" name="Freeform 919"/>
            <p:cNvSpPr>
              <a:spLocks/>
            </p:cNvSpPr>
            <p:nvPr/>
          </p:nvSpPr>
          <p:spPr bwMode="auto">
            <a:xfrm>
              <a:off x="314" y="475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1" y="0"/>
                  </a:moveTo>
                  <a:lnTo>
                    <a:pt x="17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6" name="Line 920"/>
            <p:cNvSpPr>
              <a:spLocks noChangeShapeType="1"/>
            </p:cNvSpPr>
            <p:nvPr/>
          </p:nvSpPr>
          <p:spPr bwMode="auto">
            <a:xfrm>
              <a:off x="314" y="48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57" name="Freeform 921"/>
            <p:cNvSpPr>
              <a:spLocks/>
            </p:cNvSpPr>
            <p:nvPr/>
          </p:nvSpPr>
          <p:spPr bwMode="auto">
            <a:xfrm>
              <a:off x="314" y="480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8" name="Freeform 922"/>
            <p:cNvSpPr>
              <a:spLocks/>
            </p:cNvSpPr>
            <p:nvPr/>
          </p:nvSpPr>
          <p:spPr bwMode="auto">
            <a:xfrm>
              <a:off x="314" y="485"/>
              <a:ext cx="13" cy="11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0 h 42"/>
                <a:gd name="T4" fmla="*/ 0 w 53"/>
                <a:gd name="T5" fmla="*/ 0 h 42"/>
                <a:gd name="T6" fmla="*/ 0 w 53"/>
                <a:gd name="T7" fmla="*/ 0 h 42"/>
                <a:gd name="T8" fmla="*/ 0 w 53"/>
                <a:gd name="T9" fmla="*/ 0 h 42"/>
                <a:gd name="T10" fmla="*/ 0 w 53"/>
                <a:gd name="T11" fmla="*/ 0 h 42"/>
                <a:gd name="T12" fmla="*/ 0 w 53"/>
                <a:gd name="T13" fmla="*/ 0 h 42"/>
                <a:gd name="T14" fmla="*/ 0 w 53"/>
                <a:gd name="T15" fmla="*/ 0 h 42"/>
                <a:gd name="T16" fmla="*/ 0 w 53"/>
                <a:gd name="T17" fmla="*/ 0 h 42"/>
                <a:gd name="T18" fmla="*/ 0 w 53"/>
                <a:gd name="T19" fmla="*/ 0 h 42"/>
                <a:gd name="T20" fmla="*/ 0 w 53"/>
                <a:gd name="T21" fmla="*/ 0 h 42"/>
                <a:gd name="T22" fmla="*/ 0 w 53"/>
                <a:gd name="T23" fmla="*/ 0 h 42"/>
                <a:gd name="T24" fmla="*/ 0 w 53"/>
                <a:gd name="T25" fmla="*/ 0 h 42"/>
                <a:gd name="T26" fmla="*/ 0 w 53"/>
                <a:gd name="T27" fmla="*/ 0 h 42"/>
                <a:gd name="T28" fmla="*/ 0 w 53"/>
                <a:gd name="T29" fmla="*/ 0 h 42"/>
                <a:gd name="T30" fmla="*/ 0 w 53"/>
                <a:gd name="T31" fmla="*/ 0 h 42"/>
                <a:gd name="T32" fmla="*/ 0 w 53"/>
                <a:gd name="T33" fmla="*/ 0 h 42"/>
                <a:gd name="T34" fmla="*/ 0 w 53"/>
                <a:gd name="T35" fmla="*/ 0 h 42"/>
                <a:gd name="T36" fmla="*/ 0 w 53"/>
                <a:gd name="T37" fmla="*/ 0 h 42"/>
                <a:gd name="T38" fmla="*/ 0 w 53"/>
                <a:gd name="T39" fmla="*/ 0 h 42"/>
                <a:gd name="T40" fmla="*/ 0 w 53"/>
                <a:gd name="T41" fmla="*/ 0 h 42"/>
                <a:gd name="T42" fmla="*/ 0 w 53"/>
                <a:gd name="T43" fmla="*/ 0 h 42"/>
                <a:gd name="T44" fmla="*/ 0 w 53"/>
                <a:gd name="T45" fmla="*/ 0 h 42"/>
                <a:gd name="T46" fmla="*/ 0 w 53"/>
                <a:gd name="T47" fmla="*/ 0 h 42"/>
                <a:gd name="T48" fmla="*/ 0 w 53"/>
                <a:gd name="T49" fmla="*/ 0 h 42"/>
                <a:gd name="T50" fmla="*/ 0 w 53"/>
                <a:gd name="T51" fmla="*/ 0 h 42"/>
                <a:gd name="T52" fmla="*/ 0 w 53"/>
                <a:gd name="T53" fmla="*/ 0 h 42"/>
                <a:gd name="T54" fmla="*/ 0 w 53"/>
                <a:gd name="T55" fmla="*/ 0 h 42"/>
                <a:gd name="T56" fmla="*/ 0 w 53"/>
                <a:gd name="T57" fmla="*/ 0 h 42"/>
                <a:gd name="T58" fmla="*/ 0 w 53"/>
                <a:gd name="T59" fmla="*/ 0 h 42"/>
                <a:gd name="T60" fmla="*/ 0 w 53"/>
                <a:gd name="T61" fmla="*/ 0 h 42"/>
                <a:gd name="T62" fmla="*/ 0 w 53"/>
                <a:gd name="T63" fmla="*/ 0 h 42"/>
                <a:gd name="T64" fmla="*/ 0 w 53"/>
                <a:gd name="T65" fmla="*/ 0 h 42"/>
                <a:gd name="T66" fmla="*/ 0 w 53"/>
                <a:gd name="T67" fmla="*/ 0 h 42"/>
                <a:gd name="T68" fmla="*/ 0 w 53"/>
                <a:gd name="T69" fmla="*/ 0 h 42"/>
                <a:gd name="T70" fmla="*/ 0 w 53"/>
                <a:gd name="T71" fmla="*/ 0 h 42"/>
                <a:gd name="T72" fmla="*/ 0 w 53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2"/>
                <a:gd name="T113" fmla="*/ 53 w 53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0" y="33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3" y="18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9" name="Line 923"/>
            <p:cNvSpPr>
              <a:spLocks noChangeShapeType="1"/>
            </p:cNvSpPr>
            <p:nvPr/>
          </p:nvSpPr>
          <p:spPr bwMode="auto">
            <a:xfrm>
              <a:off x="319" y="496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60" name="Freeform 924"/>
            <p:cNvSpPr>
              <a:spLocks/>
            </p:cNvSpPr>
            <p:nvPr/>
          </p:nvSpPr>
          <p:spPr bwMode="auto">
            <a:xfrm>
              <a:off x="322" y="491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5" y="19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1" name="Line 925"/>
            <p:cNvSpPr>
              <a:spLocks noChangeShapeType="1"/>
            </p:cNvSpPr>
            <p:nvPr/>
          </p:nvSpPr>
          <p:spPr bwMode="auto">
            <a:xfrm flipV="1">
              <a:off x="327" y="49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62" name="Freeform 926"/>
            <p:cNvSpPr>
              <a:spLocks/>
            </p:cNvSpPr>
            <p:nvPr/>
          </p:nvSpPr>
          <p:spPr bwMode="auto">
            <a:xfrm>
              <a:off x="322" y="485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1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3" name="Line 927"/>
            <p:cNvSpPr>
              <a:spLocks noChangeShapeType="1"/>
            </p:cNvSpPr>
            <p:nvPr/>
          </p:nvSpPr>
          <p:spPr bwMode="auto">
            <a:xfrm flipH="1">
              <a:off x="319" y="485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64" name="Freeform 928"/>
            <p:cNvSpPr>
              <a:spLocks/>
            </p:cNvSpPr>
            <p:nvPr/>
          </p:nvSpPr>
          <p:spPr bwMode="auto">
            <a:xfrm>
              <a:off x="314" y="485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5" name="Line 929"/>
            <p:cNvSpPr>
              <a:spLocks noChangeShapeType="1"/>
            </p:cNvSpPr>
            <p:nvPr/>
          </p:nvSpPr>
          <p:spPr bwMode="auto">
            <a:xfrm>
              <a:off x="314" y="49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66" name="Freeform 930"/>
            <p:cNvSpPr>
              <a:spLocks/>
            </p:cNvSpPr>
            <p:nvPr/>
          </p:nvSpPr>
          <p:spPr bwMode="auto">
            <a:xfrm>
              <a:off x="314" y="491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7" name="Freeform 931"/>
            <p:cNvSpPr>
              <a:spLocks/>
            </p:cNvSpPr>
            <p:nvPr/>
          </p:nvSpPr>
          <p:spPr bwMode="auto">
            <a:xfrm>
              <a:off x="322" y="492"/>
              <a:ext cx="308" cy="30"/>
            </a:xfrm>
            <a:custGeom>
              <a:avLst/>
              <a:gdLst>
                <a:gd name="T0" fmla="*/ 0 w 1233"/>
                <a:gd name="T1" fmla="*/ 0 h 119"/>
                <a:gd name="T2" fmla="*/ 0 w 1233"/>
                <a:gd name="T3" fmla="*/ 0 h 119"/>
                <a:gd name="T4" fmla="*/ 0 w 1233"/>
                <a:gd name="T5" fmla="*/ 0 h 119"/>
                <a:gd name="T6" fmla="*/ 0 w 1233"/>
                <a:gd name="T7" fmla="*/ 0 h 119"/>
                <a:gd name="T8" fmla="*/ 0 w 123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9"/>
                <a:gd name="T17" fmla="*/ 1233 w 123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9">
                  <a:moveTo>
                    <a:pt x="2" y="119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2" y="119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8" name="Freeform 932"/>
            <p:cNvSpPr>
              <a:spLocks/>
            </p:cNvSpPr>
            <p:nvPr/>
          </p:nvSpPr>
          <p:spPr bwMode="auto">
            <a:xfrm>
              <a:off x="322" y="492"/>
              <a:ext cx="308" cy="30"/>
            </a:xfrm>
            <a:custGeom>
              <a:avLst/>
              <a:gdLst>
                <a:gd name="T0" fmla="*/ 0 w 1233"/>
                <a:gd name="T1" fmla="*/ 0 h 119"/>
                <a:gd name="T2" fmla="*/ 0 w 1233"/>
                <a:gd name="T3" fmla="*/ 0 h 119"/>
                <a:gd name="T4" fmla="*/ 0 w 1233"/>
                <a:gd name="T5" fmla="*/ 0 h 119"/>
                <a:gd name="T6" fmla="*/ 0 w 1233"/>
                <a:gd name="T7" fmla="*/ 0 h 119"/>
                <a:gd name="T8" fmla="*/ 0 w 123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3"/>
                <a:gd name="T16" fmla="*/ 0 h 119"/>
                <a:gd name="T17" fmla="*/ 1233 w 123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3" h="119">
                  <a:moveTo>
                    <a:pt x="2" y="119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2" y="11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9" name="Freeform 933"/>
            <p:cNvSpPr>
              <a:spLocks/>
            </p:cNvSpPr>
            <p:nvPr/>
          </p:nvSpPr>
          <p:spPr bwMode="auto">
            <a:xfrm>
              <a:off x="321" y="501"/>
              <a:ext cx="310" cy="12"/>
            </a:xfrm>
            <a:custGeom>
              <a:avLst/>
              <a:gdLst>
                <a:gd name="T0" fmla="*/ 0 w 1238"/>
                <a:gd name="T1" fmla="*/ 0 h 44"/>
                <a:gd name="T2" fmla="*/ 0 w 1238"/>
                <a:gd name="T3" fmla="*/ 0 h 44"/>
                <a:gd name="T4" fmla="*/ 0 w 1238"/>
                <a:gd name="T5" fmla="*/ 0 h 44"/>
                <a:gd name="T6" fmla="*/ 0 w 1238"/>
                <a:gd name="T7" fmla="*/ 0 h 44"/>
                <a:gd name="T8" fmla="*/ 0 w 1238"/>
                <a:gd name="T9" fmla="*/ 0 h 44"/>
                <a:gd name="T10" fmla="*/ 0 w 1238"/>
                <a:gd name="T11" fmla="*/ 0 h 44"/>
                <a:gd name="T12" fmla="*/ 0 w 1238"/>
                <a:gd name="T13" fmla="*/ 0 h 44"/>
                <a:gd name="T14" fmla="*/ 0 w 1238"/>
                <a:gd name="T15" fmla="*/ 0 h 44"/>
                <a:gd name="T16" fmla="*/ 0 w 1238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8"/>
                <a:gd name="T28" fmla="*/ 0 h 44"/>
                <a:gd name="T29" fmla="*/ 1238 w 1238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8" h="44">
                  <a:moveTo>
                    <a:pt x="1235" y="9"/>
                  </a:moveTo>
                  <a:lnTo>
                    <a:pt x="56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9"/>
                  </a:lnTo>
                  <a:lnTo>
                    <a:pt x="123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0" name="Freeform 934"/>
            <p:cNvSpPr>
              <a:spLocks/>
            </p:cNvSpPr>
            <p:nvPr/>
          </p:nvSpPr>
          <p:spPr bwMode="auto">
            <a:xfrm>
              <a:off x="619" y="492"/>
              <a:ext cx="14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1" y="33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1" name="Line 935"/>
            <p:cNvSpPr>
              <a:spLocks noChangeShapeType="1"/>
            </p:cNvSpPr>
            <p:nvPr/>
          </p:nvSpPr>
          <p:spPr bwMode="auto">
            <a:xfrm>
              <a:off x="624" y="502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72" name="Freeform 936"/>
            <p:cNvSpPr>
              <a:spLocks/>
            </p:cNvSpPr>
            <p:nvPr/>
          </p:nvSpPr>
          <p:spPr bwMode="auto">
            <a:xfrm>
              <a:off x="627" y="497"/>
              <a:ext cx="6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3" name="Line 937"/>
            <p:cNvSpPr>
              <a:spLocks noChangeShapeType="1"/>
            </p:cNvSpPr>
            <p:nvPr/>
          </p:nvSpPr>
          <p:spPr bwMode="auto">
            <a:xfrm>
              <a:off x="633" y="497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74" name="Freeform 938"/>
            <p:cNvSpPr>
              <a:spLocks/>
            </p:cNvSpPr>
            <p:nvPr/>
          </p:nvSpPr>
          <p:spPr bwMode="auto">
            <a:xfrm>
              <a:off x="627" y="492"/>
              <a:ext cx="6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5" name="Line 939"/>
            <p:cNvSpPr>
              <a:spLocks noChangeShapeType="1"/>
            </p:cNvSpPr>
            <p:nvPr/>
          </p:nvSpPr>
          <p:spPr bwMode="auto">
            <a:xfrm flipH="1">
              <a:off x="624" y="492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76" name="Freeform 940"/>
            <p:cNvSpPr>
              <a:spLocks/>
            </p:cNvSpPr>
            <p:nvPr/>
          </p:nvSpPr>
          <p:spPr bwMode="auto">
            <a:xfrm>
              <a:off x="619" y="49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7" name="Line 941"/>
            <p:cNvSpPr>
              <a:spLocks noChangeShapeType="1"/>
            </p:cNvSpPr>
            <p:nvPr/>
          </p:nvSpPr>
          <p:spPr bwMode="auto">
            <a:xfrm>
              <a:off x="619" y="497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78" name="Freeform 942"/>
            <p:cNvSpPr>
              <a:spLocks/>
            </p:cNvSpPr>
            <p:nvPr/>
          </p:nvSpPr>
          <p:spPr bwMode="auto">
            <a:xfrm>
              <a:off x="619" y="497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9" name="Freeform 943"/>
            <p:cNvSpPr>
              <a:spLocks/>
            </p:cNvSpPr>
            <p:nvPr/>
          </p:nvSpPr>
          <p:spPr bwMode="auto">
            <a:xfrm>
              <a:off x="619" y="502"/>
              <a:ext cx="13" cy="11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1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0" name="Line 944"/>
            <p:cNvSpPr>
              <a:spLocks noChangeShapeType="1"/>
            </p:cNvSpPr>
            <p:nvPr/>
          </p:nvSpPr>
          <p:spPr bwMode="auto">
            <a:xfrm>
              <a:off x="624" y="513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81" name="Freeform 945"/>
            <p:cNvSpPr>
              <a:spLocks/>
            </p:cNvSpPr>
            <p:nvPr/>
          </p:nvSpPr>
          <p:spPr bwMode="auto">
            <a:xfrm>
              <a:off x="627" y="507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3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2" name="Line 946"/>
            <p:cNvSpPr>
              <a:spLocks noChangeShapeType="1"/>
            </p:cNvSpPr>
            <p:nvPr/>
          </p:nvSpPr>
          <p:spPr bwMode="auto">
            <a:xfrm>
              <a:off x="632" y="507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83" name="Freeform 947"/>
            <p:cNvSpPr>
              <a:spLocks/>
            </p:cNvSpPr>
            <p:nvPr/>
          </p:nvSpPr>
          <p:spPr bwMode="auto">
            <a:xfrm>
              <a:off x="627" y="50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4" name="Line 948"/>
            <p:cNvSpPr>
              <a:spLocks noChangeShapeType="1"/>
            </p:cNvSpPr>
            <p:nvPr/>
          </p:nvSpPr>
          <p:spPr bwMode="auto">
            <a:xfrm flipH="1">
              <a:off x="624" y="502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85" name="Freeform 949"/>
            <p:cNvSpPr>
              <a:spLocks/>
            </p:cNvSpPr>
            <p:nvPr/>
          </p:nvSpPr>
          <p:spPr bwMode="auto">
            <a:xfrm>
              <a:off x="619" y="502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6" name="Line 950"/>
            <p:cNvSpPr>
              <a:spLocks noChangeShapeType="1"/>
            </p:cNvSpPr>
            <p:nvPr/>
          </p:nvSpPr>
          <p:spPr bwMode="auto">
            <a:xfrm>
              <a:off x="619" y="507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87" name="Freeform 951"/>
            <p:cNvSpPr>
              <a:spLocks/>
            </p:cNvSpPr>
            <p:nvPr/>
          </p:nvSpPr>
          <p:spPr bwMode="auto">
            <a:xfrm>
              <a:off x="619" y="507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8" name="Freeform 952"/>
            <p:cNvSpPr>
              <a:spLocks/>
            </p:cNvSpPr>
            <p:nvPr/>
          </p:nvSpPr>
          <p:spPr bwMode="auto">
            <a:xfrm>
              <a:off x="314" y="501"/>
              <a:ext cx="13" cy="10"/>
            </a:xfrm>
            <a:custGeom>
              <a:avLst/>
              <a:gdLst>
                <a:gd name="T0" fmla="*/ 0 w 54"/>
                <a:gd name="T1" fmla="*/ 0 h 42"/>
                <a:gd name="T2" fmla="*/ 0 w 54"/>
                <a:gd name="T3" fmla="*/ 0 h 42"/>
                <a:gd name="T4" fmla="*/ 0 w 54"/>
                <a:gd name="T5" fmla="*/ 0 h 42"/>
                <a:gd name="T6" fmla="*/ 0 w 54"/>
                <a:gd name="T7" fmla="*/ 0 h 42"/>
                <a:gd name="T8" fmla="*/ 0 w 54"/>
                <a:gd name="T9" fmla="*/ 0 h 42"/>
                <a:gd name="T10" fmla="*/ 0 w 54"/>
                <a:gd name="T11" fmla="*/ 0 h 42"/>
                <a:gd name="T12" fmla="*/ 0 w 54"/>
                <a:gd name="T13" fmla="*/ 0 h 42"/>
                <a:gd name="T14" fmla="*/ 0 w 54"/>
                <a:gd name="T15" fmla="*/ 0 h 42"/>
                <a:gd name="T16" fmla="*/ 0 w 54"/>
                <a:gd name="T17" fmla="*/ 0 h 42"/>
                <a:gd name="T18" fmla="*/ 0 w 54"/>
                <a:gd name="T19" fmla="*/ 0 h 42"/>
                <a:gd name="T20" fmla="*/ 0 w 54"/>
                <a:gd name="T21" fmla="*/ 0 h 42"/>
                <a:gd name="T22" fmla="*/ 0 w 54"/>
                <a:gd name="T23" fmla="*/ 0 h 42"/>
                <a:gd name="T24" fmla="*/ 0 w 54"/>
                <a:gd name="T25" fmla="*/ 0 h 42"/>
                <a:gd name="T26" fmla="*/ 0 w 54"/>
                <a:gd name="T27" fmla="*/ 0 h 42"/>
                <a:gd name="T28" fmla="*/ 0 w 54"/>
                <a:gd name="T29" fmla="*/ 0 h 42"/>
                <a:gd name="T30" fmla="*/ 0 w 54"/>
                <a:gd name="T31" fmla="*/ 0 h 42"/>
                <a:gd name="T32" fmla="*/ 0 w 54"/>
                <a:gd name="T33" fmla="*/ 0 h 42"/>
                <a:gd name="T34" fmla="*/ 0 w 54"/>
                <a:gd name="T35" fmla="*/ 0 h 42"/>
                <a:gd name="T36" fmla="*/ 0 w 54"/>
                <a:gd name="T37" fmla="*/ 0 h 42"/>
                <a:gd name="T38" fmla="*/ 0 w 54"/>
                <a:gd name="T39" fmla="*/ 0 h 42"/>
                <a:gd name="T40" fmla="*/ 0 w 54"/>
                <a:gd name="T41" fmla="*/ 0 h 42"/>
                <a:gd name="T42" fmla="*/ 0 w 54"/>
                <a:gd name="T43" fmla="*/ 0 h 42"/>
                <a:gd name="T44" fmla="*/ 0 w 54"/>
                <a:gd name="T45" fmla="*/ 0 h 42"/>
                <a:gd name="T46" fmla="*/ 0 w 54"/>
                <a:gd name="T47" fmla="*/ 0 h 42"/>
                <a:gd name="T48" fmla="*/ 0 w 54"/>
                <a:gd name="T49" fmla="*/ 0 h 42"/>
                <a:gd name="T50" fmla="*/ 0 w 54"/>
                <a:gd name="T51" fmla="*/ 0 h 42"/>
                <a:gd name="T52" fmla="*/ 0 w 54"/>
                <a:gd name="T53" fmla="*/ 0 h 42"/>
                <a:gd name="T54" fmla="*/ 0 w 54"/>
                <a:gd name="T55" fmla="*/ 0 h 42"/>
                <a:gd name="T56" fmla="*/ 0 w 54"/>
                <a:gd name="T57" fmla="*/ 0 h 42"/>
                <a:gd name="T58" fmla="*/ 0 w 54"/>
                <a:gd name="T59" fmla="*/ 0 h 42"/>
                <a:gd name="T60" fmla="*/ 0 w 54"/>
                <a:gd name="T61" fmla="*/ 0 h 42"/>
                <a:gd name="T62" fmla="*/ 0 w 54"/>
                <a:gd name="T63" fmla="*/ 0 h 42"/>
                <a:gd name="T64" fmla="*/ 0 w 54"/>
                <a:gd name="T65" fmla="*/ 0 h 42"/>
                <a:gd name="T66" fmla="*/ 0 w 54"/>
                <a:gd name="T67" fmla="*/ 0 h 42"/>
                <a:gd name="T68" fmla="*/ 0 w 54"/>
                <a:gd name="T69" fmla="*/ 0 h 42"/>
                <a:gd name="T70" fmla="*/ 0 w 54"/>
                <a:gd name="T71" fmla="*/ 0 h 42"/>
                <a:gd name="T72" fmla="*/ 0 w 54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2"/>
                <a:gd name="T113" fmla="*/ 54 w 54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9" name="Line 953"/>
            <p:cNvSpPr>
              <a:spLocks noChangeShapeType="1"/>
            </p:cNvSpPr>
            <p:nvPr/>
          </p:nvSpPr>
          <p:spPr bwMode="auto">
            <a:xfrm>
              <a:off x="319" y="511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0" name="Freeform 954"/>
            <p:cNvSpPr>
              <a:spLocks/>
            </p:cNvSpPr>
            <p:nvPr/>
          </p:nvSpPr>
          <p:spPr bwMode="auto">
            <a:xfrm>
              <a:off x="322" y="506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21"/>
                  </a:moveTo>
                  <a:lnTo>
                    <a:pt x="4" y="20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1" name="Line 955"/>
            <p:cNvSpPr>
              <a:spLocks noChangeShapeType="1"/>
            </p:cNvSpPr>
            <p:nvPr/>
          </p:nvSpPr>
          <p:spPr bwMode="auto">
            <a:xfrm>
              <a:off x="327" y="506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2" name="Freeform 956"/>
            <p:cNvSpPr>
              <a:spLocks/>
            </p:cNvSpPr>
            <p:nvPr/>
          </p:nvSpPr>
          <p:spPr bwMode="auto">
            <a:xfrm>
              <a:off x="322" y="501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21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3" name="Line 957"/>
            <p:cNvSpPr>
              <a:spLocks noChangeShapeType="1"/>
            </p:cNvSpPr>
            <p:nvPr/>
          </p:nvSpPr>
          <p:spPr bwMode="auto">
            <a:xfrm flipH="1">
              <a:off x="319" y="501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4" name="Freeform 958"/>
            <p:cNvSpPr>
              <a:spLocks/>
            </p:cNvSpPr>
            <p:nvPr/>
          </p:nvSpPr>
          <p:spPr bwMode="auto">
            <a:xfrm>
              <a:off x="314" y="501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5" name="Line 959"/>
            <p:cNvSpPr>
              <a:spLocks noChangeShapeType="1"/>
            </p:cNvSpPr>
            <p:nvPr/>
          </p:nvSpPr>
          <p:spPr bwMode="auto">
            <a:xfrm>
              <a:off x="314" y="506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6" name="Freeform 960"/>
            <p:cNvSpPr>
              <a:spLocks/>
            </p:cNvSpPr>
            <p:nvPr/>
          </p:nvSpPr>
          <p:spPr bwMode="auto">
            <a:xfrm>
              <a:off x="314" y="506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7" name="Freeform 961"/>
            <p:cNvSpPr>
              <a:spLocks/>
            </p:cNvSpPr>
            <p:nvPr/>
          </p:nvSpPr>
          <p:spPr bwMode="auto">
            <a:xfrm>
              <a:off x="314" y="511"/>
              <a:ext cx="13" cy="10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0 h 42"/>
                <a:gd name="T4" fmla="*/ 0 w 53"/>
                <a:gd name="T5" fmla="*/ 0 h 42"/>
                <a:gd name="T6" fmla="*/ 0 w 53"/>
                <a:gd name="T7" fmla="*/ 0 h 42"/>
                <a:gd name="T8" fmla="*/ 0 w 53"/>
                <a:gd name="T9" fmla="*/ 0 h 42"/>
                <a:gd name="T10" fmla="*/ 0 w 53"/>
                <a:gd name="T11" fmla="*/ 0 h 42"/>
                <a:gd name="T12" fmla="*/ 0 w 53"/>
                <a:gd name="T13" fmla="*/ 0 h 42"/>
                <a:gd name="T14" fmla="*/ 0 w 53"/>
                <a:gd name="T15" fmla="*/ 0 h 42"/>
                <a:gd name="T16" fmla="*/ 0 w 53"/>
                <a:gd name="T17" fmla="*/ 0 h 42"/>
                <a:gd name="T18" fmla="*/ 0 w 53"/>
                <a:gd name="T19" fmla="*/ 0 h 42"/>
                <a:gd name="T20" fmla="*/ 0 w 53"/>
                <a:gd name="T21" fmla="*/ 0 h 42"/>
                <a:gd name="T22" fmla="*/ 0 w 53"/>
                <a:gd name="T23" fmla="*/ 0 h 42"/>
                <a:gd name="T24" fmla="*/ 0 w 53"/>
                <a:gd name="T25" fmla="*/ 0 h 42"/>
                <a:gd name="T26" fmla="*/ 0 w 53"/>
                <a:gd name="T27" fmla="*/ 0 h 42"/>
                <a:gd name="T28" fmla="*/ 0 w 53"/>
                <a:gd name="T29" fmla="*/ 0 h 42"/>
                <a:gd name="T30" fmla="*/ 0 w 53"/>
                <a:gd name="T31" fmla="*/ 0 h 42"/>
                <a:gd name="T32" fmla="*/ 0 w 53"/>
                <a:gd name="T33" fmla="*/ 0 h 42"/>
                <a:gd name="T34" fmla="*/ 0 w 53"/>
                <a:gd name="T35" fmla="*/ 0 h 42"/>
                <a:gd name="T36" fmla="*/ 0 w 53"/>
                <a:gd name="T37" fmla="*/ 0 h 42"/>
                <a:gd name="T38" fmla="*/ 0 w 53"/>
                <a:gd name="T39" fmla="*/ 0 h 42"/>
                <a:gd name="T40" fmla="*/ 0 w 53"/>
                <a:gd name="T41" fmla="*/ 0 h 42"/>
                <a:gd name="T42" fmla="*/ 0 w 53"/>
                <a:gd name="T43" fmla="*/ 0 h 42"/>
                <a:gd name="T44" fmla="*/ 0 w 53"/>
                <a:gd name="T45" fmla="*/ 0 h 42"/>
                <a:gd name="T46" fmla="*/ 0 w 53"/>
                <a:gd name="T47" fmla="*/ 0 h 42"/>
                <a:gd name="T48" fmla="*/ 0 w 53"/>
                <a:gd name="T49" fmla="*/ 0 h 42"/>
                <a:gd name="T50" fmla="*/ 0 w 53"/>
                <a:gd name="T51" fmla="*/ 0 h 42"/>
                <a:gd name="T52" fmla="*/ 0 w 53"/>
                <a:gd name="T53" fmla="*/ 0 h 42"/>
                <a:gd name="T54" fmla="*/ 0 w 53"/>
                <a:gd name="T55" fmla="*/ 0 h 42"/>
                <a:gd name="T56" fmla="*/ 0 w 53"/>
                <a:gd name="T57" fmla="*/ 0 h 42"/>
                <a:gd name="T58" fmla="*/ 0 w 53"/>
                <a:gd name="T59" fmla="*/ 0 h 42"/>
                <a:gd name="T60" fmla="*/ 0 w 53"/>
                <a:gd name="T61" fmla="*/ 0 h 42"/>
                <a:gd name="T62" fmla="*/ 0 w 53"/>
                <a:gd name="T63" fmla="*/ 0 h 42"/>
                <a:gd name="T64" fmla="*/ 0 w 53"/>
                <a:gd name="T65" fmla="*/ 0 h 42"/>
                <a:gd name="T66" fmla="*/ 0 w 53"/>
                <a:gd name="T67" fmla="*/ 0 h 42"/>
                <a:gd name="T68" fmla="*/ 0 w 53"/>
                <a:gd name="T69" fmla="*/ 0 h 42"/>
                <a:gd name="T70" fmla="*/ 0 w 53"/>
                <a:gd name="T71" fmla="*/ 0 h 42"/>
                <a:gd name="T72" fmla="*/ 0 w 53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2"/>
                <a:gd name="T113" fmla="*/ 53 w 53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6" y="35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8" name="Line 962"/>
            <p:cNvSpPr>
              <a:spLocks noChangeShapeType="1"/>
            </p:cNvSpPr>
            <p:nvPr/>
          </p:nvSpPr>
          <p:spPr bwMode="auto">
            <a:xfrm>
              <a:off x="319" y="521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99" name="Freeform 963"/>
            <p:cNvSpPr>
              <a:spLocks/>
            </p:cNvSpPr>
            <p:nvPr/>
          </p:nvSpPr>
          <p:spPr bwMode="auto">
            <a:xfrm>
              <a:off x="322" y="516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22"/>
                  </a:moveTo>
                  <a:lnTo>
                    <a:pt x="5" y="21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0" name="Line 964"/>
            <p:cNvSpPr>
              <a:spLocks noChangeShapeType="1"/>
            </p:cNvSpPr>
            <p:nvPr/>
          </p:nvSpPr>
          <p:spPr bwMode="auto">
            <a:xfrm>
              <a:off x="327" y="516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01" name="Freeform 965"/>
            <p:cNvSpPr>
              <a:spLocks/>
            </p:cNvSpPr>
            <p:nvPr/>
          </p:nvSpPr>
          <p:spPr bwMode="auto">
            <a:xfrm>
              <a:off x="322" y="511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1" y="17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2" name="Line 966"/>
            <p:cNvSpPr>
              <a:spLocks noChangeShapeType="1"/>
            </p:cNvSpPr>
            <p:nvPr/>
          </p:nvSpPr>
          <p:spPr bwMode="auto">
            <a:xfrm flipH="1">
              <a:off x="319" y="511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03" name="Freeform 967"/>
            <p:cNvSpPr>
              <a:spLocks/>
            </p:cNvSpPr>
            <p:nvPr/>
          </p:nvSpPr>
          <p:spPr bwMode="auto">
            <a:xfrm>
              <a:off x="314" y="511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4" name="Line 968"/>
            <p:cNvSpPr>
              <a:spLocks noChangeShapeType="1"/>
            </p:cNvSpPr>
            <p:nvPr/>
          </p:nvSpPr>
          <p:spPr bwMode="auto">
            <a:xfrm>
              <a:off x="314" y="516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05" name="Freeform 969"/>
            <p:cNvSpPr>
              <a:spLocks/>
            </p:cNvSpPr>
            <p:nvPr/>
          </p:nvSpPr>
          <p:spPr bwMode="auto">
            <a:xfrm>
              <a:off x="314" y="516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1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6" name="Freeform 970"/>
            <p:cNvSpPr>
              <a:spLocks/>
            </p:cNvSpPr>
            <p:nvPr/>
          </p:nvSpPr>
          <p:spPr bwMode="auto">
            <a:xfrm>
              <a:off x="314" y="535"/>
              <a:ext cx="13" cy="10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0 h 41"/>
                <a:gd name="T4" fmla="*/ 0 w 54"/>
                <a:gd name="T5" fmla="*/ 0 h 41"/>
                <a:gd name="T6" fmla="*/ 0 w 54"/>
                <a:gd name="T7" fmla="*/ 0 h 41"/>
                <a:gd name="T8" fmla="*/ 0 w 54"/>
                <a:gd name="T9" fmla="*/ 0 h 41"/>
                <a:gd name="T10" fmla="*/ 0 w 54"/>
                <a:gd name="T11" fmla="*/ 0 h 41"/>
                <a:gd name="T12" fmla="*/ 0 w 54"/>
                <a:gd name="T13" fmla="*/ 0 h 41"/>
                <a:gd name="T14" fmla="*/ 0 w 54"/>
                <a:gd name="T15" fmla="*/ 0 h 41"/>
                <a:gd name="T16" fmla="*/ 0 w 54"/>
                <a:gd name="T17" fmla="*/ 0 h 41"/>
                <a:gd name="T18" fmla="*/ 0 w 54"/>
                <a:gd name="T19" fmla="*/ 0 h 41"/>
                <a:gd name="T20" fmla="*/ 0 w 54"/>
                <a:gd name="T21" fmla="*/ 0 h 41"/>
                <a:gd name="T22" fmla="*/ 0 w 54"/>
                <a:gd name="T23" fmla="*/ 0 h 41"/>
                <a:gd name="T24" fmla="*/ 0 w 54"/>
                <a:gd name="T25" fmla="*/ 0 h 41"/>
                <a:gd name="T26" fmla="*/ 0 w 54"/>
                <a:gd name="T27" fmla="*/ 0 h 41"/>
                <a:gd name="T28" fmla="*/ 0 w 54"/>
                <a:gd name="T29" fmla="*/ 0 h 41"/>
                <a:gd name="T30" fmla="*/ 0 w 54"/>
                <a:gd name="T31" fmla="*/ 0 h 41"/>
                <a:gd name="T32" fmla="*/ 0 w 54"/>
                <a:gd name="T33" fmla="*/ 0 h 41"/>
                <a:gd name="T34" fmla="*/ 0 w 54"/>
                <a:gd name="T35" fmla="*/ 0 h 41"/>
                <a:gd name="T36" fmla="*/ 0 w 54"/>
                <a:gd name="T37" fmla="*/ 0 h 41"/>
                <a:gd name="T38" fmla="*/ 0 w 54"/>
                <a:gd name="T39" fmla="*/ 0 h 41"/>
                <a:gd name="T40" fmla="*/ 0 w 54"/>
                <a:gd name="T41" fmla="*/ 0 h 41"/>
                <a:gd name="T42" fmla="*/ 0 w 54"/>
                <a:gd name="T43" fmla="*/ 0 h 41"/>
                <a:gd name="T44" fmla="*/ 0 w 54"/>
                <a:gd name="T45" fmla="*/ 0 h 41"/>
                <a:gd name="T46" fmla="*/ 0 w 54"/>
                <a:gd name="T47" fmla="*/ 0 h 41"/>
                <a:gd name="T48" fmla="*/ 0 w 54"/>
                <a:gd name="T49" fmla="*/ 0 h 41"/>
                <a:gd name="T50" fmla="*/ 0 w 54"/>
                <a:gd name="T51" fmla="*/ 0 h 41"/>
                <a:gd name="T52" fmla="*/ 0 w 54"/>
                <a:gd name="T53" fmla="*/ 0 h 41"/>
                <a:gd name="T54" fmla="*/ 0 w 54"/>
                <a:gd name="T55" fmla="*/ 0 h 41"/>
                <a:gd name="T56" fmla="*/ 0 w 54"/>
                <a:gd name="T57" fmla="*/ 0 h 41"/>
                <a:gd name="T58" fmla="*/ 0 w 54"/>
                <a:gd name="T59" fmla="*/ 0 h 41"/>
                <a:gd name="T60" fmla="*/ 0 w 54"/>
                <a:gd name="T61" fmla="*/ 0 h 41"/>
                <a:gd name="T62" fmla="*/ 0 w 54"/>
                <a:gd name="T63" fmla="*/ 0 h 41"/>
                <a:gd name="T64" fmla="*/ 0 w 54"/>
                <a:gd name="T65" fmla="*/ 0 h 41"/>
                <a:gd name="T66" fmla="*/ 0 w 54"/>
                <a:gd name="T67" fmla="*/ 0 h 41"/>
                <a:gd name="T68" fmla="*/ 0 w 54"/>
                <a:gd name="T69" fmla="*/ 0 h 41"/>
                <a:gd name="T70" fmla="*/ 0 w 54"/>
                <a:gd name="T71" fmla="*/ 0 h 41"/>
                <a:gd name="T72" fmla="*/ 0 w 54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41"/>
                <a:gd name="T113" fmla="*/ 54 w 5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3" y="24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8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3" y="28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7" name="Line 971"/>
            <p:cNvSpPr>
              <a:spLocks noChangeShapeType="1"/>
            </p:cNvSpPr>
            <p:nvPr/>
          </p:nvSpPr>
          <p:spPr bwMode="auto">
            <a:xfrm>
              <a:off x="319" y="545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08" name="Freeform 972"/>
            <p:cNvSpPr>
              <a:spLocks/>
            </p:cNvSpPr>
            <p:nvPr/>
          </p:nvSpPr>
          <p:spPr bwMode="auto">
            <a:xfrm>
              <a:off x="322" y="540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21"/>
                  </a:moveTo>
                  <a:lnTo>
                    <a:pt x="4" y="21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9" name="Line 973"/>
            <p:cNvSpPr>
              <a:spLocks noChangeShapeType="1"/>
            </p:cNvSpPr>
            <p:nvPr/>
          </p:nvSpPr>
          <p:spPr bwMode="auto">
            <a:xfrm>
              <a:off x="327" y="54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0" name="Freeform 974"/>
            <p:cNvSpPr>
              <a:spLocks/>
            </p:cNvSpPr>
            <p:nvPr/>
          </p:nvSpPr>
          <p:spPr bwMode="auto">
            <a:xfrm>
              <a:off x="322" y="535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1" name="Line 975"/>
            <p:cNvSpPr>
              <a:spLocks noChangeShapeType="1"/>
            </p:cNvSpPr>
            <p:nvPr/>
          </p:nvSpPr>
          <p:spPr bwMode="auto">
            <a:xfrm flipH="1">
              <a:off x="319" y="535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2" name="Freeform 976"/>
            <p:cNvSpPr>
              <a:spLocks/>
            </p:cNvSpPr>
            <p:nvPr/>
          </p:nvSpPr>
          <p:spPr bwMode="auto">
            <a:xfrm>
              <a:off x="314" y="535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4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3" name="Line 977"/>
            <p:cNvSpPr>
              <a:spLocks noChangeShapeType="1"/>
            </p:cNvSpPr>
            <p:nvPr/>
          </p:nvSpPr>
          <p:spPr bwMode="auto">
            <a:xfrm>
              <a:off x="314" y="54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4" name="Freeform 978"/>
            <p:cNvSpPr>
              <a:spLocks/>
            </p:cNvSpPr>
            <p:nvPr/>
          </p:nvSpPr>
          <p:spPr bwMode="auto">
            <a:xfrm>
              <a:off x="314" y="540"/>
              <a:ext cx="5" cy="5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4" y="19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5" name="Freeform 979"/>
            <p:cNvSpPr>
              <a:spLocks/>
            </p:cNvSpPr>
            <p:nvPr/>
          </p:nvSpPr>
          <p:spPr bwMode="auto">
            <a:xfrm>
              <a:off x="314" y="545"/>
              <a:ext cx="13" cy="11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w 53"/>
                <a:gd name="T29" fmla="*/ 0 h 40"/>
                <a:gd name="T30" fmla="*/ 0 w 53"/>
                <a:gd name="T31" fmla="*/ 0 h 40"/>
                <a:gd name="T32" fmla="*/ 0 w 53"/>
                <a:gd name="T33" fmla="*/ 0 h 40"/>
                <a:gd name="T34" fmla="*/ 0 w 53"/>
                <a:gd name="T35" fmla="*/ 0 h 40"/>
                <a:gd name="T36" fmla="*/ 0 w 53"/>
                <a:gd name="T37" fmla="*/ 0 h 40"/>
                <a:gd name="T38" fmla="*/ 0 w 53"/>
                <a:gd name="T39" fmla="*/ 0 h 40"/>
                <a:gd name="T40" fmla="*/ 0 w 53"/>
                <a:gd name="T41" fmla="*/ 0 h 40"/>
                <a:gd name="T42" fmla="*/ 0 w 53"/>
                <a:gd name="T43" fmla="*/ 0 h 40"/>
                <a:gd name="T44" fmla="*/ 0 w 53"/>
                <a:gd name="T45" fmla="*/ 0 h 40"/>
                <a:gd name="T46" fmla="*/ 0 w 53"/>
                <a:gd name="T47" fmla="*/ 0 h 40"/>
                <a:gd name="T48" fmla="*/ 0 w 53"/>
                <a:gd name="T49" fmla="*/ 0 h 40"/>
                <a:gd name="T50" fmla="*/ 0 w 53"/>
                <a:gd name="T51" fmla="*/ 0 h 40"/>
                <a:gd name="T52" fmla="*/ 0 w 53"/>
                <a:gd name="T53" fmla="*/ 0 h 40"/>
                <a:gd name="T54" fmla="*/ 0 w 53"/>
                <a:gd name="T55" fmla="*/ 0 h 40"/>
                <a:gd name="T56" fmla="*/ 0 w 53"/>
                <a:gd name="T57" fmla="*/ 0 h 40"/>
                <a:gd name="T58" fmla="*/ 0 w 53"/>
                <a:gd name="T59" fmla="*/ 0 h 40"/>
                <a:gd name="T60" fmla="*/ 0 w 53"/>
                <a:gd name="T61" fmla="*/ 0 h 40"/>
                <a:gd name="T62" fmla="*/ 0 w 53"/>
                <a:gd name="T63" fmla="*/ 0 h 40"/>
                <a:gd name="T64" fmla="*/ 0 w 53"/>
                <a:gd name="T65" fmla="*/ 0 h 40"/>
                <a:gd name="T66" fmla="*/ 0 w 53"/>
                <a:gd name="T67" fmla="*/ 0 h 40"/>
                <a:gd name="T68" fmla="*/ 0 w 53"/>
                <a:gd name="T69" fmla="*/ 0 h 40"/>
                <a:gd name="T70" fmla="*/ 0 w 53"/>
                <a:gd name="T71" fmla="*/ 0 h 40"/>
                <a:gd name="T72" fmla="*/ 0 w 53"/>
                <a:gd name="T73" fmla="*/ 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0"/>
                <a:gd name="T113" fmla="*/ 53 w 53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0">
                  <a:moveTo>
                    <a:pt x="21" y="40"/>
                  </a:moveTo>
                  <a:lnTo>
                    <a:pt x="32" y="40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16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6" name="Line 980"/>
            <p:cNvSpPr>
              <a:spLocks noChangeShapeType="1"/>
            </p:cNvSpPr>
            <p:nvPr/>
          </p:nvSpPr>
          <p:spPr bwMode="auto">
            <a:xfrm>
              <a:off x="319" y="556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7" name="Freeform 981"/>
            <p:cNvSpPr>
              <a:spLocks/>
            </p:cNvSpPr>
            <p:nvPr/>
          </p:nvSpPr>
          <p:spPr bwMode="auto">
            <a:xfrm>
              <a:off x="322" y="550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8" name="Line 982"/>
            <p:cNvSpPr>
              <a:spLocks noChangeShapeType="1"/>
            </p:cNvSpPr>
            <p:nvPr/>
          </p:nvSpPr>
          <p:spPr bwMode="auto">
            <a:xfrm>
              <a:off x="327" y="55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19" name="Freeform 983"/>
            <p:cNvSpPr>
              <a:spLocks/>
            </p:cNvSpPr>
            <p:nvPr/>
          </p:nvSpPr>
          <p:spPr bwMode="auto">
            <a:xfrm>
              <a:off x="322" y="545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20"/>
                  </a:moveTo>
                  <a:lnTo>
                    <a:pt x="21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0" name="Line 984"/>
            <p:cNvSpPr>
              <a:spLocks noChangeShapeType="1"/>
            </p:cNvSpPr>
            <p:nvPr/>
          </p:nvSpPr>
          <p:spPr bwMode="auto">
            <a:xfrm flipH="1">
              <a:off x="319" y="545"/>
              <a:ext cx="3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21" name="Freeform 985"/>
            <p:cNvSpPr>
              <a:spLocks/>
            </p:cNvSpPr>
            <p:nvPr/>
          </p:nvSpPr>
          <p:spPr bwMode="auto">
            <a:xfrm>
              <a:off x="314" y="545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2" name="Line 986"/>
            <p:cNvSpPr>
              <a:spLocks noChangeShapeType="1"/>
            </p:cNvSpPr>
            <p:nvPr/>
          </p:nvSpPr>
          <p:spPr bwMode="auto">
            <a:xfrm>
              <a:off x="314" y="550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23" name="Freeform 987"/>
            <p:cNvSpPr>
              <a:spLocks/>
            </p:cNvSpPr>
            <p:nvPr/>
          </p:nvSpPr>
          <p:spPr bwMode="auto">
            <a:xfrm>
              <a:off x="314" y="550"/>
              <a:ext cx="5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w 21"/>
                <a:gd name="T11" fmla="*/ 0 h 20"/>
                <a:gd name="T12" fmla="*/ 0 w 21"/>
                <a:gd name="T13" fmla="*/ 0 h 20"/>
                <a:gd name="T14" fmla="*/ 0 w 21"/>
                <a:gd name="T15" fmla="*/ 0 h 20"/>
                <a:gd name="T16" fmla="*/ 0 w 21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4" name="Freeform 988"/>
            <p:cNvSpPr>
              <a:spLocks/>
            </p:cNvSpPr>
            <p:nvPr/>
          </p:nvSpPr>
          <p:spPr bwMode="auto">
            <a:xfrm>
              <a:off x="359" y="361"/>
              <a:ext cx="9" cy="5"/>
            </a:xfrm>
            <a:custGeom>
              <a:avLst/>
              <a:gdLst>
                <a:gd name="T0" fmla="*/ 0 w 38"/>
                <a:gd name="T1" fmla="*/ 0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0 h 22"/>
                <a:gd name="T8" fmla="*/ 0 w 38"/>
                <a:gd name="T9" fmla="*/ 0 h 22"/>
                <a:gd name="T10" fmla="*/ 0 w 38"/>
                <a:gd name="T11" fmla="*/ 0 h 22"/>
                <a:gd name="T12" fmla="*/ 0 w 38"/>
                <a:gd name="T13" fmla="*/ 0 h 22"/>
                <a:gd name="T14" fmla="*/ 0 w 38"/>
                <a:gd name="T15" fmla="*/ 0 h 22"/>
                <a:gd name="T16" fmla="*/ 0 w 38"/>
                <a:gd name="T17" fmla="*/ 0 h 22"/>
                <a:gd name="T18" fmla="*/ 0 w 38"/>
                <a:gd name="T19" fmla="*/ 0 h 22"/>
                <a:gd name="T20" fmla="*/ 0 w 38"/>
                <a:gd name="T21" fmla="*/ 0 h 22"/>
                <a:gd name="T22" fmla="*/ 0 w 38"/>
                <a:gd name="T23" fmla="*/ 0 h 22"/>
                <a:gd name="T24" fmla="*/ 0 w 38"/>
                <a:gd name="T25" fmla="*/ 0 h 22"/>
                <a:gd name="T26" fmla="*/ 0 w 38"/>
                <a:gd name="T27" fmla="*/ 0 h 22"/>
                <a:gd name="T28" fmla="*/ 0 w 38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2"/>
                <a:gd name="T47" fmla="*/ 38 w 3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2">
                  <a:moveTo>
                    <a:pt x="38" y="10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8" y="2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5" name="Freeform 989"/>
            <p:cNvSpPr>
              <a:spLocks/>
            </p:cNvSpPr>
            <p:nvPr/>
          </p:nvSpPr>
          <p:spPr bwMode="auto">
            <a:xfrm>
              <a:off x="359" y="361"/>
              <a:ext cx="9" cy="5"/>
            </a:xfrm>
            <a:custGeom>
              <a:avLst/>
              <a:gdLst>
                <a:gd name="T0" fmla="*/ 0 w 38"/>
                <a:gd name="T1" fmla="*/ 0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0 h 22"/>
                <a:gd name="T8" fmla="*/ 0 w 38"/>
                <a:gd name="T9" fmla="*/ 0 h 22"/>
                <a:gd name="T10" fmla="*/ 0 w 38"/>
                <a:gd name="T11" fmla="*/ 0 h 22"/>
                <a:gd name="T12" fmla="*/ 0 w 38"/>
                <a:gd name="T13" fmla="*/ 0 h 22"/>
                <a:gd name="T14" fmla="*/ 0 w 38"/>
                <a:gd name="T15" fmla="*/ 0 h 22"/>
                <a:gd name="T16" fmla="*/ 0 w 38"/>
                <a:gd name="T17" fmla="*/ 0 h 22"/>
                <a:gd name="T18" fmla="*/ 0 w 38"/>
                <a:gd name="T19" fmla="*/ 0 h 22"/>
                <a:gd name="T20" fmla="*/ 0 w 38"/>
                <a:gd name="T21" fmla="*/ 0 h 22"/>
                <a:gd name="T22" fmla="*/ 0 w 38"/>
                <a:gd name="T23" fmla="*/ 0 h 22"/>
                <a:gd name="T24" fmla="*/ 0 w 3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2"/>
                <a:gd name="T41" fmla="*/ 38 w 3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2">
                  <a:moveTo>
                    <a:pt x="38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8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6" name="Freeform 990"/>
            <p:cNvSpPr>
              <a:spLocks/>
            </p:cNvSpPr>
            <p:nvPr/>
          </p:nvSpPr>
          <p:spPr bwMode="auto">
            <a:xfrm>
              <a:off x="359" y="372"/>
              <a:ext cx="9" cy="6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0 w 38"/>
                <a:gd name="T7" fmla="*/ 0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w 38"/>
                <a:gd name="T15" fmla="*/ 0 h 24"/>
                <a:gd name="T16" fmla="*/ 0 w 38"/>
                <a:gd name="T17" fmla="*/ 0 h 24"/>
                <a:gd name="T18" fmla="*/ 0 w 38"/>
                <a:gd name="T19" fmla="*/ 0 h 24"/>
                <a:gd name="T20" fmla="*/ 0 w 38"/>
                <a:gd name="T21" fmla="*/ 0 h 24"/>
                <a:gd name="T22" fmla="*/ 0 w 38"/>
                <a:gd name="T23" fmla="*/ 0 h 24"/>
                <a:gd name="T24" fmla="*/ 0 w 38"/>
                <a:gd name="T25" fmla="*/ 0 h 24"/>
                <a:gd name="T26" fmla="*/ 0 w 38"/>
                <a:gd name="T27" fmla="*/ 0 h 24"/>
                <a:gd name="T28" fmla="*/ 0 w 38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4"/>
                <a:gd name="T47" fmla="*/ 38 w 38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4">
                  <a:moveTo>
                    <a:pt x="38" y="12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4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7" name="Freeform 991"/>
            <p:cNvSpPr>
              <a:spLocks/>
            </p:cNvSpPr>
            <p:nvPr/>
          </p:nvSpPr>
          <p:spPr bwMode="auto">
            <a:xfrm>
              <a:off x="359" y="372"/>
              <a:ext cx="9" cy="6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0 w 38"/>
                <a:gd name="T7" fmla="*/ 0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w 38"/>
                <a:gd name="T15" fmla="*/ 0 h 24"/>
                <a:gd name="T16" fmla="*/ 0 w 38"/>
                <a:gd name="T17" fmla="*/ 0 h 24"/>
                <a:gd name="T18" fmla="*/ 0 w 38"/>
                <a:gd name="T19" fmla="*/ 0 h 24"/>
                <a:gd name="T20" fmla="*/ 0 w 38"/>
                <a:gd name="T21" fmla="*/ 0 h 24"/>
                <a:gd name="T22" fmla="*/ 0 w 38"/>
                <a:gd name="T23" fmla="*/ 0 h 24"/>
                <a:gd name="T24" fmla="*/ 0 w 38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4"/>
                <a:gd name="T41" fmla="*/ 38 w 3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4">
                  <a:moveTo>
                    <a:pt x="38" y="0"/>
                  </a:move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8" name="Freeform 992"/>
            <p:cNvSpPr>
              <a:spLocks/>
            </p:cNvSpPr>
            <p:nvPr/>
          </p:nvSpPr>
          <p:spPr bwMode="auto">
            <a:xfrm>
              <a:off x="359" y="384"/>
              <a:ext cx="9" cy="5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w 38"/>
                <a:gd name="T27" fmla="*/ 0 h 23"/>
                <a:gd name="T28" fmla="*/ 0 w 38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3"/>
                <a:gd name="T47" fmla="*/ 38 w 3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3">
                  <a:moveTo>
                    <a:pt x="38" y="12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8" y="23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29" name="Freeform 993"/>
            <p:cNvSpPr>
              <a:spLocks/>
            </p:cNvSpPr>
            <p:nvPr/>
          </p:nvSpPr>
          <p:spPr bwMode="auto">
            <a:xfrm>
              <a:off x="359" y="384"/>
              <a:ext cx="9" cy="5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38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8" y="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0" name="Freeform 994"/>
            <p:cNvSpPr>
              <a:spLocks/>
            </p:cNvSpPr>
            <p:nvPr/>
          </p:nvSpPr>
          <p:spPr bwMode="auto">
            <a:xfrm>
              <a:off x="359" y="395"/>
              <a:ext cx="9" cy="6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w 38"/>
                <a:gd name="T27" fmla="*/ 0 h 23"/>
                <a:gd name="T28" fmla="*/ 0 w 38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3"/>
                <a:gd name="T47" fmla="*/ 38 w 3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3">
                  <a:moveTo>
                    <a:pt x="38" y="11"/>
                  </a:moveTo>
                  <a:lnTo>
                    <a:pt x="38" y="0"/>
                  </a:lnTo>
                  <a:lnTo>
                    <a:pt x="24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3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1" name="Freeform 995"/>
            <p:cNvSpPr>
              <a:spLocks/>
            </p:cNvSpPr>
            <p:nvPr/>
          </p:nvSpPr>
          <p:spPr bwMode="auto">
            <a:xfrm>
              <a:off x="359" y="395"/>
              <a:ext cx="9" cy="6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38" y="0"/>
                  </a:moveTo>
                  <a:lnTo>
                    <a:pt x="24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2" name="Freeform 996"/>
            <p:cNvSpPr>
              <a:spLocks/>
            </p:cNvSpPr>
            <p:nvPr/>
          </p:nvSpPr>
          <p:spPr bwMode="auto">
            <a:xfrm>
              <a:off x="368" y="366"/>
              <a:ext cx="10" cy="6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0" y="23"/>
                  </a:moveTo>
                  <a:lnTo>
                    <a:pt x="16" y="23"/>
                  </a:lnTo>
                  <a:lnTo>
                    <a:pt x="28" y="20"/>
                  </a:lnTo>
                  <a:lnTo>
                    <a:pt x="32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3" name="Freeform 997"/>
            <p:cNvSpPr>
              <a:spLocks/>
            </p:cNvSpPr>
            <p:nvPr/>
          </p:nvSpPr>
          <p:spPr bwMode="auto">
            <a:xfrm>
              <a:off x="368" y="378"/>
              <a:ext cx="10" cy="6"/>
            </a:xfrm>
            <a:custGeom>
              <a:avLst/>
              <a:gdLst>
                <a:gd name="T0" fmla="*/ 0 w 39"/>
                <a:gd name="T1" fmla="*/ 0 h 22"/>
                <a:gd name="T2" fmla="*/ 0 w 39"/>
                <a:gd name="T3" fmla="*/ 0 h 22"/>
                <a:gd name="T4" fmla="*/ 0 w 39"/>
                <a:gd name="T5" fmla="*/ 0 h 22"/>
                <a:gd name="T6" fmla="*/ 0 w 39"/>
                <a:gd name="T7" fmla="*/ 0 h 22"/>
                <a:gd name="T8" fmla="*/ 0 w 39"/>
                <a:gd name="T9" fmla="*/ 0 h 22"/>
                <a:gd name="T10" fmla="*/ 0 w 39"/>
                <a:gd name="T11" fmla="*/ 0 h 22"/>
                <a:gd name="T12" fmla="*/ 0 w 39"/>
                <a:gd name="T13" fmla="*/ 0 h 22"/>
                <a:gd name="T14" fmla="*/ 0 w 39"/>
                <a:gd name="T15" fmla="*/ 0 h 22"/>
                <a:gd name="T16" fmla="*/ 0 w 39"/>
                <a:gd name="T17" fmla="*/ 0 h 22"/>
                <a:gd name="T18" fmla="*/ 0 w 39"/>
                <a:gd name="T19" fmla="*/ 0 h 22"/>
                <a:gd name="T20" fmla="*/ 0 w 39"/>
                <a:gd name="T21" fmla="*/ 0 h 22"/>
                <a:gd name="T22" fmla="*/ 0 w 39"/>
                <a:gd name="T23" fmla="*/ 0 h 22"/>
                <a:gd name="T24" fmla="*/ 0 w 39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2"/>
                <a:gd name="T41" fmla="*/ 39 w 3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2">
                  <a:moveTo>
                    <a:pt x="0" y="22"/>
                  </a:moveTo>
                  <a:lnTo>
                    <a:pt x="16" y="21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2" y="5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4" name="Freeform 998"/>
            <p:cNvSpPr>
              <a:spLocks/>
            </p:cNvSpPr>
            <p:nvPr/>
          </p:nvSpPr>
          <p:spPr bwMode="auto">
            <a:xfrm>
              <a:off x="368" y="389"/>
              <a:ext cx="10" cy="6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0" y="23"/>
                  </a:moveTo>
                  <a:lnTo>
                    <a:pt x="16" y="22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2" y="5"/>
                  </a:lnTo>
                  <a:lnTo>
                    <a:pt x="28" y="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5" name="Freeform 999"/>
            <p:cNvSpPr>
              <a:spLocks/>
            </p:cNvSpPr>
            <p:nvPr/>
          </p:nvSpPr>
          <p:spPr bwMode="auto">
            <a:xfrm>
              <a:off x="368" y="401"/>
              <a:ext cx="10" cy="5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0" y="23"/>
                  </a:moveTo>
                  <a:lnTo>
                    <a:pt x="16" y="23"/>
                  </a:lnTo>
                  <a:lnTo>
                    <a:pt x="28" y="19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2" y="5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6" name="Freeform 1000"/>
            <p:cNvSpPr>
              <a:spLocks/>
            </p:cNvSpPr>
            <p:nvPr/>
          </p:nvSpPr>
          <p:spPr bwMode="auto">
            <a:xfrm>
              <a:off x="580" y="361"/>
              <a:ext cx="9" cy="5"/>
            </a:xfrm>
            <a:custGeom>
              <a:avLst/>
              <a:gdLst>
                <a:gd name="T0" fmla="*/ 0 w 38"/>
                <a:gd name="T1" fmla="*/ 0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0 h 22"/>
                <a:gd name="T8" fmla="*/ 0 w 38"/>
                <a:gd name="T9" fmla="*/ 0 h 22"/>
                <a:gd name="T10" fmla="*/ 0 w 38"/>
                <a:gd name="T11" fmla="*/ 0 h 22"/>
                <a:gd name="T12" fmla="*/ 0 w 38"/>
                <a:gd name="T13" fmla="*/ 0 h 22"/>
                <a:gd name="T14" fmla="*/ 0 w 38"/>
                <a:gd name="T15" fmla="*/ 0 h 22"/>
                <a:gd name="T16" fmla="*/ 0 w 38"/>
                <a:gd name="T17" fmla="*/ 0 h 22"/>
                <a:gd name="T18" fmla="*/ 0 w 38"/>
                <a:gd name="T19" fmla="*/ 0 h 22"/>
                <a:gd name="T20" fmla="*/ 0 w 38"/>
                <a:gd name="T21" fmla="*/ 0 h 22"/>
                <a:gd name="T22" fmla="*/ 0 w 38"/>
                <a:gd name="T23" fmla="*/ 0 h 22"/>
                <a:gd name="T24" fmla="*/ 0 w 38"/>
                <a:gd name="T25" fmla="*/ 0 h 22"/>
                <a:gd name="T26" fmla="*/ 0 w 38"/>
                <a:gd name="T27" fmla="*/ 0 h 22"/>
                <a:gd name="T28" fmla="*/ 0 w 38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2"/>
                <a:gd name="T47" fmla="*/ 38 w 3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2">
                  <a:moveTo>
                    <a:pt x="0" y="10"/>
                  </a:moveTo>
                  <a:lnTo>
                    <a:pt x="0" y="22"/>
                  </a:lnTo>
                  <a:lnTo>
                    <a:pt x="15" y="21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7" name="Freeform 1001"/>
            <p:cNvSpPr>
              <a:spLocks/>
            </p:cNvSpPr>
            <p:nvPr/>
          </p:nvSpPr>
          <p:spPr bwMode="auto">
            <a:xfrm>
              <a:off x="580" y="361"/>
              <a:ext cx="9" cy="5"/>
            </a:xfrm>
            <a:custGeom>
              <a:avLst/>
              <a:gdLst>
                <a:gd name="T0" fmla="*/ 0 w 38"/>
                <a:gd name="T1" fmla="*/ 0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0 h 22"/>
                <a:gd name="T8" fmla="*/ 0 w 38"/>
                <a:gd name="T9" fmla="*/ 0 h 22"/>
                <a:gd name="T10" fmla="*/ 0 w 38"/>
                <a:gd name="T11" fmla="*/ 0 h 22"/>
                <a:gd name="T12" fmla="*/ 0 w 38"/>
                <a:gd name="T13" fmla="*/ 0 h 22"/>
                <a:gd name="T14" fmla="*/ 0 w 38"/>
                <a:gd name="T15" fmla="*/ 0 h 22"/>
                <a:gd name="T16" fmla="*/ 0 w 38"/>
                <a:gd name="T17" fmla="*/ 0 h 22"/>
                <a:gd name="T18" fmla="*/ 0 w 38"/>
                <a:gd name="T19" fmla="*/ 0 h 22"/>
                <a:gd name="T20" fmla="*/ 0 w 38"/>
                <a:gd name="T21" fmla="*/ 0 h 22"/>
                <a:gd name="T22" fmla="*/ 0 w 38"/>
                <a:gd name="T23" fmla="*/ 0 h 22"/>
                <a:gd name="T24" fmla="*/ 0 w 3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2"/>
                <a:gd name="T41" fmla="*/ 38 w 3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2">
                  <a:moveTo>
                    <a:pt x="0" y="22"/>
                  </a:moveTo>
                  <a:lnTo>
                    <a:pt x="15" y="21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8" name="Freeform 1002"/>
            <p:cNvSpPr>
              <a:spLocks/>
            </p:cNvSpPr>
            <p:nvPr/>
          </p:nvSpPr>
          <p:spPr bwMode="auto">
            <a:xfrm>
              <a:off x="580" y="372"/>
              <a:ext cx="9" cy="6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0 w 38"/>
                <a:gd name="T7" fmla="*/ 0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w 38"/>
                <a:gd name="T15" fmla="*/ 0 h 24"/>
                <a:gd name="T16" fmla="*/ 0 w 38"/>
                <a:gd name="T17" fmla="*/ 0 h 24"/>
                <a:gd name="T18" fmla="*/ 0 w 38"/>
                <a:gd name="T19" fmla="*/ 0 h 24"/>
                <a:gd name="T20" fmla="*/ 0 w 38"/>
                <a:gd name="T21" fmla="*/ 0 h 24"/>
                <a:gd name="T22" fmla="*/ 0 w 38"/>
                <a:gd name="T23" fmla="*/ 0 h 24"/>
                <a:gd name="T24" fmla="*/ 0 w 38"/>
                <a:gd name="T25" fmla="*/ 0 h 24"/>
                <a:gd name="T26" fmla="*/ 0 w 38"/>
                <a:gd name="T27" fmla="*/ 0 h 24"/>
                <a:gd name="T28" fmla="*/ 0 w 38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4"/>
                <a:gd name="T47" fmla="*/ 38 w 38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4">
                  <a:moveTo>
                    <a:pt x="0" y="12"/>
                  </a:moveTo>
                  <a:lnTo>
                    <a:pt x="0" y="24"/>
                  </a:ln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7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39" name="Freeform 1003"/>
            <p:cNvSpPr>
              <a:spLocks/>
            </p:cNvSpPr>
            <p:nvPr/>
          </p:nvSpPr>
          <p:spPr bwMode="auto">
            <a:xfrm>
              <a:off x="580" y="372"/>
              <a:ext cx="9" cy="6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0 w 38"/>
                <a:gd name="T7" fmla="*/ 0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w 38"/>
                <a:gd name="T15" fmla="*/ 0 h 24"/>
                <a:gd name="T16" fmla="*/ 0 w 38"/>
                <a:gd name="T17" fmla="*/ 0 h 24"/>
                <a:gd name="T18" fmla="*/ 0 w 38"/>
                <a:gd name="T19" fmla="*/ 0 h 24"/>
                <a:gd name="T20" fmla="*/ 0 w 38"/>
                <a:gd name="T21" fmla="*/ 0 h 24"/>
                <a:gd name="T22" fmla="*/ 0 w 38"/>
                <a:gd name="T23" fmla="*/ 0 h 24"/>
                <a:gd name="T24" fmla="*/ 0 w 38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4"/>
                <a:gd name="T41" fmla="*/ 38 w 3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4">
                  <a:moveTo>
                    <a:pt x="0" y="24"/>
                  </a:move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7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0" name="Freeform 1004"/>
            <p:cNvSpPr>
              <a:spLocks/>
            </p:cNvSpPr>
            <p:nvPr/>
          </p:nvSpPr>
          <p:spPr bwMode="auto">
            <a:xfrm>
              <a:off x="580" y="384"/>
              <a:ext cx="9" cy="5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w 38"/>
                <a:gd name="T27" fmla="*/ 0 h 23"/>
                <a:gd name="T28" fmla="*/ 0 w 38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3"/>
                <a:gd name="T47" fmla="*/ 38 w 3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3">
                  <a:moveTo>
                    <a:pt x="0" y="12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1" name="Freeform 1005"/>
            <p:cNvSpPr>
              <a:spLocks/>
            </p:cNvSpPr>
            <p:nvPr/>
          </p:nvSpPr>
          <p:spPr bwMode="auto">
            <a:xfrm>
              <a:off x="580" y="384"/>
              <a:ext cx="9" cy="5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0" y="23"/>
                  </a:moveTo>
                  <a:lnTo>
                    <a:pt x="15" y="23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2" name="Freeform 1006"/>
            <p:cNvSpPr>
              <a:spLocks/>
            </p:cNvSpPr>
            <p:nvPr/>
          </p:nvSpPr>
          <p:spPr bwMode="auto">
            <a:xfrm>
              <a:off x="580" y="395"/>
              <a:ext cx="9" cy="6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w 38"/>
                <a:gd name="T27" fmla="*/ 0 h 23"/>
                <a:gd name="T28" fmla="*/ 0 w 38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3"/>
                <a:gd name="T47" fmla="*/ 38 w 38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3">
                  <a:moveTo>
                    <a:pt x="0" y="11"/>
                  </a:moveTo>
                  <a:lnTo>
                    <a:pt x="0" y="23"/>
                  </a:ln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3" name="Freeform 1007"/>
            <p:cNvSpPr>
              <a:spLocks/>
            </p:cNvSpPr>
            <p:nvPr/>
          </p:nvSpPr>
          <p:spPr bwMode="auto">
            <a:xfrm>
              <a:off x="580" y="395"/>
              <a:ext cx="9" cy="6"/>
            </a:xfrm>
            <a:custGeom>
              <a:avLst/>
              <a:gdLst>
                <a:gd name="T0" fmla="*/ 0 w 38"/>
                <a:gd name="T1" fmla="*/ 0 h 23"/>
                <a:gd name="T2" fmla="*/ 0 w 38"/>
                <a:gd name="T3" fmla="*/ 0 h 23"/>
                <a:gd name="T4" fmla="*/ 0 w 38"/>
                <a:gd name="T5" fmla="*/ 0 h 23"/>
                <a:gd name="T6" fmla="*/ 0 w 38"/>
                <a:gd name="T7" fmla="*/ 0 h 23"/>
                <a:gd name="T8" fmla="*/ 0 w 38"/>
                <a:gd name="T9" fmla="*/ 0 h 23"/>
                <a:gd name="T10" fmla="*/ 0 w 38"/>
                <a:gd name="T11" fmla="*/ 0 h 23"/>
                <a:gd name="T12" fmla="*/ 0 w 38"/>
                <a:gd name="T13" fmla="*/ 0 h 23"/>
                <a:gd name="T14" fmla="*/ 0 w 38"/>
                <a:gd name="T15" fmla="*/ 0 h 23"/>
                <a:gd name="T16" fmla="*/ 0 w 38"/>
                <a:gd name="T17" fmla="*/ 0 h 23"/>
                <a:gd name="T18" fmla="*/ 0 w 38"/>
                <a:gd name="T19" fmla="*/ 0 h 23"/>
                <a:gd name="T20" fmla="*/ 0 w 38"/>
                <a:gd name="T21" fmla="*/ 0 h 23"/>
                <a:gd name="T22" fmla="*/ 0 w 38"/>
                <a:gd name="T23" fmla="*/ 0 h 23"/>
                <a:gd name="T24" fmla="*/ 0 w 3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0" y="23"/>
                  </a:move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4" name="Freeform 1008"/>
            <p:cNvSpPr>
              <a:spLocks/>
            </p:cNvSpPr>
            <p:nvPr/>
          </p:nvSpPr>
          <p:spPr bwMode="auto">
            <a:xfrm>
              <a:off x="570" y="366"/>
              <a:ext cx="10" cy="6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5" name="Freeform 1009"/>
            <p:cNvSpPr>
              <a:spLocks/>
            </p:cNvSpPr>
            <p:nvPr/>
          </p:nvSpPr>
          <p:spPr bwMode="auto">
            <a:xfrm>
              <a:off x="570" y="378"/>
              <a:ext cx="10" cy="6"/>
            </a:xfrm>
            <a:custGeom>
              <a:avLst/>
              <a:gdLst>
                <a:gd name="T0" fmla="*/ 0 w 39"/>
                <a:gd name="T1" fmla="*/ 0 h 22"/>
                <a:gd name="T2" fmla="*/ 0 w 39"/>
                <a:gd name="T3" fmla="*/ 0 h 22"/>
                <a:gd name="T4" fmla="*/ 0 w 39"/>
                <a:gd name="T5" fmla="*/ 0 h 22"/>
                <a:gd name="T6" fmla="*/ 0 w 39"/>
                <a:gd name="T7" fmla="*/ 0 h 22"/>
                <a:gd name="T8" fmla="*/ 0 w 39"/>
                <a:gd name="T9" fmla="*/ 0 h 22"/>
                <a:gd name="T10" fmla="*/ 0 w 39"/>
                <a:gd name="T11" fmla="*/ 0 h 22"/>
                <a:gd name="T12" fmla="*/ 0 w 39"/>
                <a:gd name="T13" fmla="*/ 0 h 22"/>
                <a:gd name="T14" fmla="*/ 0 w 39"/>
                <a:gd name="T15" fmla="*/ 0 h 22"/>
                <a:gd name="T16" fmla="*/ 0 w 39"/>
                <a:gd name="T17" fmla="*/ 0 h 22"/>
                <a:gd name="T18" fmla="*/ 0 w 39"/>
                <a:gd name="T19" fmla="*/ 0 h 22"/>
                <a:gd name="T20" fmla="*/ 0 w 39"/>
                <a:gd name="T21" fmla="*/ 0 h 22"/>
                <a:gd name="T22" fmla="*/ 0 w 39"/>
                <a:gd name="T23" fmla="*/ 0 h 22"/>
                <a:gd name="T24" fmla="*/ 0 w 39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2"/>
                <a:gd name="T41" fmla="*/ 39 w 3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2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9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6" name="Freeform 1010"/>
            <p:cNvSpPr>
              <a:spLocks/>
            </p:cNvSpPr>
            <p:nvPr/>
          </p:nvSpPr>
          <p:spPr bwMode="auto">
            <a:xfrm>
              <a:off x="570" y="389"/>
              <a:ext cx="10" cy="6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7" name="Freeform 1011"/>
            <p:cNvSpPr>
              <a:spLocks/>
            </p:cNvSpPr>
            <p:nvPr/>
          </p:nvSpPr>
          <p:spPr bwMode="auto">
            <a:xfrm>
              <a:off x="570" y="401"/>
              <a:ext cx="10" cy="5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0 w 39"/>
                <a:gd name="T7" fmla="*/ 0 h 23"/>
                <a:gd name="T8" fmla="*/ 0 w 39"/>
                <a:gd name="T9" fmla="*/ 0 h 23"/>
                <a:gd name="T10" fmla="*/ 0 w 39"/>
                <a:gd name="T11" fmla="*/ 0 h 23"/>
                <a:gd name="T12" fmla="*/ 0 w 39"/>
                <a:gd name="T13" fmla="*/ 0 h 23"/>
                <a:gd name="T14" fmla="*/ 0 w 39"/>
                <a:gd name="T15" fmla="*/ 0 h 23"/>
                <a:gd name="T16" fmla="*/ 0 w 39"/>
                <a:gd name="T17" fmla="*/ 0 h 23"/>
                <a:gd name="T18" fmla="*/ 0 w 39"/>
                <a:gd name="T19" fmla="*/ 0 h 23"/>
                <a:gd name="T20" fmla="*/ 0 w 39"/>
                <a:gd name="T21" fmla="*/ 0 h 23"/>
                <a:gd name="T22" fmla="*/ 0 w 39"/>
                <a:gd name="T23" fmla="*/ 0 h 23"/>
                <a:gd name="T24" fmla="*/ 0 w 39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3"/>
                <a:gd name="T41" fmla="*/ 39 w 3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24" y="23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2" name="Rectangle 1012"/>
            <p:cNvSpPr>
              <a:spLocks noChangeArrowheads="1"/>
            </p:cNvSpPr>
            <p:nvPr/>
          </p:nvSpPr>
          <p:spPr bwMode="auto">
            <a:xfrm>
              <a:off x="286" y="355"/>
              <a:ext cx="376" cy="1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3" name="Rectangle 1013"/>
            <p:cNvSpPr>
              <a:spLocks noChangeArrowheads="1"/>
            </p:cNvSpPr>
            <p:nvPr/>
          </p:nvSpPr>
          <p:spPr bwMode="auto">
            <a:xfrm>
              <a:off x="286" y="355"/>
              <a:ext cx="376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4" name="Freeform 1014"/>
            <p:cNvSpPr>
              <a:spLocks/>
            </p:cNvSpPr>
            <p:nvPr/>
          </p:nvSpPr>
          <p:spPr bwMode="auto">
            <a:xfrm>
              <a:off x="620" y="369"/>
              <a:ext cx="29" cy="25"/>
            </a:xfrm>
            <a:custGeom>
              <a:avLst/>
              <a:gdLst>
                <a:gd name="T0" fmla="*/ 0 w 116"/>
                <a:gd name="T1" fmla="*/ 0 h 101"/>
                <a:gd name="T2" fmla="*/ 0 w 116"/>
                <a:gd name="T3" fmla="*/ 0 h 101"/>
                <a:gd name="T4" fmla="*/ 0 w 116"/>
                <a:gd name="T5" fmla="*/ 0 h 101"/>
                <a:gd name="T6" fmla="*/ 0 w 116"/>
                <a:gd name="T7" fmla="*/ 0 h 101"/>
                <a:gd name="T8" fmla="*/ 0 w 116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1"/>
                <a:gd name="T17" fmla="*/ 116 w 116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1">
                  <a:moveTo>
                    <a:pt x="0" y="0"/>
                  </a:moveTo>
                  <a:lnTo>
                    <a:pt x="116" y="0"/>
                  </a:lnTo>
                  <a:lnTo>
                    <a:pt x="116" y="101"/>
                  </a:lnTo>
                  <a:lnTo>
                    <a:pt x="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5" name="Freeform 1015"/>
            <p:cNvSpPr>
              <a:spLocks/>
            </p:cNvSpPr>
            <p:nvPr/>
          </p:nvSpPr>
          <p:spPr bwMode="auto">
            <a:xfrm>
              <a:off x="620" y="368"/>
              <a:ext cx="29" cy="26"/>
            </a:xfrm>
            <a:custGeom>
              <a:avLst/>
              <a:gdLst>
                <a:gd name="T0" fmla="*/ 0 w 119"/>
                <a:gd name="T1" fmla="*/ 0 h 100"/>
                <a:gd name="T2" fmla="*/ 0 w 119"/>
                <a:gd name="T3" fmla="*/ 0 h 100"/>
                <a:gd name="T4" fmla="*/ 0 w 119"/>
                <a:gd name="T5" fmla="*/ 0 h 100"/>
                <a:gd name="T6" fmla="*/ 0 w 119"/>
                <a:gd name="T7" fmla="*/ 0 h 100"/>
                <a:gd name="T8" fmla="*/ 0 w 11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00"/>
                <a:gd name="T17" fmla="*/ 119 w 11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00">
                  <a:moveTo>
                    <a:pt x="3" y="0"/>
                  </a:moveTo>
                  <a:lnTo>
                    <a:pt x="118" y="0"/>
                  </a:lnTo>
                  <a:lnTo>
                    <a:pt x="119" y="100"/>
                  </a:lnTo>
                  <a:lnTo>
                    <a:pt x="0" y="10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6" name="Rectangle 1016"/>
            <p:cNvSpPr>
              <a:spLocks noChangeArrowheads="1"/>
            </p:cNvSpPr>
            <p:nvPr/>
          </p:nvSpPr>
          <p:spPr bwMode="auto">
            <a:xfrm>
              <a:off x="378" y="360"/>
              <a:ext cx="192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7" name="Rectangle 1017"/>
            <p:cNvSpPr>
              <a:spLocks noChangeArrowheads="1"/>
            </p:cNvSpPr>
            <p:nvPr/>
          </p:nvSpPr>
          <p:spPr bwMode="auto">
            <a:xfrm>
              <a:off x="378" y="360"/>
              <a:ext cx="192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8" name="Rectangle 1018"/>
            <p:cNvSpPr>
              <a:spLocks noChangeArrowheads="1"/>
            </p:cNvSpPr>
            <p:nvPr/>
          </p:nvSpPr>
          <p:spPr bwMode="auto">
            <a:xfrm>
              <a:off x="354" y="162"/>
              <a:ext cx="240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59" name="Rectangle 1019"/>
            <p:cNvSpPr>
              <a:spLocks noChangeArrowheads="1"/>
            </p:cNvSpPr>
            <p:nvPr/>
          </p:nvSpPr>
          <p:spPr bwMode="auto">
            <a:xfrm>
              <a:off x="354" y="162"/>
              <a:ext cx="240" cy="19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0" name="Freeform 1020"/>
            <p:cNvSpPr>
              <a:spLocks/>
            </p:cNvSpPr>
            <p:nvPr/>
          </p:nvSpPr>
          <p:spPr bwMode="auto">
            <a:xfrm>
              <a:off x="354" y="45"/>
              <a:ext cx="240" cy="234"/>
            </a:xfrm>
            <a:custGeom>
              <a:avLst/>
              <a:gdLst>
                <a:gd name="T0" fmla="*/ 0 w 963"/>
                <a:gd name="T1" fmla="*/ 0 h 938"/>
                <a:gd name="T2" fmla="*/ 0 w 963"/>
                <a:gd name="T3" fmla="*/ 0 h 938"/>
                <a:gd name="T4" fmla="*/ 0 w 963"/>
                <a:gd name="T5" fmla="*/ 0 h 938"/>
                <a:gd name="T6" fmla="*/ 0 w 963"/>
                <a:gd name="T7" fmla="*/ 0 h 938"/>
                <a:gd name="T8" fmla="*/ 0 w 963"/>
                <a:gd name="T9" fmla="*/ 0 h 938"/>
                <a:gd name="T10" fmla="*/ 0 w 963"/>
                <a:gd name="T11" fmla="*/ 0 h 938"/>
                <a:gd name="T12" fmla="*/ 0 w 963"/>
                <a:gd name="T13" fmla="*/ 0 h 938"/>
                <a:gd name="T14" fmla="*/ 0 w 963"/>
                <a:gd name="T15" fmla="*/ 0 h 938"/>
                <a:gd name="T16" fmla="*/ 0 w 963"/>
                <a:gd name="T17" fmla="*/ 0 h 938"/>
                <a:gd name="T18" fmla="*/ 0 w 963"/>
                <a:gd name="T19" fmla="*/ 0 h 938"/>
                <a:gd name="T20" fmla="*/ 0 w 963"/>
                <a:gd name="T21" fmla="*/ 0 h 938"/>
                <a:gd name="T22" fmla="*/ 0 w 963"/>
                <a:gd name="T23" fmla="*/ 0 h 938"/>
                <a:gd name="T24" fmla="*/ 0 w 963"/>
                <a:gd name="T25" fmla="*/ 0 h 938"/>
                <a:gd name="T26" fmla="*/ 0 w 963"/>
                <a:gd name="T27" fmla="*/ 0 h 938"/>
                <a:gd name="T28" fmla="*/ 0 w 963"/>
                <a:gd name="T29" fmla="*/ 0 h 938"/>
                <a:gd name="T30" fmla="*/ 0 w 963"/>
                <a:gd name="T31" fmla="*/ 0 h 938"/>
                <a:gd name="T32" fmla="*/ 0 w 963"/>
                <a:gd name="T33" fmla="*/ 0 h 938"/>
                <a:gd name="T34" fmla="*/ 0 w 963"/>
                <a:gd name="T35" fmla="*/ 0 h 938"/>
                <a:gd name="T36" fmla="*/ 0 w 963"/>
                <a:gd name="T37" fmla="*/ 0 h 938"/>
                <a:gd name="T38" fmla="*/ 0 w 963"/>
                <a:gd name="T39" fmla="*/ 0 h 938"/>
                <a:gd name="T40" fmla="*/ 0 w 963"/>
                <a:gd name="T41" fmla="*/ 0 h 938"/>
                <a:gd name="T42" fmla="*/ 0 w 963"/>
                <a:gd name="T43" fmla="*/ 0 h 938"/>
                <a:gd name="T44" fmla="*/ 0 w 963"/>
                <a:gd name="T45" fmla="*/ 0 h 938"/>
                <a:gd name="T46" fmla="*/ 0 w 963"/>
                <a:gd name="T47" fmla="*/ 0 h 938"/>
                <a:gd name="T48" fmla="*/ 0 w 963"/>
                <a:gd name="T49" fmla="*/ 0 h 938"/>
                <a:gd name="T50" fmla="*/ 0 w 963"/>
                <a:gd name="T51" fmla="*/ 0 h 938"/>
                <a:gd name="T52" fmla="*/ 0 w 963"/>
                <a:gd name="T53" fmla="*/ 0 h 938"/>
                <a:gd name="T54" fmla="*/ 0 w 963"/>
                <a:gd name="T55" fmla="*/ 0 h 938"/>
                <a:gd name="T56" fmla="*/ 0 w 963"/>
                <a:gd name="T57" fmla="*/ 0 h 938"/>
                <a:gd name="T58" fmla="*/ 0 w 963"/>
                <a:gd name="T59" fmla="*/ 0 h 938"/>
                <a:gd name="T60" fmla="*/ 0 w 963"/>
                <a:gd name="T61" fmla="*/ 0 h 938"/>
                <a:gd name="T62" fmla="*/ 0 w 963"/>
                <a:gd name="T63" fmla="*/ 0 h 938"/>
                <a:gd name="T64" fmla="*/ 0 w 963"/>
                <a:gd name="T65" fmla="*/ 0 h 938"/>
                <a:gd name="T66" fmla="*/ 0 w 963"/>
                <a:gd name="T67" fmla="*/ 0 h 938"/>
                <a:gd name="T68" fmla="*/ 0 w 963"/>
                <a:gd name="T69" fmla="*/ 0 h 938"/>
                <a:gd name="T70" fmla="*/ 0 w 963"/>
                <a:gd name="T71" fmla="*/ 0 h 938"/>
                <a:gd name="T72" fmla="*/ 0 w 963"/>
                <a:gd name="T73" fmla="*/ 0 h 938"/>
                <a:gd name="T74" fmla="*/ 0 w 963"/>
                <a:gd name="T75" fmla="*/ 0 h 938"/>
                <a:gd name="T76" fmla="*/ 0 w 963"/>
                <a:gd name="T77" fmla="*/ 0 h 938"/>
                <a:gd name="T78" fmla="*/ 0 w 963"/>
                <a:gd name="T79" fmla="*/ 0 h 938"/>
                <a:gd name="T80" fmla="*/ 0 w 963"/>
                <a:gd name="T81" fmla="*/ 0 h 938"/>
                <a:gd name="T82" fmla="*/ 0 w 963"/>
                <a:gd name="T83" fmla="*/ 0 h 938"/>
                <a:gd name="T84" fmla="*/ 0 w 963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3"/>
                <a:gd name="T130" fmla="*/ 0 h 938"/>
                <a:gd name="T131" fmla="*/ 963 w 963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3" h="938">
                  <a:moveTo>
                    <a:pt x="963" y="469"/>
                  </a:moveTo>
                  <a:lnTo>
                    <a:pt x="962" y="493"/>
                  </a:lnTo>
                  <a:lnTo>
                    <a:pt x="960" y="517"/>
                  </a:lnTo>
                  <a:lnTo>
                    <a:pt x="957" y="541"/>
                  </a:lnTo>
                  <a:lnTo>
                    <a:pt x="953" y="563"/>
                  </a:lnTo>
                  <a:lnTo>
                    <a:pt x="947" y="586"/>
                  </a:lnTo>
                  <a:lnTo>
                    <a:pt x="941" y="609"/>
                  </a:lnTo>
                  <a:lnTo>
                    <a:pt x="933" y="630"/>
                  </a:lnTo>
                  <a:lnTo>
                    <a:pt x="925" y="652"/>
                  </a:lnTo>
                  <a:lnTo>
                    <a:pt x="915" y="672"/>
                  </a:lnTo>
                  <a:lnTo>
                    <a:pt x="904" y="693"/>
                  </a:lnTo>
                  <a:lnTo>
                    <a:pt x="893" y="712"/>
                  </a:lnTo>
                  <a:lnTo>
                    <a:pt x="880" y="731"/>
                  </a:lnTo>
                  <a:lnTo>
                    <a:pt x="866" y="750"/>
                  </a:lnTo>
                  <a:lnTo>
                    <a:pt x="852" y="767"/>
                  </a:lnTo>
                  <a:lnTo>
                    <a:pt x="838" y="784"/>
                  </a:lnTo>
                  <a:lnTo>
                    <a:pt x="821" y="800"/>
                  </a:lnTo>
                  <a:lnTo>
                    <a:pt x="805" y="816"/>
                  </a:lnTo>
                  <a:lnTo>
                    <a:pt x="787" y="830"/>
                  </a:lnTo>
                  <a:lnTo>
                    <a:pt x="769" y="845"/>
                  </a:lnTo>
                  <a:lnTo>
                    <a:pt x="750" y="857"/>
                  </a:lnTo>
                  <a:lnTo>
                    <a:pt x="730" y="870"/>
                  </a:lnTo>
                  <a:lnTo>
                    <a:pt x="711" y="881"/>
                  </a:lnTo>
                  <a:lnTo>
                    <a:pt x="690" y="892"/>
                  </a:lnTo>
                  <a:lnTo>
                    <a:pt x="669" y="902"/>
                  </a:lnTo>
                  <a:lnTo>
                    <a:pt x="646" y="909"/>
                  </a:lnTo>
                  <a:lnTo>
                    <a:pt x="624" y="917"/>
                  </a:lnTo>
                  <a:lnTo>
                    <a:pt x="601" y="923"/>
                  </a:lnTo>
                  <a:lnTo>
                    <a:pt x="578" y="929"/>
                  </a:lnTo>
                  <a:lnTo>
                    <a:pt x="555" y="933"/>
                  </a:lnTo>
                  <a:lnTo>
                    <a:pt x="530" y="936"/>
                  </a:lnTo>
                  <a:lnTo>
                    <a:pt x="506" y="937"/>
                  </a:lnTo>
                  <a:lnTo>
                    <a:pt x="482" y="938"/>
                  </a:lnTo>
                  <a:lnTo>
                    <a:pt x="456" y="937"/>
                  </a:lnTo>
                  <a:lnTo>
                    <a:pt x="432" y="936"/>
                  </a:lnTo>
                  <a:lnTo>
                    <a:pt x="408" y="933"/>
                  </a:lnTo>
                  <a:lnTo>
                    <a:pt x="384" y="929"/>
                  </a:lnTo>
                  <a:lnTo>
                    <a:pt x="361" y="923"/>
                  </a:lnTo>
                  <a:lnTo>
                    <a:pt x="338" y="917"/>
                  </a:lnTo>
                  <a:lnTo>
                    <a:pt x="316" y="909"/>
                  </a:lnTo>
                  <a:lnTo>
                    <a:pt x="294" y="902"/>
                  </a:lnTo>
                  <a:lnTo>
                    <a:pt x="273" y="892"/>
                  </a:lnTo>
                  <a:lnTo>
                    <a:pt x="252" y="881"/>
                  </a:lnTo>
                  <a:lnTo>
                    <a:pt x="232" y="870"/>
                  </a:lnTo>
                  <a:lnTo>
                    <a:pt x="212" y="857"/>
                  </a:lnTo>
                  <a:lnTo>
                    <a:pt x="193" y="845"/>
                  </a:lnTo>
                  <a:lnTo>
                    <a:pt x="175" y="830"/>
                  </a:lnTo>
                  <a:lnTo>
                    <a:pt x="158" y="816"/>
                  </a:lnTo>
                  <a:lnTo>
                    <a:pt x="141" y="800"/>
                  </a:lnTo>
                  <a:lnTo>
                    <a:pt x="124" y="784"/>
                  </a:lnTo>
                  <a:lnTo>
                    <a:pt x="110" y="767"/>
                  </a:lnTo>
                  <a:lnTo>
                    <a:pt x="96" y="750"/>
                  </a:lnTo>
                  <a:lnTo>
                    <a:pt x="82" y="731"/>
                  </a:lnTo>
                  <a:lnTo>
                    <a:pt x="69" y="712"/>
                  </a:lnTo>
                  <a:lnTo>
                    <a:pt x="58" y="693"/>
                  </a:lnTo>
                  <a:lnTo>
                    <a:pt x="47" y="672"/>
                  </a:lnTo>
                  <a:lnTo>
                    <a:pt x="37" y="652"/>
                  </a:lnTo>
                  <a:lnTo>
                    <a:pt x="29" y="630"/>
                  </a:lnTo>
                  <a:lnTo>
                    <a:pt x="22" y="609"/>
                  </a:lnTo>
                  <a:lnTo>
                    <a:pt x="15" y="586"/>
                  </a:lnTo>
                  <a:lnTo>
                    <a:pt x="9" y="563"/>
                  </a:lnTo>
                  <a:lnTo>
                    <a:pt x="5" y="541"/>
                  </a:lnTo>
                  <a:lnTo>
                    <a:pt x="2" y="517"/>
                  </a:lnTo>
                  <a:lnTo>
                    <a:pt x="1" y="493"/>
                  </a:lnTo>
                  <a:lnTo>
                    <a:pt x="0" y="469"/>
                  </a:lnTo>
                  <a:lnTo>
                    <a:pt x="1" y="445"/>
                  </a:lnTo>
                  <a:lnTo>
                    <a:pt x="2" y="421"/>
                  </a:lnTo>
                  <a:lnTo>
                    <a:pt x="5" y="397"/>
                  </a:lnTo>
                  <a:lnTo>
                    <a:pt x="9" y="375"/>
                  </a:lnTo>
                  <a:lnTo>
                    <a:pt x="15" y="352"/>
                  </a:lnTo>
                  <a:lnTo>
                    <a:pt x="22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7" y="266"/>
                  </a:lnTo>
                  <a:lnTo>
                    <a:pt x="58" y="246"/>
                  </a:lnTo>
                  <a:lnTo>
                    <a:pt x="69" y="226"/>
                  </a:lnTo>
                  <a:lnTo>
                    <a:pt x="82" y="207"/>
                  </a:lnTo>
                  <a:lnTo>
                    <a:pt x="96" y="189"/>
                  </a:lnTo>
                  <a:lnTo>
                    <a:pt x="110" y="171"/>
                  </a:lnTo>
                  <a:lnTo>
                    <a:pt x="124" y="154"/>
                  </a:lnTo>
                  <a:lnTo>
                    <a:pt x="141" y="138"/>
                  </a:lnTo>
                  <a:lnTo>
                    <a:pt x="158" y="122"/>
                  </a:lnTo>
                  <a:lnTo>
                    <a:pt x="175" y="108"/>
                  </a:lnTo>
                  <a:lnTo>
                    <a:pt x="193" y="94"/>
                  </a:lnTo>
                  <a:lnTo>
                    <a:pt x="212" y="81"/>
                  </a:lnTo>
                  <a:lnTo>
                    <a:pt x="232" y="68"/>
                  </a:lnTo>
                  <a:lnTo>
                    <a:pt x="252" y="57"/>
                  </a:lnTo>
                  <a:lnTo>
                    <a:pt x="273" y="46"/>
                  </a:lnTo>
                  <a:lnTo>
                    <a:pt x="294" y="37"/>
                  </a:lnTo>
                  <a:lnTo>
                    <a:pt x="316" y="29"/>
                  </a:lnTo>
                  <a:lnTo>
                    <a:pt x="338" y="22"/>
                  </a:lnTo>
                  <a:lnTo>
                    <a:pt x="361" y="15"/>
                  </a:lnTo>
                  <a:lnTo>
                    <a:pt x="384" y="10"/>
                  </a:lnTo>
                  <a:lnTo>
                    <a:pt x="408" y="5"/>
                  </a:lnTo>
                  <a:lnTo>
                    <a:pt x="432" y="2"/>
                  </a:lnTo>
                  <a:lnTo>
                    <a:pt x="456" y="1"/>
                  </a:lnTo>
                  <a:lnTo>
                    <a:pt x="482" y="0"/>
                  </a:lnTo>
                  <a:lnTo>
                    <a:pt x="506" y="1"/>
                  </a:lnTo>
                  <a:lnTo>
                    <a:pt x="530" y="2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1" y="15"/>
                  </a:lnTo>
                  <a:lnTo>
                    <a:pt x="624" y="22"/>
                  </a:lnTo>
                  <a:lnTo>
                    <a:pt x="646" y="29"/>
                  </a:lnTo>
                  <a:lnTo>
                    <a:pt x="669" y="37"/>
                  </a:lnTo>
                  <a:lnTo>
                    <a:pt x="690" y="46"/>
                  </a:lnTo>
                  <a:lnTo>
                    <a:pt x="711" y="57"/>
                  </a:lnTo>
                  <a:lnTo>
                    <a:pt x="730" y="68"/>
                  </a:lnTo>
                  <a:lnTo>
                    <a:pt x="750" y="81"/>
                  </a:lnTo>
                  <a:lnTo>
                    <a:pt x="769" y="94"/>
                  </a:lnTo>
                  <a:lnTo>
                    <a:pt x="787" y="108"/>
                  </a:lnTo>
                  <a:lnTo>
                    <a:pt x="805" y="122"/>
                  </a:lnTo>
                  <a:lnTo>
                    <a:pt x="821" y="138"/>
                  </a:lnTo>
                  <a:lnTo>
                    <a:pt x="838" y="154"/>
                  </a:lnTo>
                  <a:lnTo>
                    <a:pt x="852" y="171"/>
                  </a:lnTo>
                  <a:lnTo>
                    <a:pt x="866" y="189"/>
                  </a:lnTo>
                  <a:lnTo>
                    <a:pt x="880" y="207"/>
                  </a:lnTo>
                  <a:lnTo>
                    <a:pt x="893" y="226"/>
                  </a:lnTo>
                  <a:lnTo>
                    <a:pt x="904" y="246"/>
                  </a:lnTo>
                  <a:lnTo>
                    <a:pt x="915" y="266"/>
                  </a:lnTo>
                  <a:lnTo>
                    <a:pt x="925" y="287"/>
                  </a:lnTo>
                  <a:lnTo>
                    <a:pt x="933" y="308"/>
                  </a:lnTo>
                  <a:lnTo>
                    <a:pt x="941" y="330"/>
                  </a:lnTo>
                  <a:lnTo>
                    <a:pt x="947" y="352"/>
                  </a:lnTo>
                  <a:lnTo>
                    <a:pt x="953" y="375"/>
                  </a:lnTo>
                  <a:lnTo>
                    <a:pt x="957" y="397"/>
                  </a:lnTo>
                  <a:lnTo>
                    <a:pt x="960" y="421"/>
                  </a:lnTo>
                  <a:lnTo>
                    <a:pt x="962" y="445"/>
                  </a:lnTo>
                  <a:lnTo>
                    <a:pt x="963" y="4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1" name="Freeform 1021"/>
            <p:cNvSpPr>
              <a:spLocks/>
            </p:cNvSpPr>
            <p:nvPr/>
          </p:nvSpPr>
          <p:spPr bwMode="auto">
            <a:xfrm>
              <a:off x="354" y="45"/>
              <a:ext cx="240" cy="234"/>
            </a:xfrm>
            <a:custGeom>
              <a:avLst/>
              <a:gdLst>
                <a:gd name="T0" fmla="*/ 0 w 963"/>
                <a:gd name="T1" fmla="*/ 0 h 938"/>
                <a:gd name="T2" fmla="*/ 0 w 963"/>
                <a:gd name="T3" fmla="*/ 0 h 938"/>
                <a:gd name="T4" fmla="*/ 0 w 963"/>
                <a:gd name="T5" fmla="*/ 0 h 938"/>
                <a:gd name="T6" fmla="*/ 0 w 963"/>
                <a:gd name="T7" fmla="*/ 0 h 938"/>
                <a:gd name="T8" fmla="*/ 0 w 963"/>
                <a:gd name="T9" fmla="*/ 0 h 938"/>
                <a:gd name="T10" fmla="*/ 0 w 963"/>
                <a:gd name="T11" fmla="*/ 0 h 938"/>
                <a:gd name="T12" fmla="*/ 0 w 963"/>
                <a:gd name="T13" fmla="*/ 0 h 938"/>
                <a:gd name="T14" fmla="*/ 0 w 963"/>
                <a:gd name="T15" fmla="*/ 0 h 938"/>
                <a:gd name="T16" fmla="*/ 0 w 963"/>
                <a:gd name="T17" fmla="*/ 0 h 938"/>
                <a:gd name="T18" fmla="*/ 0 w 963"/>
                <a:gd name="T19" fmla="*/ 0 h 938"/>
                <a:gd name="T20" fmla="*/ 0 w 963"/>
                <a:gd name="T21" fmla="*/ 0 h 938"/>
                <a:gd name="T22" fmla="*/ 0 w 963"/>
                <a:gd name="T23" fmla="*/ 0 h 938"/>
                <a:gd name="T24" fmla="*/ 0 w 963"/>
                <a:gd name="T25" fmla="*/ 0 h 938"/>
                <a:gd name="T26" fmla="*/ 0 w 963"/>
                <a:gd name="T27" fmla="*/ 0 h 938"/>
                <a:gd name="T28" fmla="*/ 0 w 963"/>
                <a:gd name="T29" fmla="*/ 0 h 938"/>
                <a:gd name="T30" fmla="*/ 0 w 963"/>
                <a:gd name="T31" fmla="*/ 0 h 938"/>
                <a:gd name="T32" fmla="*/ 0 w 963"/>
                <a:gd name="T33" fmla="*/ 0 h 938"/>
                <a:gd name="T34" fmla="*/ 0 w 963"/>
                <a:gd name="T35" fmla="*/ 0 h 938"/>
                <a:gd name="T36" fmla="*/ 0 w 963"/>
                <a:gd name="T37" fmla="*/ 0 h 938"/>
                <a:gd name="T38" fmla="*/ 0 w 963"/>
                <a:gd name="T39" fmla="*/ 0 h 938"/>
                <a:gd name="T40" fmla="*/ 0 w 963"/>
                <a:gd name="T41" fmla="*/ 0 h 938"/>
                <a:gd name="T42" fmla="*/ 0 w 963"/>
                <a:gd name="T43" fmla="*/ 0 h 938"/>
                <a:gd name="T44" fmla="*/ 0 w 963"/>
                <a:gd name="T45" fmla="*/ 0 h 938"/>
                <a:gd name="T46" fmla="*/ 0 w 963"/>
                <a:gd name="T47" fmla="*/ 0 h 938"/>
                <a:gd name="T48" fmla="*/ 0 w 963"/>
                <a:gd name="T49" fmla="*/ 0 h 938"/>
                <a:gd name="T50" fmla="*/ 0 w 963"/>
                <a:gd name="T51" fmla="*/ 0 h 938"/>
                <a:gd name="T52" fmla="*/ 0 w 963"/>
                <a:gd name="T53" fmla="*/ 0 h 938"/>
                <a:gd name="T54" fmla="*/ 0 w 963"/>
                <a:gd name="T55" fmla="*/ 0 h 938"/>
                <a:gd name="T56" fmla="*/ 0 w 963"/>
                <a:gd name="T57" fmla="*/ 0 h 938"/>
                <a:gd name="T58" fmla="*/ 0 w 963"/>
                <a:gd name="T59" fmla="*/ 0 h 938"/>
                <a:gd name="T60" fmla="*/ 0 w 963"/>
                <a:gd name="T61" fmla="*/ 0 h 938"/>
                <a:gd name="T62" fmla="*/ 0 w 963"/>
                <a:gd name="T63" fmla="*/ 0 h 938"/>
                <a:gd name="T64" fmla="*/ 0 w 963"/>
                <a:gd name="T65" fmla="*/ 0 h 938"/>
                <a:gd name="T66" fmla="*/ 0 w 963"/>
                <a:gd name="T67" fmla="*/ 0 h 938"/>
                <a:gd name="T68" fmla="*/ 0 w 963"/>
                <a:gd name="T69" fmla="*/ 0 h 938"/>
                <a:gd name="T70" fmla="*/ 0 w 963"/>
                <a:gd name="T71" fmla="*/ 0 h 938"/>
                <a:gd name="T72" fmla="*/ 0 w 963"/>
                <a:gd name="T73" fmla="*/ 0 h 938"/>
                <a:gd name="T74" fmla="*/ 0 w 963"/>
                <a:gd name="T75" fmla="*/ 0 h 938"/>
                <a:gd name="T76" fmla="*/ 0 w 963"/>
                <a:gd name="T77" fmla="*/ 0 h 938"/>
                <a:gd name="T78" fmla="*/ 0 w 963"/>
                <a:gd name="T79" fmla="*/ 0 h 938"/>
                <a:gd name="T80" fmla="*/ 0 w 963"/>
                <a:gd name="T81" fmla="*/ 0 h 938"/>
                <a:gd name="T82" fmla="*/ 0 w 963"/>
                <a:gd name="T83" fmla="*/ 0 h 938"/>
                <a:gd name="T84" fmla="*/ 0 w 963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3"/>
                <a:gd name="T130" fmla="*/ 0 h 938"/>
                <a:gd name="T131" fmla="*/ 963 w 963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3" h="938">
                  <a:moveTo>
                    <a:pt x="963" y="469"/>
                  </a:moveTo>
                  <a:lnTo>
                    <a:pt x="962" y="493"/>
                  </a:lnTo>
                  <a:lnTo>
                    <a:pt x="960" y="517"/>
                  </a:lnTo>
                  <a:lnTo>
                    <a:pt x="957" y="541"/>
                  </a:lnTo>
                  <a:lnTo>
                    <a:pt x="953" y="563"/>
                  </a:lnTo>
                  <a:lnTo>
                    <a:pt x="947" y="586"/>
                  </a:lnTo>
                  <a:lnTo>
                    <a:pt x="941" y="609"/>
                  </a:lnTo>
                  <a:lnTo>
                    <a:pt x="933" y="630"/>
                  </a:lnTo>
                  <a:lnTo>
                    <a:pt x="925" y="652"/>
                  </a:lnTo>
                  <a:lnTo>
                    <a:pt x="915" y="672"/>
                  </a:lnTo>
                  <a:lnTo>
                    <a:pt x="904" y="693"/>
                  </a:lnTo>
                  <a:lnTo>
                    <a:pt x="893" y="712"/>
                  </a:lnTo>
                  <a:lnTo>
                    <a:pt x="880" y="731"/>
                  </a:lnTo>
                  <a:lnTo>
                    <a:pt x="866" y="750"/>
                  </a:lnTo>
                  <a:lnTo>
                    <a:pt x="852" y="767"/>
                  </a:lnTo>
                  <a:lnTo>
                    <a:pt x="838" y="784"/>
                  </a:lnTo>
                  <a:lnTo>
                    <a:pt x="821" y="800"/>
                  </a:lnTo>
                  <a:lnTo>
                    <a:pt x="805" y="816"/>
                  </a:lnTo>
                  <a:lnTo>
                    <a:pt x="787" y="830"/>
                  </a:lnTo>
                  <a:lnTo>
                    <a:pt x="769" y="845"/>
                  </a:lnTo>
                  <a:lnTo>
                    <a:pt x="750" y="857"/>
                  </a:lnTo>
                  <a:lnTo>
                    <a:pt x="730" y="870"/>
                  </a:lnTo>
                  <a:lnTo>
                    <a:pt x="711" y="881"/>
                  </a:lnTo>
                  <a:lnTo>
                    <a:pt x="690" y="892"/>
                  </a:lnTo>
                  <a:lnTo>
                    <a:pt x="669" y="902"/>
                  </a:lnTo>
                  <a:lnTo>
                    <a:pt x="646" y="909"/>
                  </a:lnTo>
                  <a:lnTo>
                    <a:pt x="624" y="917"/>
                  </a:lnTo>
                  <a:lnTo>
                    <a:pt x="601" y="923"/>
                  </a:lnTo>
                  <a:lnTo>
                    <a:pt x="578" y="929"/>
                  </a:lnTo>
                  <a:lnTo>
                    <a:pt x="555" y="933"/>
                  </a:lnTo>
                  <a:lnTo>
                    <a:pt x="530" y="936"/>
                  </a:lnTo>
                  <a:lnTo>
                    <a:pt x="506" y="937"/>
                  </a:lnTo>
                  <a:lnTo>
                    <a:pt x="482" y="938"/>
                  </a:lnTo>
                  <a:lnTo>
                    <a:pt x="456" y="937"/>
                  </a:lnTo>
                  <a:lnTo>
                    <a:pt x="432" y="936"/>
                  </a:lnTo>
                  <a:lnTo>
                    <a:pt x="408" y="933"/>
                  </a:lnTo>
                  <a:lnTo>
                    <a:pt x="384" y="929"/>
                  </a:lnTo>
                  <a:lnTo>
                    <a:pt x="361" y="923"/>
                  </a:lnTo>
                  <a:lnTo>
                    <a:pt x="338" y="917"/>
                  </a:lnTo>
                  <a:lnTo>
                    <a:pt x="316" y="909"/>
                  </a:lnTo>
                  <a:lnTo>
                    <a:pt x="294" y="902"/>
                  </a:lnTo>
                  <a:lnTo>
                    <a:pt x="273" y="892"/>
                  </a:lnTo>
                  <a:lnTo>
                    <a:pt x="252" y="881"/>
                  </a:lnTo>
                  <a:lnTo>
                    <a:pt x="232" y="870"/>
                  </a:lnTo>
                  <a:lnTo>
                    <a:pt x="212" y="857"/>
                  </a:lnTo>
                  <a:lnTo>
                    <a:pt x="193" y="845"/>
                  </a:lnTo>
                  <a:lnTo>
                    <a:pt x="175" y="830"/>
                  </a:lnTo>
                  <a:lnTo>
                    <a:pt x="158" y="816"/>
                  </a:lnTo>
                  <a:lnTo>
                    <a:pt x="141" y="800"/>
                  </a:lnTo>
                  <a:lnTo>
                    <a:pt x="124" y="784"/>
                  </a:lnTo>
                  <a:lnTo>
                    <a:pt x="110" y="767"/>
                  </a:lnTo>
                  <a:lnTo>
                    <a:pt x="96" y="750"/>
                  </a:lnTo>
                  <a:lnTo>
                    <a:pt x="82" y="731"/>
                  </a:lnTo>
                  <a:lnTo>
                    <a:pt x="69" y="712"/>
                  </a:lnTo>
                  <a:lnTo>
                    <a:pt x="58" y="693"/>
                  </a:lnTo>
                  <a:lnTo>
                    <a:pt x="47" y="672"/>
                  </a:lnTo>
                  <a:lnTo>
                    <a:pt x="37" y="652"/>
                  </a:lnTo>
                  <a:lnTo>
                    <a:pt x="29" y="630"/>
                  </a:lnTo>
                  <a:lnTo>
                    <a:pt x="22" y="609"/>
                  </a:lnTo>
                  <a:lnTo>
                    <a:pt x="15" y="586"/>
                  </a:lnTo>
                  <a:lnTo>
                    <a:pt x="9" y="563"/>
                  </a:lnTo>
                  <a:lnTo>
                    <a:pt x="5" y="541"/>
                  </a:lnTo>
                  <a:lnTo>
                    <a:pt x="2" y="517"/>
                  </a:lnTo>
                  <a:lnTo>
                    <a:pt x="1" y="493"/>
                  </a:lnTo>
                  <a:lnTo>
                    <a:pt x="0" y="469"/>
                  </a:lnTo>
                  <a:lnTo>
                    <a:pt x="1" y="445"/>
                  </a:lnTo>
                  <a:lnTo>
                    <a:pt x="2" y="421"/>
                  </a:lnTo>
                  <a:lnTo>
                    <a:pt x="5" y="397"/>
                  </a:lnTo>
                  <a:lnTo>
                    <a:pt x="9" y="375"/>
                  </a:lnTo>
                  <a:lnTo>
                    <a:pt x="15" y="352"/>
                  </a:lnTo>
                  <a:lnTo>
                    <a:pt x="22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7" y="266"/>
                  </a:lnTo>
                  <a:lnTo>
                    <a:pt x="58" y="246"/>
                  </a:lnTo>
                  <a:lnTo>
                    <a:pt x="69" y="226"/>
                  </a:lnTo>
                  <a:lnTo>
                    <a:pt x="82" y="207"/>
                  </a:lnTo>
                  <a:lnTo>
                    <a:pt x="96" y="189"/>
                  </a:lnTo>
                  <a:lnTo>
                    <a:pt x="110" y="171"/>
                  </a:lnTo>
                  <a:lnTo>
                    <a:pt x="124" y="154"/>
                  </a:lnTo>
                  <a:lnTo>
                    <a:pt x="141" y="138"/>
                  </a:lnTo>
                  <a:lnTo>
                    <a:pt x="158" y="122"/>
                  </a:lnTo>
                  <a:lnTo>
                    <a:pt x="175" y="108"/>
                  </a:lnTo>
                  <a:lnTo>
                    <a:pt x="193" y="94"/>
                  </a:lnTo>
                  <a:lnTo>
                    <a:pt x="212" y="81"/>
                  </a:lnTo>
                  <a:lnTo>
                    <a:pt x="232" y="68"/>
                  </a:lnTo>
                  <a:lnTo>
                    <a:pt x="252" y="57"/>
                  </a:lnTo>
                  <a:lnTo>
                    <a:pt x="273" y="46"/>
                  </a:lnTo>
                  <a:lnTo>
                    <a:pt x="294" y="37"/>
                  </a:lnTo>
                  <a:lnTo>
                    <a:pt x="316" y="29"/>
                  </a:lnTo>
                  <a:lnTo>
                    <a:pt x="338" y="22"/>
                  </a:lnTo>
                  <a:lnTo>
                    <a:pt x="361" y="15"/>
                  </a:lnTo>
                  <a:lnTo>
                    <a:pt x="384" y="10"/>
                  </a:lnTo>
                  <a:lnTo>
                    <a:pt x="408" y="5"/>
                  </a:lnTo>
                  <a:lnTo>
                    <a:pt x="432" y="2"/>
                  </a:lnTo>
                  <a:lnTo>
                    <a:pt x="456" y="1"/>
                  </a:lnTo>
                  <a:lnTo>
                    <a:pt x="482" y="0"/>
                  </a:lnTo>
                  <a:lnTo>
                    <a:pt x="506" y="1"/>
                  </a:lnTo>
                  <a:lnTo>
                    <a:pt x="530" y="2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1" y="15"/>
                  </a:lnTo>
                  <a:lnTo>
                    <a:pt x="624" y="22"/>
                  </a:lnTo>
                  <a:lnTo>
                    <a:pt x="646" y="29"/>
                  </a:lnTo>
                  <a:lnTo>
                    <a:pt x="669" y="37"/>
                  </a:lnTo>
                  <a:lnTo>
                    <a:pt x="690" y="46"/>
                  </a:lnTo>
                  <a:lnTo>
                    <a:pt x="711" y="57"/>
                  </a:lnTo>
                  <a:lnTo>
                    <a:pt x="730" y="68"/>
                  </a:lnTo>
                  <a:lnTo>
                    <a:pt x="750" y="81"/>
                  </a:lnTo>
                  <a:lnTo>
                    <a:pt x="769" y="94"/>
                  </a:lnTo>
                  <a:lnTo>
                    <a:pt x="787" y="108"/>
                  </a:lnTo>
                  <a:lnTo>
                    <a:pt x="805" y="122"/>
                  </a:lnTo>
                  <a:lnTo>
                    <a:pt x="821" y="138"/>
                  </a:lnTo>
                  <a:lnTo>
                    <a:pt x="838" y="154"/>
                  </a:lnTo>
                  <a:lnTo>
                    <a:pt x="852" y="171"/>
                  </a:lnTo>
                  <a:lnTo>
                    <a:pt x="866" y="189"/>
                  </a:lnTo>
                  <a:lnTo>
                    <a:pt x="880" y="207"/>
                  </a:lnTo>
                  <a:lnTo>
                    <a:pt x="893" y="226"/>
                  </a:lnTo>
                  <a:lnTo>
                    <a:pt x="904" y="246"/>
                  </a:lnTo>
                  <a:lnTo>
                    <a:pt x="915" y="266"/>
                  </a:lnTo>
                  <a:lnTo>
                    <a:pt x="925" y="287"/>
                  </a:lnTo>
                  <a:lnTo>
                    <a:pt x="933" y="308"/>
                  </a:lnTo>
                  <a:lnTo>
                    <a:pt x="941" y="330"/>
                  </a:lnTo>
                  <a:lnTo>
                    <a:pt x="947" y="352"/>
                  </a:lnTo>
                  <a:lnTo>
                    <a:pt x="953" y="375"/>
                  </a:lnTo>
                  <a:lnTo>
                    <a:pt x="957" y="397"/>
                  </a:lnTo>
                  <a:lnTo>
                    <a:pt x="960" y="421"/>
                  </a:lnTo>
                  <a:lnTo>
                    <a:pt x="962" y="445"/>
                  </a:lnTo>
                  <a:lnTo>
                    <a:pt x="963" y="46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2" name="Rectangle 1022"/>
            <p:cNvSpPr>
              <a:spLocks noChangeArrowheads="1"/>
            </p:cNvSpPr>
            <p:nvPr/>
          </p:nvSpPr>
          <p:spPr bwMode="auto">
            <a:xfrm>
              <a:off x="339" y="404"/>
              <a:ext cx="270" cy="1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3" name="Rectangle 1023"/>
            <p:cNvSpPr>
              <a:spLocks noChangeArrowheads="1"/>
            </p:cNvSpPr>
            <p:nvPr/>
          </p:nvSpPr>
          <p:spPr bwMode="auto">
            <a:xfrm>
              <a:off x="339" y="404"/>
              <a:ext cx="270" cy="1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4" name="Rectangle 0"/>
            <p:cNvSpPr>
              <a:spLocks noChangeArrowheads="1"/>
            </p:cNvSpPr>
            <p:nvPr/>
          </p:nvSpPr>
          <p:spPr bwMode="auto">
            <a:xfrm flipH="1">
              <a:off x="628" y="424"/>
              <a:ext cx="31" cy="9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5" name="Rectangle 1"/>
            <p:cNvSpPr>
              <a:spLocks noChangeArrowheads="1"/>
            </p:cNvSpPr>
            <p:nvPr/>
          </p:nvSpPr>
          <p:spPr bwMode="auto">
            <a:xfrm>
              <a:off x="375" y="402"/>
              <a:ext cx="19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6" name="Rectangle 2"/>
            <p:cNvSpPr>
              <a:spLocks noChangeArrowheads="1"/>
            </p:cNvSpPr>
            <p:nvPr/>
          </p:nvSpPr>
          <p:spPr bwMode="auto">
            <a:xfrm>
              <a:off x="375" y="402"/>
              <a:ext cx="198" cy="16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7" name="Freeform 3"/>
            <p:cNvSpPr>
              <a:spLocks/>
            </p:cNvSpPr>
            <p:nvPr/>
          </p:nvSpPr>
          <p:spPr bwMode="auto">
            <a:xfrm>
              <a:off x="370" y="567"/>
              <a:ext cx="208" cy="21"/>
            </a:xfrm>
            <a:custGeom>
              <a:avLst/>
              <a:gdLst>
                <a:gd name="T0" fmla="*/ 0 w 832"/>
                <a:gd name="T1" fmla="*/ 0 h 86"/>
                <a:gd name="T2" fmla="*/ 0 w 832"/>
                <a:gd name="T3" fmla="*/ 0 h 86"/>
                <a:gd name="T4" fmla="*/ 0 w 832"/>
                <a:gd name="T5" fmla="*/ 0 h 86"/>
                <a:gd name="T6" fmla="*/ 0 w 832"/>
                <a:gd name="T7" fmla="*/ 0 h 86"/>
                <a:gd name="T8" fmla="*/ 0 w 832"/>
                <a:gd name="T9" fmla="*/ 0 h 86"/>
                <a:gd name="T10" fmla="*/ 0 w 832"/>
                <a:gd name="T11" fmla="*/ 0 h 86"/>
                <a:gd name="T12" fmla="*/ 0 w 832"/>
                <a:gd name="T13" fmla="*/ 0 h 86"/>
                <a:gd name="T14" fmla="*/ 0 w 832"/>
                <a:gd name="T15" fmla="*/ 0 h 86"/>
                <a:gd name="T16" fmla="*/ 0 w 832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6"/>
                <a:gd name="T29" fmla="*/ 832 w 832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6">
                  <a:moveTo>
                    <a:pt x="801" y="18"/>
                  </a:moveTo>
                  <a:lnTo>
                    <a:pt x="832" y="48"/>
                  </a:lnTo>
                  <a:lnTo>
                    <a:pt x="832" y="86"/>
                  </a:lnTo>
                  <a:lnTo>
                    <a:pt x="0" y="86"/>
                  </a:lnTo>
                  <a:lnTo>
                    <a:pt x="0" y="48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801" y="0"/>
                  </a:lnTo>
                  <a:lnTo>
                    <a:pt x="80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8" name="Freeform 4"/>
            <p:cNvSpPr>
              <a:spLocks/>
            </p:cNvSpPr>
            <p:nvPr/>
          </p:nvSpPr>
          <p:spPr bwMode="auto">
            <a:xfrm>
              <a:off x="370" y="567"/>
              <a:ext cx="208" cy="21"/>
            </a:xfrm>
            <a:custGeom>
              <a:avLst/>
              <a:gdLst>
                <a:gd name="T0" fmla="*/ 0 w 832"/>
                <a:gd name="T1" fmla="*/ 0 h 86"/>
                <a:gd name="T2" fmla="*/ 0 w 832"/>
                <a:gd name="T3" fmla="*/ 0 h 86"/>
                <a:gd name="T4" fmla="*/ 0 w 832"/>
                <a:gd name="T5" fmla="*/ 0 h 86"/>
                <a:gd name="T6" fmla="*/ 0 w 832"/>
                <a:gd name="T7" fmla="*/ 0 h 86"/>
                <a:gd name="T8" fmla="*/ 0 w 832"/>
                <a:gd name="T9" fmla="*/ 0 h 86"/>
                <a:gd name="T10" fmla="*/ 0 w 832"/>
                <a:gd name="T11" fmla="*/ 0 h 86"/>
                <a:gd name="T12" fmla="*/ 0 w 832"/>
                <a:gd name="T13" fmla="*/ 0 h 86"/>
                <a:gd name="T14" fmla="*/ 0 w 832"/>
                <a:gd name="T15" fmla="*/ 0 h 86"/>
                <a:gd name="T16" fmla="*/ 0 w 832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6"/>
                <a:gd name="T29" fmla="*/ 832 w 832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6">
                  <a:moveTo>
                    <a:pt x="801" y="18"/>
                  </a:moveTo>
                  <a:lnTo>
                    <a:pt x="832" y="48"/>
                  </a:lnTo>
                  <a:lnTo>
                    <a:pt x="832" y="86"/>
                  </a:lnTo>
                  <a:lnTo>
                    <a:pt x="0" y="86"/>
                  </a:lnTo>
                  <a:lnTo>
                    <a:pt x="0" y="48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801" y="0"/>
                  </a:lnTo>
                  <a:lnTo>
                    <a:pt x="801" y="1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69" name="Rectangle 5"/>
            <p:cNvSpPr>
              <a:spLocks noChangeArrowheads="1"/>
            </p:cNvSpPr>
            <p:nvPr/>
          </p:nvSpPr>
          <p:spPr bwMode="auto">
            <a:xfrm>
              <a:off x="248" y="150"/>
              <a:ext cx="9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0" name="Rectangle 6"/>
            <p:cNvSpPr>
              <a:spLocks noChangeArrowheads="1"/>
            </p:cNvSpPr>
            <p:nvPr/>
          </p:nvSpPr>
          <p:spPr bwMode="auto">
            <a:xfrm>
              <a:off x="248" y="150"/>
              <a:ext cx="9" cy="2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1" name="Rectangle 7"/>
            <p:cNvSpPr>
              <a:spLocks noChangeArrowheads="1"/>
            </p:cNvSpPr>
            <p:nvPr/>
          </p:nvSpPr>
          <p:spPr bwMode="auto">
            <a:xfrm>
              <a:off x="257" y="140"/>
              <a:ext cx="97" cy="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2" name="Rectangle 8"/>
            <p:cNvSpPr>
              <a:spLocks noChangeArrowheads="1"/>
            </p:cNvSpPr>
            <p:nvPr/>
          </p:nvSpPr>
          <p:spPr bwMode="auto">
            <a:xfrm>
              <a:off x="257" y="140"/>
              <a:ext cx="97" cy="4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3" name="Rectangle 9"/>
            <p:cNvSpPr>
              <a:spLocks noChangeArrowheads="1"/>
            </p:cNvSpPr>
            <p:nvPr/>
          </p:nvSpPr>
          <p:spPr bwMode="auto">
            <a:xfrm>
              <a:off x="299" y="369"/>
              <a:ext cx="29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4" name="Rectangle 10"/>
            <p:cNvSpPr>
              <a:spLocks noChangeArrowheads="1"/>
            </p:cNvSpPr>
            <p:nvPr/>
          </p:nvSpPr>
          <p:spPr bwMode="auto">
            <a:xfrm>
              <a:off x="299" y="369"/>
              <a:ext cx="29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5" name="Freeform 11"/>
            <p:cNvSpPr>
              <a:spLocks/>
            </p:cNvSpPr>
            <p:nvPr/>
          </p:nvSpPr>
          <p:spPr bwMode="auto">
            <a:xfrm>
              <a:off x="609" y="689"/>
              <a:ext cx="11" cy="22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42" y="0"/>
                  </a:moveTo>
                  <a:lnTo>
                    <a:pt x="11" y="0"/>
                  </a:lnTo>
                  <a:lnTo>
                    <a:pt x="11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2" y="8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6" name="Freeform 12"/>
            <p:cNvSpPr>
              <a:spLocks/>
            </p:cNvSpPr>
            <p:nvPr/>
          </p:nvSpPr>
          <p:spPr bwMode="auto">
            <a:xfrm>
              <a:off x="609" y="689"/>
              <a:ext cx="11" cy="22"/>
            </a:xfrm>
            <a:custGeom>
              <a:avLst/>
              <a:gdLst>
                <a:gd name="T0" fmla="*/ 0 w 42"/>
                <a:gd name="T1" fmla="*/ 0 h 89"/>
                <a:gd name="T2" fmla="*/ 0 w 42"/>
                <a:gd name="T3" fmla="*/ 0 h 89"/>
                <a:gd name="T4" fmla="*/ 0 w 42"/>
                <a:gd name="T5" fmla="*/ 0 h 89"/>
                <a:gd name="T6" fmla="*/ 0 w 42"/>
                <a:gd name="T7" fmla="*/ 0 h 89"/>
                <a:gd name="T8" fmla="*/ 0 w 42"/>
                <a:gd name="T9" fmla="*/ 0 h 89"/>
                <a:gd name="T10" fmla="*/ 0 w 42"/>
                <a:gd name="T11" fmla="*/ 0 h 89"/>
                <a:gd name="T12" fmla="*/ 0 w 42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9"/>
                <a:gd name="T23" fmla="*/ 42 w 42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9">
                  <a:moveTo>
                    <a:pt x="42" y="0"/>
                  </a:moveTo>
                  <a:lnTo>
                    <a:pt x="11" y="0"/>
                  </a:lnTo>
                  <a:lnTo>
                    <a:pt x="11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2" y="89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7" name="Freeform 13"/>
            <p:cNvSpPr>
              <a:spLocks/>
            </p:cNvSpPr>
            <p:nvPr/>
          </p:nvSpPr>
          <p:spPr bwMode="auto">
            <a:xfrm>
              <a:off x="605" y="733"/>
              <a:ext cx="11" cy="22"/>
            </a:xfrm>
            <a:custGeom>
              <a:avLst/>
              <a:gdLst>
                <a:gd name="T0" fmla="*/ 0 w 42"/>
                <a:gd name="T1" fmla="*/ 0 h 90"/>
                <a:gd name="T2" fmla="*/ 0 w 42"/>
                <a:gd name="T3" fmla="*/ 0 h 90"/>
                <a:gd name="T4" fmla="*/ 0 w 42"/>
                <a:gd name="T5" fmla="*/ 0 h 90"/>
                <a:gd name="T6" fmla="*/ 0 w 42"/>
                <a:gd name="T7" fmla="*/ 0 h 90"/>
                <a:gd name="T8" fmla="*/ 0 w 42"/>
                <a:gd name="T9" fmla="*/ 0 h 90"/>
                <a:gd name="T10" fmla="*/ 0 w 42"/>
                <a:gd name="T11" fmla="*/ 0 h 90"/>
                <a:gd name="T12" fmla="*/ 0 w 42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0"/>
                <a:gd name="T23" fmla="*/ 42 w 4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0">
                  <a:moveTo>
                    <a:pt x="42" y="0"/>
                  </a:moveTo>
                  <a:lnTo>
                    <a:pt x="10" y="0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90"/>
                  </a:lnTo>
                  <a:lnTo>
                    <a:pt x="42" y="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8" name="Freeform 14"/>
            <p:cNvSpPr>
              <a:spLocks/>
            </p:cNvSpPr>
            <p:nvPr/>
          </p:nvSpPr>
          <p:spPr bwMode="auto">
            <a:xfrm>
              <a:off x="605" y="733"/>
              <a:ext cx="11" cy="22"/>
            </a:xfrm>
            <a:custGeom>
              <a:avLst/>
              <a:gdLst>
                <a:gd name="T0" fmla="*/ 0 w 42"/>
                <a:gd name="T1" fmla="*/ 0 h 90"/>
                <a:gd name="T2" fmla="*/ 0 w 42"/>
                <a:gd name="T3" fmla="*/ 0 h 90"/>
                <a:gd name="T4" fmla="*/ 0 w 42"/>
                <a:gd name="T5" fmla="*/ 0 h 90"/>
                <a:gd name="T6" fmla="*/ 0 w 42"/>
                <a:gd name="T7" fmla="*/ 0 h 90"/>
                <a:gd name="T8" fmla="*/ 0 w 42"/>
                <a:gd name="T9" fmla="*/ 0 h 90"/>
                <a:gd name="T10" fmla="*/ 0 w 42"/>
                <a:gd name="T11" fmla="*/ 0 h 90"/>
                <a:gd name="T12" fmla="*/ 0 w 42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0"/>
                <a:gd name="T23" fmla="*/ 42 w 4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0">
                  <a:moveTo>
                    <a:pt x="42" y="0"/>
                  </a:moveTo>
                  <a:lnTo>
                    <a:pt x="10" y="0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90"/>
                  </a:lnTo>
                  <a:lnTo>
                    <a:pt x="42" y="9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79" name="Line 15"/>
            <p:cNvSpPr>
              <a:spLocks noChangeShapeType="1"/>
            </p:cNvSpPr>
            <p:nvPr/>
          </p:nvSpPr>
          <p:spPr bwMode="auto">
            <a:xfrm flipV="1">
              <a:off x="616" y="743"/>
              <a:ext cx="1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0" name="Rectangle 16"/>
            <p:cNvSpPr>
              <a:spLocks noChangeArrowheads="1"/>
            </p:cNvSpPr>
            <p:nvPr/>
          </p:nvSpPr>
          <p:spPr bwMode="auto">
            <a:xfrm>
              <a:off x="375" y="1079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1" name="Rectangle 17"/>
            <p:cNvSpPr>
              <a:spLocks noChangeArrowheads="1"/>
            </p:cNvSpPr>
            <p:nvPr/>
          </p:nvSpPr>
          <p:spPr bwMode="auto">
            <a:xfrm>
              <a:off x="375" y="1079"/>
              <a:ext cx="3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2" name="Freeform 18"/>
            <p:cNvSpPr>
              <a:spLocks/>
            </p:cNvSpPr>
            <p:nvPr/>
          </p:nvSpPr>
          <p:spPr bwMode="auto">
            <a:xfrm>
              <a:off x="412" y="1090"/>
              <a:ext cx="10" cy="14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0 h 53"/>
                <a:gd name="T4" fmla="*/ 0 w 41"/>
                <a:gd name="T5" fmla="*/ 0 h 53"/>
                <a:gd name="T6" fmla="*/ 0 w 41"/>
                <a:gd name="T7" fmla="*/ 0 h 53"/>
                <a:gd name="T8" fmla="*/ 0 w 41"/>
                <a:gd name="T9" fmla="*/ 0 h 53"/>
                <a:gd name="T10" fmla="*/ 0 w 41"/>
                <a:gd name="T11" fmla="*/ 0 h 53"/>
                <a:gd name="T12" fmla="*/ 0 w 41"/>
                <a:gd name="T13" fmla="*/ 0 h 53"/>
                <a:gd name="T14" fmla="*/ 0 w 41"/>
                <a:gd name="T15" fmla="*/ 0 h 53"/>
                <a:gd name="T16" fmla="*/ 0 w 41"/>
                <a:gd name="T17" fmla="*/ 0 h 53"/>
                <a:gd name="T18" fmla="*/ 0 w 41"/>
                <a:gd name="T19" fmla="*/ 0 h 53"/>
                <a:gd name="T20" fmla="*/ 0 w 41"/>
                <a:gd name="T21" fmla="*/ 0 h 53"/>
                <a:gd name="T22" fmla="*/ 0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  <a:gd name="T28" fmla="*/ 0 w 41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3"/>
                <a:gd name="T47" fmla="*/ 41 w 41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3">
                  <a:moveTo>
                    <a:pt x="41" y="0"/>
                  </a:moveTo>
                  <a:lnTo>
                    <a:pt x="41" y="41"/>
                  </a:lnTo>
                  <a:lnTo>
                    <a:pt x="33" y="41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5" y="53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3" name="Freeform 19"/>
            <p:cNvSpPr>
              <a:spLocks/>
            </p:cNvSpPr>
            <p:nvPr/>
          </p:nvSpPr>
          <p:spPr bwMode="auto">
            <a:xfrm>
              <a:off x="412" y="1090"/>
              <a:ext cx="10" cy="14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0 h 53"/>
                <a:gd name="T4" fmla="*/ 0 w 41"/>
                <a:gd name="T5" fmla="*/ 0 h 53"/>
                <a:gd name="T6" fmla="*/ 0 w 41"/>
                <a:gd name="T7" fmla="*/ 0 h 53"/>
                <a:gd name="T8" fmla="*/ 0 w 41"/>
                <a:gd name="T9" fmla="*/ 0 h 53"/>
                <a:gd name="T10" fmla="*/ 0 w 41"/>
                <a:gd name="T11" fmla="*/ 0 h 53"/>
                <a:gd name="T12" fmla="*/ 0 w 41"/>
                <a:gd name="T13" fmla="*/ 0 h 53"/>
                <a:gd name="T14" fmla="*/ 0 w 41"/>
                <a:gd name="T15" fmla="*/ 0 h 53"/>
                <a:gd name="T16" fmla="*/ 0 w 41"/>
                <a:gd name="T17" fmla="*/ 0 h 53"/>
                <a:gd name="T18" fmla="*/ 0 w 41"/>
                <a:gd name="T19" fmla="*/ 0 h 53"/>
                <a:gd name="T20" fmla="*/ 0 w 41"/>
                <a:gd name="T21" fmla="*/ 0 h 53"/>
                <a:gd name="T22" fmla="*/ 0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53"/>
                <a:gd name="T44" fmla="*/ 41 w 41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53">
                  <a:moveTo>
                    <a:pt x="41" y="0"/>
                  </a:moveTo>
                  <a:lnTo>
                    <a:pt x="41" y="41"/>
                  </a:lnTo>
                  <a:lnTo>
                    <a:pt x="33" y="41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5" y="53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4" name="Rectangle 20"/>
            <p:cNvSpPr>
              <a:spLocks noChangeArrowheads="1"/>
            </p:cNvSpPr>
            <p:nvPr/>
          </p:nvSpPr>
          <p:spPr bwMode="auto">
            <a:xfrm>
              <a:off x="285" y="1258"/>
              <a:ext cx="4" cy="21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5" name="Freeform 21"/>
            <p:cNvSpPr>
              <a:spLocks/>
            </p:cNvSpPr>
            <p:nvPr/>
          </p:nvSpPr>
          <p:spPr bwMode="auto">
            <a:xfrm>
              <a:off x="285" y="1258"/>
              <a:ext cx="4" cy="214"/>
            </a:xfrm>
            <a:custGeom>
              <a:avLst/>
              <a:gdLst>
                <a:gd name="T0" fmla="*/ 0 w 17"/>
                <a:gd name="T1" fmla="*/ 0 h 856"/>
                <a:gd name="T2" fmla="*/ 0 w 17"/>
                <a:gd name="T3" fmla="*/ 0 h 856"/>
                <a:gd name="T4" fmla="*/ 0 w 17"/>
                <a:gd name="T5" fmla="*/ 0 h 856"/>
                <a:gd name="T6" fmla="*/ 0 w 17"/>
                <a:gd name="T7" fmla="*/ 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56"/>
                <a:gd name="T14" fmla="*/ 17 w 17"/>
                <a:gd name="T15" fmla="*/ 856 h 8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56">
                  <a:moveTo>
                    <a:pt x="17" y="856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85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6" name="Rectangle 22"/>
            <p:cNvSpPr>
              <a:spLocks noChangeArrowheads="1"/>
            </p:cNvSpPr>
            <p:nvPr/>
          </p:nvSpPr>
          <p:spPr bwMode="auto">
            <a:xfrm>
              <a:off x="650" y="2051"/>
              <a:ext cx="36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7" name="Rectangle 23"/>
            <p:cNvSpPr>
              <a:spLocks noChangeArrowheads="1"/>
            </p:cNvSpPr>
            <p:nvPr/>
          </p:nvSpPr>
          <p:spPr bwMode="auto">
            <a:xfrm>
              <a:off x="650" y="2051"/>
              <a:ext cx="36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8" name="Freeform 24"/>
            <p:cNvSpPr>
              <a:spLocks/>
            </p:cNvSpPr>
            <p:nvPr/>
          </p:nvSpPr>
          <p:spPr bwMode="auto">
            <a:xfrm>
              <a:off x="1197" y="2039"/>
              <a:ext cx="53" cy="165"/>
            </a:xfrm>
            <a:custGeom>
              <a:avLst/>
              <a:gdLst>
                <a:gd name="T0" fmla="*/ 0 w 212"/>
                <a:gd name="T1" fmla="*/ 0 h 661"/>
                <a:gd name="T2" fmla="*/ 0 w 212"/>
                <a:gd name="T3" fmla="*/ 0 h 661"/>
                <a:gd name="T4" fmla="*/ 0 w 212"/>
                <a:gd name="T5" fmla="*/ 0 h 661"/>
                <a:gd name="T6" fmla="*/ 0 w 212"/>
                <a:gd name="T7" fmla="*/ 0 h 661"/>
                <a:gd name="T8" fmla="*/ 0 w 212"/>
                <a:gd name="T9" fmla="*/ 0 h 661"/>
                <a:gd name="T10" fmla="*/ 0 w 212"/>
                <a:gd name="T11" fmla="*/ 0 h 661"/>
                <a:gd name="T12" fmla="*/ 0 w 212"/>
                <a:gd name="T13" fmla="*/ 0 h 661"/>
                <a:gd name="T14" fmla="*/ 0 w 212"/>
                <a:gd name="T15" fmla="*/ 0 h 661"/>
                <a:gd name="T16" fmla="*/ 0 w 212"/>
                <a:gd name="T17" fmla="*/ 0 h 661"/>
                <a:gd name="T18" fmla="*/ 0 w 212"/>
                <a:gd name="T19" fmla="*/ 0 h 661"/>
                <a:gd name="T20" fmla="*/ 0 w 212"/>
                <a:gd name="T21" fmla="*/ 0 h 661"/>
                <a:gd name="T22" fmla="*/ 0 w 212"/>
                <a:gd name="T23" fmla="*/ 0 h 661"/>
                <a:gd name="T24" fmla="*/ 0 w 212"/>
                <a:gd name="T25" fmla="*/ 0 h 661"/>
                <a:gd name="T26" fmla="*/ 0 w 212"/>
                <a:gd name="T27" fmla="*/ 0 h 661"/>
                <a:gd name="T28" fmla="*/ 0 w 212"/>
                <a:gd name="T29" fmla="*/ 0 h 661"/>
                <a:gd name="T30" fmla="*/ 0 w 212"/>
                <a:gd name="T31" fmla="*/ 0 h 661"/>
                <a:gd name="T32" fmla="*/ 0 w 212"/>
                <a:gd name="T33" fmla="*/ 0 h 661"/>
                <a:gd name="T34" fmla="*/ 0 w 212"/>
                <a:gd name="T35" fmla="*/ 0 h 661"/>
                <a:gd name="T36" fmla="*/ 0 w 212"/>
                <a:gd name="T37" fmla="*/ 0 h 6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661"/>
                <a:gd name="T59" fmla="*/ 212 w 212"/>
                <a:gd name="T60" fmla="*/ 661 h 6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661">
                  <a:moveTo>
                    <a:pt x="96" y="193"/>
                  </a:moveTo>
                  <a:lnTo>
                    <a:pt x="193" y="193"/>
                  </a:lnTo>
                  <a:lnTo>
                    <a:pt x="212" y="195"/>
                  </a:lnTo>
                  <a:lnTo>
                    <a:pt x="212" y="331"/>
                  </a:lnTo>
                  <a:lnTo>
                    <a:pt x="212" y="466"/>
                  </a:lnTo>
                  <a:lnTo>
                    <a:pt x="193" y="468"/>
                  </a:lnTo>
                  <a:lnTo>
                    <a:pt x="96" y="468"/>
                  </a:lnTo>
                  <a:lnTo>
                    <a:pt x="96" y="469"/>
                  </a:lnTo>
                  <a:lnTo>
                    <a:pt x="89" y="469"/>
                  </a:lnTo>
                  <a:lnTo>
                    <a:pt x="39" y="612"/>
                  </a:lnTo>
                  <a:lnTo>
                    <a:pt x="39" y="661"/>
                  </a:lnTo>
                  <a:lnTo>
                    <a:pt x="0" y="66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9"/>
                  </a:lnTo>
                  <a:lnTo>
                    <a:pt x="89" y="192"/>
                  </a:lnTo>
                  <a:lnTo>
                    <a:pt x="96" y="192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89" name="Freeform 25"/>
            <p:cNvSpPr>
              <a:spLocks/>
            </p:cNvSpPr>
            <p:nvPr/>
          </p:nvSpPr>
          <p:spPr bwMode="auto">
            <a:xfrm>
              <a:off x="1197" y="2039"/>
              <a:ext cx="53" cy="165"/>
            </a:xfrm>
            <a:custGeom>
              <a:avLst/>
              <a:gdLst>
                <a:gd name="T0" fmla="*/ 0 w 212"/>
                <a:gd name="T1" fmla="*/ 0 h 661"/>
                <a:gd name="T2" fmla="*/ 0 w 212"/>
                <a:gd name="T3" fmla="*/ 0 h 661"/>
                <a:gd name="T4" fmla="*/ 0 w 212"/>
                <a:gd name="T5" fmla="*/ 0 h 661"/>
                <a:gd name="T6" fmla="*/ 0 w 212"/>
                <a:gd name="T7" fmla="*/ 0 h 661"/>
                <a:gd name="T8" fmla="*/ 0 w 212"/>
                <a:gd name="T9" fmla="*/ 0 h 661"/>
                <a:gd name="T10" fmla="*/ 0 w 212"/>
                <a:gd name="T11" fmla="*/ 0 h 661"/>
                <a:gd name="T12" fmla="*/ 0 w 212"/>
                <a:gd name="T13" fmla="*/ 0 h 661"/>
                <a:gd name="T14" fmla="*/ 0 w 212"/>
                <a:gd name="T15" fmla="*/ 0 h 661"/>
                <a:gd name="T16" fmla="*/ 0 w 212"/>
                <a:gd name="T17" fmla="*/ 0 h 661"/>
                <a:gd name="T18" fmla="*/ 0 w 212"/>
                <a:gd name="T19" fmla="*/ 0 h 661"/>
                <a:gd name="T20" fmla="*/ 0 w 212"/>
                <a:gd name="T21" fmla="*/ 0 h 661"/>
                <a:gd name="T22" fmla="*/ 0 w 212"/>
                <a:gd name="T23" fmla="*/ 0 h 661"/>
                <a:gd name="T24" fmla="*/ 0 w 212"/>
                <a:gd name="T25" fmla="*/ 0 h 661"/>
                <a:gd name="T26" fmla="*/ 0 w 212"/>
                <a:gd name="T27" fmla="*/ 0 h 661"/>
                <a:gd name="T28" fmla="*/ 0 w 212"/>
                <a:gd name="T29" fmla="*/ 0 h 661"/>
                <a:gd name="T30" fmla="*/ 0 w 212"/>
                <a:gd name="T31" fmla="*/ 0 h 661"/>
                <a:gd name="T32" fmla="*/ 0 w 212"/>
                <a:gd name="T33" fmla="*/ 0 h 661"/>
                <a:gd name="T34" fmla="*/ 0 w 212"/>
                <a:gd name="T35" fmla="*/ 0 h 661"/>
                <a:gd name="T36" fmla="*/ 0 w 212"/>
                <a:gd name="T37" fmla="*/ 0 h 6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661"/>
                <a:gd name="T59" fmla="*/ 212 w 212"/>
                <a:gd name="T60" fmla="*/ 661 h 6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661">
                  <a:moveTo>
                    <a:pt x="96" y="193"/>
                  </a:moveTo>
                  <a:lnTo>
                    <a:pt x="193" y="193"/>
                  </a:lnTo>
                  <a:lnTo>
                    <a:pt x="212" y="195"/>
                  </a:lnTo>
                  <a:lnTo>
                    <a:pt x="212" y="331"/>
                  </a:lnTo>
                  <a:lnTo>
                    <a:pt x="212" y="466"/>
                  </a:lnTo>
                  <a:lnTo>
                    <a:pt x="193" y="468"/>
                  </a:lnTo>
                  <a:lnTo>
                    <a:pt x="96" y="468"/>
                  </a:lnTo>
                  <a:lnTo>
                    <a:pt x="96" y="469"/>
                  </a:lnTo>
                  <a:lnTo>
                    <a:pt x="89" y="469"/>
                  </a:lnTo>
                  <a:lnTo>
                    <a:pt x="39" y="612"/>
                  </a:lnTo>
                  <a:lnTo>
                    <a:pt x="39" y="661"/>
                  </a:lnTo>
                  <a:lnTo>
                    <a:pt x="0" y="66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9"/>
                  </a:lnTo>
                  <a:lnTo>
                    <a:pt x="89" y="192"/>
                  </a:lnTo>
                  <a:lnTo>
                    <a:pt x="96" y="192"/>
                  </a:lnTo>
                  <a:lnTo>
                    <a:pt x="96" y="19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0" name="Freeform 26"/>
            <p:cNvSpPr>
              <a:spLocks/>
            </p:cNvSpPr>
            <p:nvPr/>
          </p:nvSpPr>
          <p:spPr bwMode="auto">
            <a:xfrm>
              <a:off x="1205" y="2051"/>
              <a:ext cx="45" cy="141"/>
            </a:xfrm>
            <a:custGeom>
              <a:avLst/>
              <a:gdLst>
                <a:gd name="T0" fmla="*/ 0 w 181"/>
                <a:gd name="T1" fmla="*/ 0 h 563"/>
                <a:gd name="T2" fmla="*/ 0 w 181"/>
                <a:gd name="T3" fmla="*/ 0 h 563"/>
                <a:gd name="T4" fmla="*/ 0 w 181"/>
                <a:gd name="T5" fmla="*/ 0 h 563"/>
                <a:gd name="T6" fmla="*/ 0 w 181"/>
                <a:gd name="T7" fmla="*/ 0 h 563"/>
                <a:gd name="T8" fmla="*/ 0 w 181"/>
                <a:gd name="T9" fmla="*/ 0 h 563"/>
                <a:gd name="T10" fmla="*/ 0 w 181"/>
                <a:gd name="T11" fmla="*/ 0 h 563"/>
                <a:gd name="T12" fmla="*/ 0 w 181"/>
                <a:gd name="T13" fmla="*/ 0 h 563"/>
                <a:gd name="T14" fmla="*/ 0 w 181"/>
                <a:gd name="T15" fmla="*/ 0 h 563"/>
                <a:gd name="T16" fmla="*/ 0 w 181"/>
                <a:gd name="T17" fmla="*/ 0 h 563"/>
                <a:gd name="T18" fmla="*/ 0 w 181"/>
                <a:gd name="T19" fmla="*/ 0 h 563"/>
                <a:gd name="T20" fmla="*/ 0 w 181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563"/>
                <a:gd name="T35" fmla="*/ 181 w 181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563">
                  <a:moveTo>
                    <a:pt x="0" y="0"/>
                  </a:moveTo>
                  <a:lnTo>
                    <a:pt x="2" y="0"/>
                  </a:lnTo>
                  <a:lnTo>
                    <a:pt x="53" y="144"/>
                  </a:lnTo>
                  <a:lnTo>
                    <a:pt x="57" y="146"/>
                  </a:lnTo>
                  <a:lnTo>
                    <a:pt x="181" y="146"/>
                  </a:lnTo>
                  <a:lnTo>
                    <a:pt x="181" y="417"/>
                  </a:lnTo>
                  <a:lnTo>
                    <a:pt x="57" y="417"/>
                  </a:lnTo>
                  <a:lnTo>
                    <a:pt x="53" y="419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1" name="Freeform 27"/>
            <p:cNvSpPr>
              <a:spLocks/>
            </p:cNvSpPr>
            <p:nvPr/>
          </p:nvSpPr>
          <p:spPr bwMode="auto">
            <a:xfrm>
              <a:off x="1205" y="2051"/>
              <a:ext cx="45" cy="141"/>
            </a:xfrm>
            <a:custGeom>
              <a:avLst/>
              <a:gdLst>
                <a:gd name="T0" fmla="*/ 0 w 181"/>
                <a:gd name="T1" fmla="*/ 0 h 563"/>
                <a:gd name="T2" fmla="*/ 0 w 181"/>
                <a:gd name="T3" fmla="*/ 0 h 563"/>
                <a:gd name="T4" fmla="*/ 0 w 181"/>
                <a:gd name="T5" fmla="*/ 0 h 563"/>
                <a:gd name="T6" fmla="*/ 0 w 181"/>
                <a:gd name="T7" fmla="*/ 0 h 563"/>
                <a:gd name="T8" fmla="*/ 0 w 181"/>
                <a:gd name="T9" fmla="*/ 0 h 563"/>
                <a:gd name="T10" fmla="*/ 0 w 181"/>
                <a:gd name="T11" fmla="*/ 0 h 563"/>
                <a:gd name="T12" fmla="*/ 0 w 181"/>
                <a:gd name="T13" fmla="*/ 0 h 563"/>
                <a:gd name="T14" fmla="*/ 0 w 181"/>
                <a:gd name="T15" fmla="*/ 0 h 563"/>
                <a:gd name="T16" fmla="*/ 0 w 181"/>
                <a:gd name="T17" fmla="*/ 0 h 563"/>
                <a:gd name="T18" fmla="*/ 0 w 181"/>
                <a:gd name="T19" fmla="*/ 0 h 563"/>
                <a:gd name="T20" fmla="*/ 0 w 181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563"/>
                <a:gd name="T35" fmla="*/ 181 w 181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563">
                  <a:moveTo>
                    <a:pt x="0" y="0"/>
                  </a:moveTo>
                  <a:lnTo>
                    <a:pt x="2" y="0"/>
                  </a:lnTo>
                  <a:lnTo>
                    <a:pt x="53" y="144"/>
                  </a:lnTo>
                  <a:lnTo>
                    <a:pt x="57" y="146"/>
                  </a:lnTo>
                  <a:lnTo>
                    <a:pt x="181" y="146"/>
                  </a:lnTo>
                  <a:lnTo>
                    <a:pt x="181" y="417"/>
                  </a:lnTo>
                  <a:lnTo>
                    <a:pt x="57" y="417"/>
                  </a:lnTo>
                  <a:lnTo>
                    <a:pt x="53" y="419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2" name="Freeform 28"/>
            <p:cNvSpPr>
              <a:spLocks/>
            </p:cNvSpPr>
            <p:nvPr/>
          </p:nvSpPr>
          <p:spPr bwMode="auto">
            <a:xfrm>
              <a:off x="1187" y="2039"/>
              <a:ext cx="18" cy="12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0 h 49"/>
                <a:gd name="T4" fmla="*/ 0 w 70"/>
                <a:gd name="T5" fmla="*/ 0 h 49"/>
                <a:gd name="T6" fmla="*/ 0 w 70"/>
                <a:gd name="T7" fmla="*/ 0 h 49"/>
                <a:gd name="T8" fmla="*/ 0 w 70"/>
                <a:gd name="T9" fmla="*/ 0 h 49"/>
                <a:gd name="T10" fmla="*/ 0 w 70"/>
                <a:gd name="T11" fmla="*/ 0 h 49"/>
                <a:gd name="T12" fmla="*/ 0 w 70"/>
                <a:gd name="T13" fmla="*/ 0 h 49"/>
                <a:gd name="T14" fmla="*/ 0 w 70"/>
                <a:gd name="T15" fmla="*/ 0 h 49"/>
                <a:gd name="T16" fmla="*/ 0 w 70"/>
                <a:gd name="T17" fmla="*/ 0 h 49"/>
                <a:gd name="T18" fmla="*/ 0 w 70"/>
                <a:gd name="T19" fmla="*/ 0 h 49"/>
                <a:gd name="T20" fmla="*/ 0 w 70"/>
                <a:gd name="T21" fmla="*/ 0 h 49"/>
                <a:gd name="T22" fmla="*/ 0 w 70"/>
                <a:gd name="T23" fmla="*/ 0 h 49"/>
                <a:gd name="T24" fmla="*/ 0 w 70"/>
                <a:gd name="T25" fmla="*/ 0 h 49"/>
                <a:gd name="T26" fmla="*/ 0 w 70"/>
                <a:gd name="T27" fmla="*/ 0 h 49"/>
                <a:gd name="T28" fmla="*/ 0 w 70"/>
                <a:gd name="T29" fmla="*/ 0 h 49"/>
                <a:gd name="T30" fmla="*/ 0 w 70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9"/>
                <a:gd name="T50" fmla="*/ 70 w 70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9">
                  <a:moveTo>
                    <a:pt x="0" y="0"/>
                  </a:moveTo>
                  <a:lnTo>
                    <a:pt x="39" y="0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43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3" name="Freeform 29"/>
            <p:cNvSpPr>
              <a:spLocks/>
            </p:cNvSpPr>
            <p:nvPr/>
          </p:nvSpPr>
          <p:spPr bwMode="auto">
            <a:xfrm>
              <a:off x="1187" y="2039"/>
              <a:ext cx="18" cy="12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0 h 49"/>
                <a:gd name="T4" fmla="*/ 0 w 70"/>
                <a:gd name="T5" fmla="*/ 0 h 49"/>
                <a:gd name="T6" fmla="*/ 0 w 70"/>
                <a:gd name="T7" fmla="*/ 0 h 49"/>
                <a:gd name="T8" fmla="*/ 0 w 70"/>
                <a:gd name="T9" fmla="*/ 0 h 49"/>
                <a:gd name="T10" fmla="*/ 0 w 70"/>
                <a:gd name="T11" fmla="*/ 0 h 49"/>
                <a:gd name="T12" fmla="*/ 0 w 70"/>
                <a:gd name="T13" fmla="*/ 0 h 49"/>
                <a:gd name="T14" fmla="*/ 0 w 70"/>
                <a:gd name="T15" fmla="*/ 0 h 49"/>
                <a:gd name="T16" fmla="*/ 0 w 70"/>
                <a:gd name="T17" fmla="*/ 0 h 49"/>
                <a:gd name="T18" fmla="*/ 0 w 70"/>
                <a:gd name="T19" fmla="*/ 0 h 49"/>
                <a:gd name="T20" fmla="*/ 0 w 70"/>
                <a:gd name="T21" fmla="*/ 0 h 49"/>
                <a:gd name="T22" fmla="*/ 0 w 70"/>
                <a:gd name="T23" fmla="*/ 0 h 49"/>
                <a:gd name="T24" fmla="*/ 0 w 70"/>
                <a:gd name="T25" fmla="*/ 0 h 49"/>
                <a:gd name="T26" fmla="*/ 0 w 70"/>
                <a:gd name="T27" fmla="*/ 0 h 49"/>
                <a:gd name="T28" fmla="*/ 0 w 70"/>
                <a:gd name="T29" fmla="*/ 0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49"/>
                <a:gd name="T47" fmla="*/ 70 w 70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49">
                  <a:moveTo>
                    <a:pt x="0" y="0"/>
                  </a:moveTo>
                  <a:lnTo>
                    <a:pt x="39" y="0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43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4" name="Freeform 30"/>
            <p:cNvSpPr>
              <a:spLocks/>
            </p:cNvSpPr>
            <p:nvPr/>
          </p:nvSpPr>
          <p:spPr bwMode="auto">
            <a:xfrm>
              <a:off x="1187" y="2192"/>
              <a:ext cx="18" cy="12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0 h 49"/>
                <a:gd name="T4" fmla="*/ 0 w 70"/>
                <a:gd name="T5" fmla="*/ 0 h 49"/>
                <a:gd name="T6" fmla="*/ 0 w 70"/>
                <a:gd name="T7" fmla="*/ 0 h 49"/>
                <a:gd name="T8" fmla="*/ 0 w 70"/>
                <a:gd name="T9" fmla="*/ 0 h 49"/>
                <a:gd name="T10" fmla="*/ 0 w 70"/>
                <a:gd name="T11" fmla="*/ 0 h 49"/>
                <a:gd name="T12" fmla="*/ 0 w 70"/>
                <a:gd name="T13" fmla="*/ 0 h 49"/>
                <a:gd name="T14" fmla="*/ 0 w 70"/>
                <a:gd name="T15" fmla="*/ 0 h 49"/>
                <a:gd name="T16" fmla="*/ 0 w 70"/>
                <a:gd name="T17" fmla="*/ 0 h 49"/>
                <a:gd name="T18" fmla="*/ 0 w 70"/>
                <a:gd name="T19" fmla="*/ 0 h 49"/>
                <a:gd name="T20" fmla="*/ 0 w 70"/>
                <a:gd name="T21" fmla="*/ 0 h 49"/>
                <a:gd name="T22" fmla="*/ 0 w 70"/>
                <a:gd name="T23" fmla="*/ 0 h 49"/>
                <a:gd name="T24" fmla="*/ 0 w 70"/>
                <a:gd name="T25" fmla="*/ 0 h 49"/>
                <a:gd name="T26" fmla="*/ 0 w 70"/>
                <a:gd name="T27" fmla="*/ 0 h 49"/>
                <a:gd name="T28" fmla="*/ 0 w 70"/>
                <a:gd name="T29" fmla="*/ 0 h 49"/>
                <a:gd name="T30" fmla="*/ 0 w 70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9"/>
                <a:gd name="T50" fmla="*/ 70 w 70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9">
                  <a:moveTo>
                    <a:pt x="0" y="49"/>
                  </a:moveTo>
                  <a:lnTo>
                    <a:pt x="39" y="49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7" y="6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5" name="Freeform 31"/>
            <p:cNvSpPr>
              <a:spLocks/>
            </p:cNvSpPr>
            <p:nvPr/>
          </p:nvSpPr>
          <p:spPr bwMode="auto">
            <a:xfrm>
              <a:off x="1187" y="2192"/>
              <a:ext cx="18" cy="12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0 h 49"/>
                <a:gd name="T4" fmla="*/ 0 w 70"/>
                <a:gd name="T5" fmla="*/ 0 h 49"/>
                <a:gd name="T6" fmla="*/ 0 w 70"/>
                <a:gd name="T7" fmla="*/ 0 h 49"/>
                <a:gd name="T8" fmla="*/ 0 w 70"/>
                <a:gd name="T9" fmla="*/ 0 h 49"/>
                <a:gd name="T10" fmla="*/ 0 w 70"/>
                <a:gd name="T11" fmla="*/ 0 h 49"/>
                <a:gd name="T12" fmla="*/ 0 w 70"/>
                <a:gd name="T13" fmla="*/ 0 h 49"/>
                <a:gd name="T14" fmla="*/ 0 w 70"/>
                <a:gd name="T15" fmla="*/ 0 h 49"/>
                <a:gd name="T16" fmla="*/ 0 w 70"/>
                <a:gd name="T17" fmla="*/ 0 h 49"/>
                <a:gd name="T18" fmla="*/ 0 w 70"/>
                <a:gd name="T19" fmla="*/ 0 h 49"/>
                <a:gd name="T20" fmla="*/ 0 w 70"/>
                <a:gd name="T21" fmla="*/ 0 h 49"/>
                <a:gd name="T22" fmla="*/ 0 w 70"/>
                <a:gd name="T23" fmla="*/ 0 h 49"/>
                <a:gd name="T24" fmla="*/ 0 w 70"/>
                <a:gd name="T25" fmla="*/ 0 h 49"/>
                <a:gd name="T26" fmla="*/ 0 w 70"/>
                <a:gd name="T27" fmla="*/ 0 h 49"/>
                <a:gd name="T28" fmla="*/ 0 w 70"/>
                <a:gd name="T29" fmla="*/ 0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49"/>
                <a:gd name="T47" fmla="*/ 70 w 70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49">
                  <a:moveTo>
                    <a:pt x="0" y="49"/>
                  </a:moveTo>
                  <a:lnTo>
                    <a:pt x="39" y="49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7" y="6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4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6" name="Rectangle 32"/>
            <p:cNvSpPr>
              <a:spLocks noChangeArrowheads="1"/>
            </p:cNvSpPr>
            <p:nvPr/>
          </p:nvSpPr>
          <p:spPr bwMode="auto">
            <a:xfrm>
              <a:off x="1187" y="2050"/>
              <a:ext cx="5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7" name="Rectangle 33"/>
            <p:cNvSpPr>
              <a:spLocks noChangeArrowheads="1"/>
            </p:cNvSpPr>
            <p:nvPr/>
          </p:nvSpPr>
          <p:spPr bwMode="auto">
            <a:xfrm>
              <a:off x="1187" y="2050"/>
              <a:ext cx="5" cy="14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8" name="Freeform 34"/>
            <p:cNvSpPr>
              <a:spLocks/>
            </p:cNvSpPr>
            <p:nvPr/>
          </p:nvSpPr>
          <p:spPr bwMode="auto">
            <a:xfrm>
              <a:off x="666" y="2036"/>
              <a:ext cx="19" cy="170"/>
            </a:xfrm>
            <a:custGeom>
              <a:avLst/>
              <a:gdLst>
                <a:gd name="T0" fmla="*/ 0 w 76"/>
                <a:gd name="T1" fmla="*/ 0 h 679"/>
                <a:gd name="T2" fmla="*/ 0 w 76"/>
                <a:gd name="T3" fmla="*/ 0 h 679"/>
                <a:gd name="T4" fmla="*/ 0 w 76"/>
                <a:gd name="T5" fmla="*/ 0 h 679"/>
                <a:gd name="T6" fmla="*/ 0 w 76"/>
                <a:gd name="T7" fmla="*/ 0 h 679"/>
                <a:gd name="T8" fmla="*/ 0 w 76"/>
                <a:gd name="T9" fmla="*/ 0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79"/>
                <a:gd name="T17" fmla="*/ 76 w 76"/>
                <a:gd name="T18" fmla="*/ 679 h 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79">
                  <a:moveTo>
                    <a:pt x="0" y="55"/>
                  </a:moveTo>
                  <a:lnTo>
                    <a:pt x="76" y="0"/>
                  </a:lnTo>
                  <a:lnTo>
                    <a:pt x="76" y="679"/>
                  </a:lnTo>
                  <a:lnTo>
                    <a:pt x="0" y="6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799" name="Freeform 35"/>
            <p:cNvSpPr>
              <a:spLocks/>
            </p:cNvSpPr>
            <p:nvPr/>
          </p:nvSpPr>
          <p:spPr bwMode="auto">
            <a:xfrm>
              <a:off x="666" y="2036"/>
              <a:ext cx="19" cy="170"/>
            </a:xfrm>
            <a:custGeom>
              <a:avLst/>
              <a:gdLst>
                <a:gd name="T0" fmla="*/ 0 w 76"/>
                <a:gd name="T1" fmla="*/ 0 h 679"/>
                <a:gd name="T2" fmla="*/ 0 w 76"/>
                <a:gd name="T3" fmla="*/ 0 h 679"/>
                <a:gd name="T4" fmla="*/ 0 w 76"/>
                <a:gd name="T5" fmla="*/ 0 h 679"/>
                <a:gd name="T6" fmla="*/ 0 w 76"/>
                <a:gd name="T7" fmla="*/ 0 h 679"/>
                <a:gd name="T8" fmla="*/ 0 w 76"/>
                <a:gd name="T9" fmla="*/ 0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79"/>
                <a:gd name="T17" fmla="*/ 76 w 76"/>
                <a:gd name="T18" fmla="*/ 679 h 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79">
                  <a:moveTo>
                    <a:pt x="0" y="55"/>
                  </a:moveTo>
                  <a:lnTo>
                    <a:pt x="76" y="0"/>
                  </a:lnTo>
                  <a:lnTo>
                    <a:pt x="76" y="679"/>
                  </a:lnTo>
                  <a:lnTo>
                    <a:pt x="0" y="624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0" name="Rectangle 36"/>
            <p:cNvSpPr>
              <a:spLocks noChangeArrowheads="1"/>
            </p:cNvSpPr>
            <p:nvPr/>
          </p:nvSpPr>
          <p:spPr bwMode="auto">
            <a:xfrm>
              <a:off x="555" y="2032"/>
              <a:ext cx="96" cy="179"/>
            </a:xfrm>
            <a:prstGeom prst="rect">
              <a:avLst/>
            </a:prstGeom>
            <a:solidFill>
              <a:srgbClr val="3F3C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1" name="Rectangle 37"/>
            <p:cNvSpPr>
              <a:spLocks noChangeArrowheads="1"/>
            </p:cNvSpPr>
            <p:nvPr/>
          </p:nvSpPr>
          <p:spPr bwMode="auto">
            <a:xfrm>
              <a:off x="555" y="2032"/>
              <a:ext cx="96" cy="17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2" name="Rectangle 38"/>
            <p:cNvSpPr>
              <a:spLocks noChangeArrowheads="1"/>
            </p:cNvSpPr>
            <p:nvPr/>
          </p:nvSpPr>
          <p:spPr bwMode="auto">
            <a:xfrm>
              <a:off x="555" y="2033"/>
              <a:ext cx="96" cy="176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3" name="Rectangle 39"/>
            <p:cNvSpPr>
              <a:spLocks noChangeArrowheads="1"/>
            </p:cNvSpPr>
            <p:nvPr/>
          </p:nvSpPr>
          <p:spPr bwMode="auto">
            <a:xfrm>
              <a:off x="555" y="2033"/>
              <a:ext cx="96" cy="17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4" name="Rectangle 40"/>
            <p:cNvSpPr>
              <a:spLocks noChangeArrowheads="1"/>
            </p:cNvSpPr>
            <p:nvPr/>
          </p:nvSpPr>
          <p:spPr bwMode="auto">
            <a:xfrm>
              <a:off x="646" y="2050"/>
              <a:ext cx="546" cy="142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5" name="Rectangle 41"/>
            <p:cNvSpPr>
              <a:spLocks noChangeArrowheads="1"/>
            </p:cNvSpPr>
            <p:nvPr/>
          </p:nvSpPr>
          <p:spPr bwMode="auto">
            <a:xfrm>
              <a:off x="646" y="2050"/>
              <a:ext cx="546" cy="14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6" name="Rectangle 42"/>
            <p:cNvSpPr>
              <a:spLocks noChangeArrowheads="1"/>
            </p:cNvSpPr>
            <p:nvPr/>
          </p:nvSpPr>
          <p:spPr bwMode="auto">
            <a:xfrm>
              <a:off x="372" y="1968"/>
              <a:ext cx="281" cy="61"/>
            </a:xfrm>
            <a:prstGeom prst="rect">
              <a:avLst/>
            </a:prstGeom>
            <a:solidFill>
              <a:srgbClr val="3F3C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7" name="Rectangle 43"/>
            <p:cNvSpPr>
              <a:spLocks noChangeArrowheads="1"/>
            </p:cNvSpPr>
            <p:nvPr/>
          </p:nvSpPr>
          <p:spPr bwMode="auto">
            <a:xfrm>
              <a:off x="372" y="1968"/>
              <a:ext cx="281" cy="6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8" name="Rectangle 44"/>
            <p:cNvSpPr>
              <a:spLocks noChangeArrowheads="1"/>
            </p:cNvSpPr>
            <p:nvPr/>
          </p:nvSpPr>
          <p:spPr bwMode="auto">
            <a:xfrm>
              <a:off x="374" y="1965"/>
              <a:ext cx="277" cy="64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09" name="Rectangle 45"/>
            <p:cNvSpPr>
              <a:spLocks noChangeArrowheads="1"/>
            </p:cNvSpPr>
            <p:nvPr/>
          </p:nvSpPr>
          <p:spPr bwMode="auto">
            <a:xfrm>
              <a:off x="374" y="1965"/>
              <a:ext cx="277" cy="6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0" name="Rectangle 46"/>
            <p:cNvSpPr>
              <a:spLocks noChangeArrowheads="1"/>
            </p:cNvSpPr>
            <p:nvPr/>
          </p:nvSpPr>
          <p:spPr bwMode="auto">
            <a:xfrm>
              <a:off x="374" y="2022"/>
              <a:ext cx="277" cy="7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1" name="Rectangle 47"/>
            <p:cNvSpPr>
              <a:spLocks noChangeArrowheads="1"/>
            </p:cNvSpPr>
            <p:nvPr/>
          </p:nvSpPr>
          <p:spPr bwMode="auto">
            <a:xfrm>
              <a:off x="374" y="2022"/>
              <a:ext cx="277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2" name="Freeform 48"/>
            <p:cNvSpPr>
              <a:spLocks/>
            </p:cNvSpPr>
            <p:nvPr/>
          </p:nvSpPr>
          <p:spPr bwMode="auto">
            <a:xfrm>
              <a:off x="563" y="2022"/>
              <a:ext cx="81" cy="11"/>
            </a:xfrm>
            <a:custGeom>
              <a:avLst/>
              <a:gdLst>
                <a:gd name="T0" fmla="*/ 0 w 324"/>
                <a:gd name="T1" fmla="*/ 0 h 46"/>
                <a:gd name="T2" fmla="*/ 0 w 324"/>
                <a:gd name="T3" fmla="*/ 0 h 46"/>
                <a:gd name="T4" fmla="*/ 0 w 324"/>
                <a:gd name="T5" fmla="*/ 0 h 46"/>
                <a:gd name="T6" fmla="*/ 0 w 324"/>
                <a:gd name="T7" fmla="*/ 0 h 46"/>
                <a:gd name="T8" fmla="*/ 0 w 324"/>
                <a:gd name="T9" fmla="*/ 0 h 46"/>
                <a:gd name="T10" fmla="*/ 0 w 324"/>
                <a:gd name="T11" fmla="*/ 0 h 46"/>
                <a:gd name="T12" fmla="*/ 0 w 324"/>
                <a:gd name="T13" fmla="*/ 0 h 46"/>
                <a:gd name="T14" fmla="*/ 0 w 324"/>
                <a:gd name="T15" fmla="*/ 0 h 46"/>
                <a:gd name="T16" fmla="*/ 0 w 324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46"/>
                <a:gd name="T29" fmla="*/ 324 w 32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46">
                  <a:moveTo>
                    <a:pt x="0" y="16"/>
                  </a:moveTo>
                  <a:lnTo>
                    <a:pt x="0" y="46"/>
                  </a:lnTo>
                  <a:lnTo>
                    <a:pt x="324" y="4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F3C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3" name="Freeform 49"/>
            <p:cNvSpPr>
              <a:spLocks/>
            </p:cNvSpPr>
            <p:nvPr/>
          </p:nvSpPr>
          <p:spPr bwMode="auto">
            <a:xfrm>
              <a:off x="563" y="2022"/>
              <a:ext cx="81" cy="11"/>
            </a:xfrm>
            <a:custGeom>
              <a:avLst/>
              <a:gdLst>
                <a:gd name="T0" fmla="*/ 0 w 324"/>
                <a:gd name="T1" fmla="*/ 0 h 46"/>
                <a:gd name="T2" fmla="*/ 0 w 324"/>
                <a:gd name="T3" fmla="*/ 0 h 46"/>
                <a:gd name="T4" fmla="*/ 0 w 324"/>
                <a:gd name="T5" fmla="*/ 0 h 46"/>
                <a:gd name="T6" fmla="*/ 0 w 324"/>
                <a:gd name="T7" fmla="*/ 0 h 46"/>
                <a:gd name="T8" fmla="*/ 0 w 324"/>
                <a:gd name="T9" fmla="*/ 0 h 46"/>
                <a:gd name="T10" fmla="*/ 0 w 324"/>
                <a:gd name="T11" fmla="*/ 0 h 46"/>
                <a:gd name="T12" fmla="*/ 0 w 324"/>
                <a:gd name="T13" fmla="*/ 0 h 46"/>
                <a:gd name="T14" fmla="*/ 0 w 324"/>
                <a:gd name="T15" fmla="*/ 0 h 46"/>
                <a:gd name="T16" fmla="*/ 0 w 324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46"/>
                <a:gd name="T29" fmla="*/ 324 w 32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46">
                  <a:moveTo>
                    <a:pt x="0" y="16"/>
                  </a:moveTo>
                  <a:lnTo>
                    <a:pt x="0" y="46"/>
                  </a:lnTo>
                  <a:lnTo>
                    <a:pt x="324" y="4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4" name="Freeform 50"/>
            <p:cNvSpPr>
              <a:spLocks/>
            </p:cNvSpPr>
            <p:nvPr/>
          </p:nvSpPr>
          <p:spPr bwMode="auto">
            <a:xfrm>
              <a:off x="646" y="2025"/>
              <a:ext cx="39" cy="25"/>
            </a:xfrm>
            <a:custGeom>
              <a:avLst/>
              <a:gdLst>
                <a:gd name="T0" fmla="*/ 0 w 153"/>
                <a:gd name="T1" fmla="*/ 0 h 100"/>
                <a:gd name="T2" fmla="*/ 0 w 153"/>
                <a:gd name="T3" fmla="*/ 0 h 100"/>
                <a:gd name="T4" fmla="*/ 0 w 153"/>
                <a:gd name="T5" fmla="*/ 0 h 100"/>
                <a:gd name="T6" fmla="*/ 0 w 153"/>
                <a:gd name="T7" fmla="*/ 0 h 100"/>
                <a:gd name="T8" fmla="*/ 0 w 153"/>
                <a:gd name="T9" fmla="*/ 0 h 100"/>
                <a:gd name="T10" fmla="*/ 0 w 153"/>
                <a:gd name="T11" fmla="*/ 0 h 100"/>
                <a:gd name="T12" fmla="*/ 0 w 153"/>
                <a:gd name="T13" fmla="*/ 0 h 100"/>
                <a:gd name="T14" fmla="*/ 0 w 153"/>
                <a:gd name="T15" fmla="*/ 0 h 100"/>
                <a:gd name="T16" fmla="*/ 0 w 153"/>
                <a:gd name="T17" fmla="*/ 0 h 100"/>
                <a:gd name="T18" fmla="*/ 0 w 153"/>
                <a:gd name="T19" fmla="*/ 0 h 100"/>
                <a:gd name="T20" fmla="*/ 0 w 153"/>
                <a:gd name="T21" fmla="*/ 0 h 100"/>
                <a:gd name="T22" fmla="*/ 0 w 153"/>
                <a:gd name="T23" fmla="*/ 0 h 100"/>
                <a:gd name="T24" fmla="*/ 0 w 153"/>
                <a:gd name="T25" fmla="*/ 0 h 100"/>
                <a:gd name="T26" fmla="*/ 0 w 153"/>
                <a:gd name="T27" fmla="*/ 0 h 100"/>
                <a:gd name="T28" fmla="*/ 0 w 153"/>
                <a:gd name="T29" fmla="*/ 0 h 100"/>
                <a:gd name="T30" fmla="*/ 0 w 153"/>
                <a:gd name="T31" fmla="*/ 0 h 100"/>
                <a:gd name="T32" fmla="*/ 0 w 153"/>
                <a:gd name="T33" fmla="*/ 0 h 100"/>
                <a:gd name="T34" fmla="*/ 0 w 153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00"/>
                <a:gd name="T56" fmla="*/ 153 w 153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00">
                  <a:moveTo>
                    <a:pt x="153" y="0"/>
                  </a:moveTo>
                  <a:lnTo>
                    <a:pt x="153" y="45"/>
                  </a:lnTo>
                  <a:lnTo>
                    <a:pt x="77" y="100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46" y="95"/>
                  </a:lnTo>
                  <a:lnTo>
                    <a:pt x="49" y="92"/>
                  </a:lnTo>
                  <a:lnTo>
                    <a:pt x="49" y="62"/>
                  </a:lnTo>
                  <a:lnTo>
                    <a:pt x="46" y="59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9" y="52"/>
                  </a:lnTo>
                  <a:lnTo>
                    <a:pt x="57" y="52"/>
                  </a:lnTo>
                  <a:lnTo>
                    <a:pt x="57" y="44"/>
                  </a:lnTo>
                  <a:lnTo>
                    <a:pt x="108" y="44"/>
                  </a:lnTo>
                  <a:lnTo>
                    <a:pt x="108" y="4"/>
                  </a:lnTo>
                  <a:lnTo>
                    <a:pt x="127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5" name="Freeform 51"/>
            <p:cNvSpPr>
              <a:spLocks/>
            </p:cNvSpPr>
            <p:nvPr/>
          </p:nvSpPr>
          <p:spPr bwMode="auto">
            <a:xfrm>
              <a:off x="646" y="2025"/>
              <a:ext cx="39" cy="25"/>
            </a:xfrm>
            <a:custGeom>
              <a:avLst/>
              <a:gdLst>
                <a:gd name="T0" fmla="*/ 0 w 153"/>
                <a:gd name="T1" fmla="*/ 0 h 100"/>
                <a:gd name="T2" fmla="*/ 0 w 153"/>
                <a:gd name="T3" fmla="*/ 0 h 100"/>
                <a:gd name="T4" fmla="*/ 0 w 153"/>
                <a:gd name="T5" fmla="*/ 0 h 100"/>
                <a:gd name="T6" fmla="*/ 0 w 153"/>
                <a:gd name="T7" fmla="*/ 0 h 100"/>
                <a:gd name="T8" fmla="*/ 0 w 153"/>
                <a:gd name="T9" fmla="*/ 0 h 100"/>
                <a:gd name="T10" fmla="*/ 0 w 153"/>
                <a:gd name="T11" fmla="*/ 0 h 100"/>
                <a:gd name="T12" fmla="*/ 0 w 153"/>
                <a:gd name="T13" fmla="*/ 0 h 100"/>
                <a:gd name="T14" fmla="*/ 0 w 153"/>
                <a:gd name="T15" fmla="*/ 0 h 100"/>
                <a:gd name="T16" fmla="*/ 0 w 153"/>
                <a:gd name="T17" fmla="*/ 0 h 100"/>
                <a:gd name="T18" fmla="*/ 0 w 153"/>
                <a:gd name="T19" fmla="*/ 0 h 100"/>
                <a:gd name="T20" fmla="*/ 0 w 153"/>
                <a:gd name="T21" fmla="*/ 0 h 100"/>
                <a:gd name="T22" fmla="*/ 0 w 153"/>
                <a:gd name="T23" fmla="*/ 0 h 100"/>
                <a:gd name="T24" fmla="*/ 0 w 153"/>
                <a:gd name="T25" fmla="*/ 0 h 100"/>
                <a:gd name="T26" fmla="*/ 0 w 153"/>
                <a:gd name="T27" fmla="*/ 0 h 100"/>
                <a:gd name="T28" fmla="*/ 0 w 153"/>
                <a:gd name="T29" fmla="*/ 0 h 100"/>
                <a:gd name="T30" fmla="*/ 0 w 153"/>
                <a:gd name="T31" fmla="*/ 0 h 100"/>
                <a:gd name="T32" fmla="*/ 0 w 153"/>
                <a:gd name="T33" fmla="*/ 0 h 100"/>
                <a:gd name="T34" fmla="*/ 0 w 153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00"/>
                <a:gd name="T56" fmla="*/ 153 w 153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00">
                  <a:moveTo>
                    <a:pt x="153" y="0"/>
                  </a:moveTo>
                  <a:lnTo>
                    <a:pt x="153" y="45"/>
                  </a:lnTo>
                  <a:lnTo>
                    <a:pt x="77" y="100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46" y="95"/>
                  </a:lnTo>
                  <a:lnTo>
                    <a:pt x="49" y="92"/>
                  </a:lnTo>
                  <a:lnTo>
                    <a:pt x="49" y="62"/>
                  </a:lnTo>
                  <a:lnTo>
                    <a:pt x="46" y="59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9" y="52"/>
                  </a:lnTo>
                  <a:lnTo>
                    <a:pt x="57" y="52"/>
                  </a:lnTo>
                  <a:lnTo>
                    <a:pt x="57" y="44"/>
                  </a:lnTo>
                  <a:lnTo>
                    <a:pt x="108" y="44"/>
                  </a:lnTo>
                  <a:lnTo>
                    <a:pt x="108" y="4"/>
                  </a:lnTo>
                  <a:lnTo>
                    <a:pt x="127" y="0"/>
                  </a:lnTo>
                  <a:lnTo>
                    <a:pt x="153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6" name="Freeform 52"/>
            <p:cNvSpPr>
              <a:spLocks/>
            </p:cNvSpPr>
            <p:nvPr/>
          </p:nvSpPr>
          <p:spPr bwMode="auto">
            <a:xfrm>
              <a:off x="646" y="2011"/>
              <a:ext cx="39" cy="27"/>
            </a:xfrm>
            <a:custGeom>
              <a:avLst/>
              <a:gdLst>
                <a:gd name="T0" fmla="*/ 0 w 153"/>
                <a:gd name="T1" fmla="*/ 0 h 110"/>
                <a:gd name="T2" fmla="*/ 0 w 153"/>
                <a:gd name="T3" fmla="*/ 0 h 110"/>
                <a:gd name="T4" fmla="*/ 0 w 153"/>
                <a:gd name="T5" fmla="*/ 0 h 110"/>
                <a:gd name="T6" fmla="*/ 0 w 153"/>
                <a:gd name="T7" fmla="*/ 0 h 110"/>
                <a:gd name="T8" fmla="*/ 0 w 153"/>
                <a:gd name="T9" fmla="*/ 0 h 110"/>
                <a:gd name="T10" fmla="*/ 0 w 153"/>
                <a:gd name="T11" fmla="*/ 0 h 110"/>
                <a:gd name="T12" fmla="*/ 0 w 153"/>
                <a:gd name="T13" fmla="*/ 0 h 110"/>
                <a:gd name="T14" fmla="*/ 0 w 153"/>
                <a:gd name="T15" fmla="*/ 0 h 110"/>
                <a:gd name="T16" fmla="*/ 0 w 153"/>
                <a:gd name="T17" fmla="*/ 0 h 110"/>
                <a:gd name="T18" fmla="*/ 0 w 153"/>
                <a:gd name="T19" fmla="*/ 0 h 110"/>
                <a:gd name="T20" fmla="*/ 0 w 153"/>
                <a:gd name="T21" fmla="*/ 0 h 110"/>
                <a:gd name="T22" fmla="*/ 0 w 153"/>
                <a:gd name="T23" fmla="*/ 0 h 110"/>
                <a:gd name="T24" fmla="*/ 0 w 153"/>
                <a:gd name="T25" fmla="*/ 0 h 110"/>
                <a:gd name="T26" fmla="*/ 0 w 153"/>
                <a:gd name="T27" fmla="*/ 0 h 110"/>
                <a:gd name="T28" fmla="*/ 0 w 153"/>
                <a:gd name="T29" fmla="*/ 0 h 110"/>
                <a:gd name="T30" fmla="*/ 0 w 153"/>
                <a:gd name="T31" fmla="*/ 0 h 110"/>
                <a:gd name="T32" fmla="*/ 0 w 153"/>
                <a:gd name="T33" fmla="*/ 0 h 110"/>
                <a:gd name="T34" fmla="*/ 0 w 153"/>
                <a:gd name="T35" fmla="*/ 0 h 110"/>
                <a:gd name="T36" fmla="*/ 0 w 153"/>
                <a:gd name="T37" fmla="*/ 0 h 110"/>
                <a:gd name="T38" fmla="*/ 0 w 15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10"/>
                <a:gd name="T62" fmla="*/ 153 w 15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7" name="Freeform 53"/>
            <p:cNvSpPr>
              <a:spLocks/>
            </p:cNvSpPr>
            <p:nvPr/>
          </p:nvSpPr>
          <p:spPr bwMode="auto">
            <a:xfrm>
              <a:off x="646" y="2011"/>
              <a:ext cx="39" cy="27"/>
            </a:xfrm>
            <a:custGeom>
              <a:avLst/>
              <a:gdLst>
                <a:gd name="T0" fmla="*/ 0 w 153"/>
                <a:gd name="T1" fmla="*/ 0 h 110"/>
                <a:gd name="T2" fmla="*/ 0 w 153"/>
                <a:gd name="T3" fmla="*/ 0 h 110"/>
                <a:gd name="T4" fmla="*/ 0 w 153"/>
                <a:gd name="T5" fmla="*/ 0 h 110"/>
                <a:gd name="T6" fmla="*/ 0 w 153"/>
                <a:gd name="T7" fmla="*/ 0 h 110"/>
                <a:gd name="T8" fmla="*/ 0 w 153"/>
                <a:gd name="T9" fmla="*/ 0 h 110"/>
                <a:gd name="T10" fmla="*/ 0 w 153"/>
                <a:gd name="T11" fmla="*/ 0 h 110"/>
                <a:gd name="T12" fmla="*/ 0 w 153"/>
                <a:gd name="T13" fmla="*/ 0 h 110"/>
                <a:gd name="T14" fmla="*/ 0 w 153"/>
                <a:gd name="T15" fmla="*/ 0 h 110"/>
                <a:gd name="T16" fmla="*/ 0 w 153"/>
                <a:gd name="T17" fmla="*/ 0 h 110"/>
                <a:gd name="T18" fmla="*/ 0 w 153"/>
                <a:gd name="T19" fmla="*/ 0 h 110"/>
                <a:gd name="T20" fmla="*/ 0 w 153"/>
                <a:gd name="T21" fmla="*/ 0 h 110"/>
                <a:gd name="T22" fmla="*/ 0 w 153"/>
                <a:gd name="T23" fmla="*/ 0 h 110"/>
                <a:gd name="T24" fmla="*/ 0 w 153"/>
                <a:gd name="T25" fmla="*/ 0 h 110"/>
                <a:gd name="T26" fmla="*/ 0 w 153"/>
                <a:gd name="T27" fmla="*/ 0 h 110"/>
                <a:gd name="T28" fmla="*/ 0 w 153"/>
                <a:gd name="T29" fmla="*/ 0 h 110"/>
                <a:gd name="T30" fmla="*/ 0 w 153"/>
                <a:gd name="T31" fmla="*/ 0 h 110"/>
                <a:gd name="T32" fmla="*/ 0 w 153"/>
                <a:gd name="T33" fmla="*/ 0 h 110"/>
                <a:gd name="T34" fmla="*/ 0 w 153"/>
                <a:gd name="T35" fmla="*/ 0 h 110"/>
                <a:gd name="T36" fmla="*/ 0 w 153"/>
                <a:gd name="T37" fmla="*/ 0 h 110"/>
                <a:gd name="T38" fmla="*/ 0 w 15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10"/>
                <a:gd name="T62" fmla="*/ 153 w 15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8" name="Freeform 54"/>
            <p:cNvSpPr>
              <a:spLocks/>
            </p:cNvSpPr>
            <p:nvPr/>
          </p:nvSpPr>
          <p:spPr bwMode="auto">
            <a:xfrm>
              <a:off x="646" y="2011"/>
              <a:ext cx="39" cy="27"/>
            </a:xfrm>
            <a:custGeom>
              <a:avLst/>
              <a:gdLst>
                <a:gd name="T0" fmla="*/ 0 w 153"/>
                <a:gd name="T1" fmla="*/ 0 h 110"/>
                <a:gd name="T2" fmla="*/ 0 w 153"/>
                <a:gd name="T3" fmla="*/ 0 h 110"/>
                <a:gd name="T4" fmla="*/ 0 w 153"/>
                <a:gd name="T5" fmla="*/ 0 h 110"/>
                <a:gd name="T6" fmla="*/ 0 w 153"/>
                <a:gd name="T7" fmla="*/ 0 h 110"/>
                <a:gd name="T8" fmla="*/ 0 w 153"/>
                <a:gd name="T9" fmla="*/ 0 h 110"/>
                <a:gd name="T10" fmla="*/ 0 w 153"/>
                <a:gd name="T11" fmla="*/ 0 h 110"/>
                <a:gd name="T12" fmla="*/ 0 w 153"/>
                <a:gd name="T13" fmla="*/ 0 h 110"/>
                <a:gd name="T14" fmla="*/ 0 w 153"/>
                <a:gd name="T15" fmla="*/ 0 h 110"/>
                <a:gd name="T16" fmla="*/ 0 w 153"/>
                <a:gd name="T17" fmla="*/ 0 h 110"/>
                <a:gd name="T18" fmla="*/ 0 w 153"/>
                <a:gd name="T19" fmla="*/ 0 h 110"/>
                <a:gd name="T20" fmla="*/ 0 w 153"/>
                <a:gd name="T21" fmla="*/ 0 h 110"/>
                <a:gd name="T22" fmla="*/ 0 w 153"/>
                <a:gd name="T23" fmla="*/ 0 h 110"/>
                <a:gd name="T24" fmla="*/ 0 w 153"/>
                <a:gd name="T25" fmla="*/ 0 h 110"/>
                <a:gd name="T26" fmla="*/ 0 w 153"/>
                <a:gd name="T27" fmla="*/ 0 h 110"/>
                <a:gd name="T28" fmla="*/ 0 w 153"/>
                <a:gd name="T29" fmla="*/ 0 h 110"/>
                <a:gd name="T30" fmla="*/ 0 w 153"/>
                <a:gd name="T31" fmla="*/ 0 h 110"/>
                <a:gd name="T32" fmla="*/ 0 w 153"/>
                <a:gd name="T33" fmla="*/ 0 h 110"/>
                <a:gd name="T34" fmla="*/ 0 w 153"/>
                <a:gd name="T35" fmla="*/ 0 h 110"/>
                <a:gd name="T36" fmla="*/ 0 w 153"/>
                <a:gd name="T37" fmla="*/ 0 h 110"/>
                <a:gd name="T38" fmla="*/ 0 w 15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10"/>
                <a:gd name="T62" fmla="*/ 153 w 15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19" name="Rectangle 55"/>
            <p:cNvSpPr>
              <a:spLocks noChangeArrowheads="1"/>
            </p:cNvSpPr>
            <p:nvPr/>
          </p:nvSpPr>
          <p:spPr bwMode="auto">
            <a:xfrm>
              <a:off x="618" y="1928"/>
              <a:ext cx="3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0" name="Rectangle 56"/>
            <p:cNvSpPr>
              <a:spLocks noChangeArrowheads="1"/>
            </p:cNvSpPr>
            <p:nvPr/>
          </p:nvSpPr>
          <p:spPr bwMode="auto">
            <a:xfrm>
              <a:off x="536" y="1935"/>
              <a:ext cx="79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1" name="Rectangle 57"/>
            <p:cNvSpPr>
              <a:spLocks noChangeArrowheads="1"/>
            </p:cNvSpPr>
            <p:nvPr/>
          </p:nvSpPr>
          <p:spPr bwMode="auto">
            <a:xfrm>
              <a:off x="529" y="1928"/>
              <a:ext cx="4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2" name="Rectangle 58"/>
            <p:cNvSpPr>
              <a:spLocks noChangeArrowheads="1"/>
            </p:cNvSpPr>
            <p:nvPr/>
          </p:nvSpPr>
          <p:spPr bwMode="auto">
            <a:xfrm>
              <a:off x="528" y="1928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3" name="Rectangle 59"/>
            <p:cNvSpPr>
              <a:spLocks noChangeArrowheads="1"/>
            </p:cNvSpPr>
            <p:nvPr/>
          </p:nvSpPr>
          <p:spPr bwMode="auto">
            <a:xfrm>
              <a:off x="528" y="1928"/>
              <a:ext cx="6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4" name="Rectangle 60"/>
            <p:cNvSpPr>
              <a:spLocks noChangeArrowheads="1"/>
            </p:cNvSpPr>
            <p:nvPr/>
          </p:nvSpPr>
          <p:spPr bwMode="auto">
            <a:xfrm>
              <a:off x="616" y="1928"/>
              <a:ext cx="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5" name="Rectangle 61"/>
            <p:cNvSpPr>
              <a:spLocks noChangeArrowheads="1"/>
            </p:cNvSpPr>
            <p:nvPr/>
          </p:nvSpPr>
          <p:spPr bwMode="auto">
            <a:xfrm>
              <a:off x="616" y="1928"/>
              <a:ext cx="7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6" name="Rectangle 62"/>
            <p:cNvSpPr>
              <a:spLocks noChangeArrowheads="1"/>
            </p:cNvSpPr>
            <p:nvPr/>
          </p:nvSpPr>
          <p:spPr bwMode="auto">
            <a:xfrm>
              <a:off x="381" y="1947"/>
              <a:ext cx="263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7" name="Rectangle 63"/>
            <p:cNvSpPr>
              <a:spLocks noChangeArrowheads="1"/>
            </p:cNvSpPr>
            <p:nvPr/>
          </p:nvSpPr>
          <p:spPr bwMode="auto">
            <a:xfrm>
              <a:off x="537" y="1935"/>
              <a:ext cx="77" cy="12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8" name="Rectangle 64"/>
            <p:cNvSpPr>
              <a:spLocks noChangeArrowheads="1"/>
            </p:cNvSpPr>
            <p:nvPr/>
          </p:nvSpPr>
          <p:spPr bwMode="auto">
            <a:xfrm>
              <a:off x="537" y="1935"/>
              <a:ext cx="77" cy="1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29" name="Freeform 65"/>
            <p:cNvSpPr>
              <a:spLocks/>
            </p:cNvSpPr>
            <p:nvPr/>
          </p:nvSpPr>
          <p:spPr bwMode="auto">
            <a:xfrm>
              <a:off x="642" y="1947"/>
              <a:ext cx="11" cy="27"/>
            </a:xfrm>
            <a:custGeom>
              <a:avLst/>
              <a:gdLst>
                <a:gd name="T0" fmla="*/ 0 w 43"/>
                <a:gd name="T1" fmla="*/ 0 h 111"/>
                <a:gd name="T2" fmla="*/ 0 w 43"/>
                <a:gd name="T3" fmla="*/ 0 h 111"/>
                <a:gd name="T4" fmla="*/ 0 w 43"/>
                <a:gd name="T5" fmla="*/ 0 h 111"/>
                <a:gd name="T6" fmla="*/ 0 w 43"/>
                <a:gd name="T7" fmla="*/ 0 h 111"/>
                <a:gd name="T8" fmla="*/ 0 w 43"/>
                <a:gd name="T9" fmla="*/ 0 h 111"/>
                <a:gd name="T10" fmla="*/ 0 w 43"/>
                <a:gd name="T11" fmla="*/ 0 h 111"/>
                <a:gd name="T12" fmla="*/ 0 w 43"/>
                <a:gd name="T13" fmla="*/ 0 h 111"/>
                <a:gd name="T14" fmla="*/ 0 w 43"/>
                <a:gd name="T15" fmla="*/ 0 h 111"/>
                <a:gd name="T16" fmla="*/ 0 w 4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1"/>
                <a:gd name="T29" fmla="*/ 43 w 43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1">
                  <a:moveTo>
                    <a:pt x="36" y="86"/>
                  </a:moveTo>
                  <a:lnTo>
                    <a:pt x="36" y="111"/>
                  </a:lnTo>
                  <a:lnTo>
                    <a:pt x="0" y="7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43" y="18"/>
                  </a:lnTo>
                  <a:lnTo>
                    <a:pt x="43" y="86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0" name="Freeform 66"/>
            <p:cNvSpPr>
              <a:spLocks/>
            </p:cNvSpPr>
            <p:nvPr/>
          </p:nvSpPr>
          <p:spPr bwMode="auto">
            <a:xfrm>
              <a:off x="642" y="1947"/>
              <a:ext cx="11" cy="27"/>
            </a:xfrm>
            <a:custGeom>
              <a:avLst/>
              <a:gdLst>
                <a:gd name="T0" fmla="*/ 0 w 43"/>
                <a:gd name="T1" fmla="*/ 0 h 111"/>
                <a:gd name="T2" fmla="*/ 0 w 43"/>
                <a:gd name="T3" fmla="*/ 0 h 111"/>
                <a:gd name="T4" fmla="*/ 0 w 43"/>
                <a:gd name="T5" fmla="*/ 0 h 111"/>
                <a:gd name="T6" fmla="*/ 0 w 43"/>
                <a:gd name="T7" fmla="*/ 0 h 111"/>
                <a:gd name="T8" fmla="*/ 0 w 43"/>
                <a:gd name="T9" fmla="*/ 0 h 111"/>
                <a:gd name="T10" fmla="*/ 0 w 43"/>
                <a:gd name="T11" fmla="*/ 0 h 111"/>
                <a:gd name="T12" fmla="*/ 0 w 43"/>
                <a:gd name="T13" fmla="*/ 0 h 111"/>
                <a:gd name="T14" fmla="*/ 0 w 43"/>
                <a:gd name="T15" fmla="*/ 0 h 111"/>
                <a:gd name="T16" fmla="*/ 0 w 4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1"/>
                <a:gd name="T29" fmla="*/ 43 w 43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1">
                  <a:moveTo>
                    <a:pt x="36" y="86"/>
                  </a:moveTo>
                  <a:lnTo>
                    <a:pt x="36" y="111"/>
                  </a:lnTo>
                  <a:lnTo>
                    <a:pt x="0" y="7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43" y="18"/>
                  </a:lnTo>
                  <a:lnTo>
                    <a:pt x="43" y="86"/>
                  </a:lnTo>
                  <a:lnTo>
                    <a:pt x="36" y="8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1" name="Freeform 67"/>
            <p:cNvSpPr>
              <a:spLocks/>
            </p:cNvSpPr>
            <p:nvPr/>
          </p:nvSpPr>
          <p:spPr bwMode="auto">
            <a:xfrm>
              <a:off x="372" y="1947"/>
              <a:ext cx="11" cy="27"/>
            </a:xfrm>
            <a:custGeom>
              <a:avLst/>
              <a:gdLst>
                <a:gd name="T0" fmla="*/ 0 w 43"/>
                <a:gd name="T1" fmla="*/ 0 h 111"/>
                <a:gd name="T2" fmla="*/ 0 w 43"/>
                <a:gd name="T3" fmla="*/ 0 h 111"/>
                <a:gd name="T4" fmla="*/ 0 w 43"/>
                <a:gd name="T5" fmla="*/ 0 h 111"/>
                <a:gd name="T6" fmla="*/ 0 w 43"/>
                <a:gd name="T7" fmla="*/ 0 h 111"/>
                <a:gd name="T8" fmla="*/ 0 w 43"/>
                <a:gd name="T9" fmla="*/ 0 h 111"/>
                <a:gd name="T10" fmla="*/ 0 w 43"/>
                <a:gd name="T11" fmla="*/ 0 h 111"/>
                <a:gd name="T12" fmla="*/ 0 w 43"/>
                <a:gd name="T13" fmla="*/ 0 h 111"/>
                <a:gd name="T14" fmla="*/ 0 w 43"/>
                <a:gd name="T15" fmla="*/ 0 h 111"/>
                <a:gd name="T16" fmla="*/ 0 w 4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1"/>
                <a:gd name="T29" fmla="*/ 43 w 43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1">
                  <a:moveTo>
                    <a:pt x="6" y="86"/>
                  </a:moveTo>
                  <a:lnTo>
                    <a:pt x="6" y="111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0" y="18"/>
                  </a:lnTo>
                  <a:lnTo>
                    <a:pt x="0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2" name="Freeform 68"/>
            <p:cNvSpPr>
              <a:spLocks/>
            </p:cNvSpPr>
            <p:nvPr/>
          </p:nvSpPr>
          <p:spPr bwMode="auto">
            <a:xfrm>
              <a:off x="372" y="1947"/>
              <a:ext cx="11" cy="27"/>
            </a:xfrm>
            <a:custGeom>
              <a:avLst/>
              <a:gdLst>
                <a:gd name="T0" fmla="*/ 0 w 43"/>
                <a:gd name="T1" fmla="*/ 0 h 111"/>
                <a:gd name="T2" fmla="*/ 0 w 43"/>
                <a:gd name="T3" fmla="*/ 0 h 111"/>
                <a:gd name="T4" fmla="*/ 0 w 43"/>
                <a:gd name="T5" fmla="*/ 0 h 111"/>
                <a:gd name="T6" fmla="*/ 0 w 43"/>
                <a:gd name="T7" fmla="*/ 0 h 111"/>
                <a:gd name="T8" fmla="*/ 0 w 43"/>
                <a:gd name="T9" fmla="*/ 0 h 111"/>
                <a:gd name="T10" fmla="*/ 0 w 43"/>
                <a:gd name="T11" fmla="*/ 0 h 111"/>
                <a:gd name="T12" fmla="*/ 0 w 43"/>
                <a:gd name="T13" fmla="*/ 0 h 111"/>
                <a:gd name="T14" fmla="*/ 0 w 43"/>
                <a:gd name="T15" fmla="*/ 0 h 111"/>
                <a:gd name="T16" fmla="*/ 0 w 4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1"/>
                <a:gd name="T29" fmla="*/ 43 w 43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1">
                  <a:moveTo>
                    <a:pt x="6" y="86"/>
                  </a:moveTo>
                  <a:lnTo>
                    <a:pt x="6" y="111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0" y="18"/>
                  </a:lnTo>
                  <a:lnTo>
                    <a:pt x="0" y="86"/>
                  </a:lnTo>
                  <a:lnTo>
                    <a:pt x="6" y="8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3" name="Rectangle 69"/>
            <p:cNvSpPr>
              <a:spLocks noChangeArrowheads="1"/>
            </p:cNvSpPr>
            <p:nvPr/>
          </p:nvSpPr>
          <p:spPr bwMode="auto">
            <a:xfrm>
              <a:off x="383" y="1947"/>
              <a:ext cx="259" cy="18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4" name="Rectangle 70"/>
            <p:cNvSpPr>
              <a:spLocks noChangeArrowheads="1"/>
            </p:cNvSpPr>
            <p:nvPr/>
          </p:nvSpPr>
          <p:spPr bwMode="auto">
            <a:xfrm>
              <a:off x="383" y="1947"/>
              <a:ext cx="259" cy="1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5" name="Freeform 71"/>
            <p:cNvSpPr>
              <a:spLocks/>
            </p:cNvSpPr>
            <p:nvPr/>
          </p:nvSpPr>
          <p:spPr bwMode="auto">
            <a:xfrm>
              <a:off x="646" y="2192"/>
              <a:ext cx="39" cy="25"/>
            </a:xfrm>
            <a:custGeom>
              <a:avLst/>
              <a:gdLst>
                <a:gd name="T0" fmla="*/ 0 w 153"/>
                <a:gd name="T1" fmla="*/ 0 h 101"/>
                <a:gd name="T2" fmla="*/ 0 w 153"/>
                <a:gd name="T3" fmla="*/ 0 h 101"/>
                <a:gd name="T4" fmla="*/ 0 w 153"/>
                <a:gd name="T5" fmla="*/ 0 h 101"/>
                <a:gd name="T6" fmla="*/ 0 w 153"/>
                <a:gd name="T7" fmla="*/ 0 h 101"/>
                <a:gd name="T8" fmla="*/ 0 w 153"/>
                <a:gd name="T9" fmla="*/ 0 h 101"/>
                <a:gd name="T10" fmla="*/ 0 w 153"/>
                <a:gd name="T11" fmla="*/ 0 h 101"/>
                <a:gd name="T12" fmla="*/ 0 w 153"/>
                <a:gd name="T13" fmla="*/ 0 h 101"/>
                <a:gd name="T14" fmla="*/ 0 w 153"/>
                <a:gd name="T15" fmla="*/ 0 h 101"/>
                <a:gd name="T16" fmla="*/ 0 w 153"/>
                <a:gd name="T17" fmla="*/ 0 h 101"/>
                <a:gd name="T18" fmla="*/ 0 w 153"/>
                <a:gd name="T19" fmla="*/ 0 h 101"/>
                <a:gd name="T20" fmla="*/ 0 w 153"/>
                <a:gd name="T21" fmla="*/ 0 h 101"/>
                <a:gd name="T22" fmla="*/ 0 w 153"/>
                <a:gd name="T23" fmla="*/ 0 h 101"/>
                <a:gd name="T24" fmla="*/ 0 w 153"/>
                <a:gd name="T25" fmla="*/ 0 h 101"/>
                <a:gd name="T26" fmla="*/ 0 w 153"/>
                <a:gd name="T27" fmla="*/ 0 h 101"/>
                <a:gd name="T28" fmla="*/ 0 w 153"/>
                <a:gd name="T29" fmla="*/ 0 h 101"/>
                <a:gd name="T30" fmla="*/ 0 w 153"/>
                <a:gd name="T31" fmla="*/ 0 h 101"/>
                <a:gd name="T32" fmla="*/ 0 w 153"/>
                <a:gd name="T33" fmla="*/ 0 h 101"/>
                <a:gd name="T34" fmla="*/ 0 w 153"/>
                <a:gd name="T35" fmla="*/ 0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01"/>
                <a:gd name="T56" fmla="*/ 153 w 153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01">
                  <a:moveTo>
                    <a:pt x="153" y="101"/>
                  </a:moveTo>
                  <a:lnTo>
                    <a:pt x="153" y="55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6" y="5"/>
                  </a:lnTo>
                  <a:lnTo>
                    <a:pt x="49" y="8"/>
                  </a:lnTo>
                  <a:lnTo>
                    <a:pt x="49" y="38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9" y="48"/>
                  </a:lnTo>
                  <a:lnTo>
                    <a:pt x="57" y="48"/>
                  </a:lnTo>
                  <a:lnTo>
                    <a:pt x="57" y="56"/>
                  </a:lnTo>
                  <a:lnTo>
                    <a:pt x="108" y="56"/>
                  </a:lnTo>
                  <a:lnTo>
                    <a:pt x="108" y="96"/>
                  </a:lnTo>
                  <a:lnTo>
                    <a:pt x="127" y="101"/>
                  </a:lnTo>
                  <a:lnTo>
                    <a:pt x="153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6" name="Freeform 72"/>
            <p:cNvSpPr>
              <a:spLocks/>
            </p:cNvSpPr>
            <p:nvPr/>
          </p:nvSpPr>
          <p:spPr bwMode="auto">
            <a:xfrm>
              <a:off x="646" y="2192"/>
              <a:ext cx="39" cy="25"/>
            </a:xfrm>
            <a:custGeom>
              <a:avLst/>
              <a:gdLst>
                <a:gd name="T0" fmla="*/ 0 w 153"/>
                <a:gd name="T1" fmla="*/ 0 h 101"/>
                <a:gd name="T2" fmla="*/ 0 w 153"/>
                <a:gd name="T3" fmla="*/ 0 h 101"/>
                <a:gd name="T4" fmla="*/ 0 w 153"/>
                <a:gd name="T5" fmla="*/ 0 h 101"/>
                <a:gd name="T6" fmla="*/ 0 w 153"/>
                <a:gd name="T7" fmla="*/ 0 h 101"/>
                <a:gd name="T8" fmla="*/ 0 w 153"/>
                <a:gd name="T9" fmla="*/ 0 h 101"/>
                <a:gd name="T10" fmla="*/ 0 w 153"/>
                <a:gd name="T11" fmla="*/ 0 h 101"/>
                <a:gd name="T12" fmla="*/ 0 w 153"/>
                <a:gd name="T13" fmla="*/ 0 h 101"/>
                <a:gd name="T14" fmla="*/ 0 w 153"/>
                <a:gd name="T15" fmla="*/ 0 h 101"/>
                <a:gd name="T16" fmla="*/ 0 w 153"/>
                <a:gd name="T17" fmla="*/ 0 h 101"/>
                <a:gd name="T18" fmla="*/ 0 w 153"/>
                <a:gd name="T19" fmla="*/ 0 h 101"/>
                <a:gd name="T20" fmla="*/ 0 w 153"/>
                <a:gd name="T21" fmla="*/ 0 h 101"/>
                <a:gd name="T22" fmla="*/ 0 w 153"/>
                <a:gd name="T23" fmla="*/ 0 h 101"/>
                <a:gd name="T24" fmla="*/ 0 w 153"/>
                <a:gd name="T25" fmla="*/ 0 h 101"/>
                <a:gd name="T26" fmla="*/ 0 w 153"/>
                <a:gd name="T27" fmla="*/ 0 h 101"/>
                <a:gd name="T28" fmla="*/ 0 w 153"/>
                <a:gd name="T29" fmla="*/ 0 h 101"/>
                <a:gd name="T30" fmla="*/ 0 w 153"/>
                <a:gd name="T31" fmla="*/ 0 h 101"/>
                <a:gd name="T32" fmla="*/ 0 w 153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"/>
                <a:gd name="T52" fmla="*/ 0 h 101"/>
                <a:gd name="T53" fmla="*/ 153 w 153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" h="101">
                  <a:moveTo>
                    <a:pt x="7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6" y="5"/>
                  </a:lnTo>
                  <a:lnTo>
                    <a:pt x="49" y="8"/>
                  </a:lnTo>
                  <a:lnTo>
                    <a:pt x="49" y="38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9" y="48"/>
                  </a:lnTo>
                  <a:lnTo>
                    <a:pt x="57" y="48"/>
                  </a:lnTo>
                  <a:lnTo>
                    <a:pt x="57" y="56"/>
                  </a:lnTo>
                  <a:lnTo>
                    <a:pt x="108" y="56"/>
                  </a:lnTo>
                  <a:lnTo>
                    <a:pt x="108" y="96"/>
                  </a:lnTo>
                  <a:lnTo>
                    <a:pt x="127" y="101"/>
                  </a:lnTo>
                  <a:lnTo>
                    <a:pt x="153" y="101"/>
                  </a:lnTo>
                  <a:lnTo>
                    <a:pt x="153" y="5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7" name="Rectangle 73"/>
            <p:cNvSpPr>
              <a:spLocks noChangeArrowheads="1"/>
            </p:cNvSpPr>
            <p:nvPr/>
          </p:nvSpPr>
          <p:spPr bwMode="auto">
            <a:xfrm>
              <a:off x="550" y="2065"/>
              <a:ext cx="10" cy="1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8" name="Rectangle 74"/>
            <p:cNvSpPr>
              <a:spLocks noChangeArrowheads="1"/>
            </p:cNvSpPr>
            <p:nvPr/>
          </p:nvSpPr>
          <p:spPr bwMode="auto">
            <a:xfrm>
              <a:off x="550" y="2065"/>
              <a:ext cx="10" cy="11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39" name="Freeform 75"/>
            <p:cNvSpPr>
              <a:spLocks/>
            </p:cNvSpPr>
            <p:nvPr/>
          </p:nvSpPr>
          <p:spPr bwMode="auto">
            <a:xfrm>
              <a:off x="541" y="2032"/>
              <a:ext cx="19" cy="34"/>
            </a:xfrm>
            <a:custGeom>
              <a:avLst/>
              <a:gdLst>
                <a:gd name="T0" fmla="*/ 0 w 76"/>
                <a:gd name="T1" fmla="*/ 0 h 137"/>
                <a:gd name="T2" fmla="*/ 0 w 76"/>
                <a:gd name="T3" fmla="*/ 0 h 137"/>
                <a:gd name="T4" fmla="*/ 0 w 76"/>
                <a:gd name="T5" fmla="*/ 0 h 137"/>
                <a:gd name="T6" fmla="*/ 0 w 76"/>
                <a:gd name="T7" fmla="*/ 0 h 137"/>
                <a:gd name="T8" fmla="*/ 0 w 76"/>
                <a:gd name="T9" fmla="*/ 0 h 137"/>
                <a:gd name="T10" fmla="*/ 0 w 76"/>
                <a:gd name="T11" fmla="*/ 0 h 137"/>
                <a:gd name="T12" fmla="*/ 0 w 76"/>
                <a:gd name="T13" fmla="*/ 0 h 137"/>
                <a:gd name="T14" fmla="*/ 0 w 76"/>
                <a:gd name="T15" fmla="*/ 0 h 137"/>
                <a:gd name="T16" fmla="*/ 0 w 76"/>
                <a:gd name="T17" fmla="*/ 0 h 137"/>
                <a:gd name="T18" fmla="*/ 0 w 76"/>
                <a:gd name="T19" fmla="*/ 0 h 137"/>
                <a:gd name="T20" fmla="*/ 0 w 76"/>
                <a:gd name="T21" fmla="*/ 0 h 137"/>
                <a:gd name="T22" fmla="*/ 0 w 76"/>
                <a:gd name="T23" fmla="*/ 0 h 137"/>
                <a:gd name="T24" fmla="*/ 0 w 76"/>
                <a:gd name="T25" fmla="*/ 0 h 137"/>
                <a:gd name="T26" fmla="*/ 0 w 76"/>
                <a:gd name="T27" fmla="*/ 0 h 137"/>
                <a:gd name="T28" fmla="*/ 0 w 76"/>
                <a:gd name="T29" fmla="*/ 0 h 137"/>
                <a:gd name="T30" fmla="*/ 0 w 76"/>
                <a:gd name="T31" fmla="*/ 0 h 137"/>
                <a:gd name="T32" fmla="*/ 0 w 76"/>
                <a:gd name="T33" fmla="*/ 0 h 137"/>
                <a:gd name="T34" fmla="*/ 0 w 76"/>
                <a:gd name="T35" fmla="*/ 0 h 137"/>
                <a:gd name="T36" fmla="*/ 0 w 76"/>
                <a:gd name="T37" fmla="*/ 0 h 137"/>
                <a:gd name="T38" fmla="*/ 0 w 76"/>
                <a:gd name="T39" fmla="*/ 0 h 137"/>
                <a:gd name="T40" fmla="*/ 0 w 76"/>
                <a:gd name="T41" fmla="*/ 0 h 137"/>
                <a:gd name="T42" fmla="*/ 0 w 76"/>
                <a:gd name="T43" fmla="*/ 0 h 137"/>
                <a:gd name="T44" fmla="*/ 0 w 76"/>
                <a:gd name="T45" fmla="*/ 0 h 137"/>
                <a:gd name="T46" fmla="*/ 0 w 76"/>
                <a:gd name="T47" fmla="*/ 0 h 137"/>
                <a:gd name="T48" fmla="*/ 0 w 76"/>
                <a:gd name="T49" fmla="*/ 0 h 137"/>
                <a:gd name="T50" fmla="*/ 0 w 76"/>
                <a:gd name="T51" fmla="*/ 0 h 137"/>
                <a:gd name="T52" fmla="*/ 0 w 76"/>
                <a:gd name="T53" fmla="*/ 0 h 137"/>
                <a:gd name="T54" fmla="*/ 0 w 76"/>
                <a:gd name="T55" fmla="*/ 0 h 137"/>
                <a:gd name="T56" fmla="*/ 0 w 76"/>
                <a:gd name="T57" fmla="*/ 0 h 137"/>
                <a:gd name="T58" fmla="*/ 0 w 76"/>
                <a:gd name="T59" fmla="*/ 0 h 137"/>
                <a:gd name="T60" fmla="*/ 0 w 76"/>
                <a:gd name="T61" fmla="*/ 0 h 137"/>
                <a:gd name="T62" fmla="*/ 0 w 76"/>
                <a:gd name="T63" fmla="*/ 0 h 137"/>
                <a:gd name="T64" fmla="*/ 0 w 76"/>
                <a:gd name="T65" fmla="*/ 0 h 137"/>
                <a:gd name="T66" fmla="*/ 0 w 76"/>
                <a:gd name="T67" fmla="*/ 0 h 137"/>
                <a:gd name="T68" fmla="*/ 0 w 76"/>
                <a:gd name="T69" fmla="*/ 0 h 137"/>
                <a:gd name="T70" fmla="*/ 0 w 76"/>
                <a:gd name="T71" fmla="*/ 0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137"/>
                <a:gd name="T110" fmla="*/ 76 w 76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137">
                  <a:moveTo>
                    <a:pt x="76" y="6"/>
                  </a:moveTo>
                  <a:lnTo>
                    <a:pt x="57" y="6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7" y="57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0" y="71"/>
                  </a:lnTo>
                  <a:lnTo>
                    <a:pt x="27" y="71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1" y="118"/>
                  </a:lnTo>
                  <a:lnTo>
                    <a:pt x="24" y="124"/>
                  </a:lnTo>
                  <a:lnTo>
                    <a:pt x="31" y="131"/>
                  </a:lnTo>
                  <a:lnTo>
                    <a:pt x="31" y="137"/>
                  </a:lnTo>
                  <a:lnTo>
                    <a:pt x="38" y="137"/>
                  </a:lnTo>
                  <a:lnTo>
                    <a:pt x="38" y="134"/>
                  </a:lnTo>
                  <a:lnTo>
                    <a:pt x="76" y="134"/>
                  </a:lnTo>
                  <a:lnTo>
                    <a:pt x="76" y="126"/>
                  </a:lnTo>
                  <a:lnTo>
                    <a:pt x="69" y="126"/>
                  </a:lnTo>
                  <a:lnTo>
                    <a:pt x="65" y="124"/>
                  </a:lnTo>
                  <a:lnTo>
                    <a:pt x="64" y="122"/>
                  </a:lnTo>
                  <a:lnTo>
                    <a:pt x="64" y="18"/>
                  </a:lnTo>
                  <a:lnTo>
                    <a:pt x="65" y="14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0" name="Freeform 76"/>
            <p:cNvSpPr>
              <a:spLocks/>
            </p:cNvSpPr>
            <p:nvPr/>
          </p:nvSpPr>
          <p:spPr bwMode="auto">
            <a:xfrm>
              <a:off x="541" y="2032"/>
              <a:ext cx="19" cy="34"/>
            </a:xfrm>
            <a:custGeom>
              <a:avLst/>
              <a:gdLst>
                <a:gd name="T0" fmla="*/ 0 w 76"/>
                <a:gd name="T1" fmla="*/ 0 h 137"/>
                <a:gd name="T2" fmla="*/ 0 w 76"/>
                <a:gd name="T3" fmla="*/ 0 h 137"/>
                <a:gd name="T4" fmla="*/ 0 w 76"/>
                <a:gd name="T5" fmla="*/ 0 h 137"/>
                <a:gd name="T6" fmla="*/ 0 w 76"/>
                <a:gd name="T7" fmla="*/ 0 h 137"/>
                <a:gd name="T8" fmla="*/ 0 w 76"/>
                <a:gd name="T9" fmla="*/ 0 h 137"/>
                <a:gd name="T10" fmla="*/ 0 w 76"/>
                <a:gd name="T11" fmla="*/ 0 h 137"/>
                <a:gd name="T12" fmla="*/ 0 w 76"/>
                <a:gd name="T13" fmla="*/ 0 h 137"/>
                <a:gd name="T14" fmla="*/ 0 w 76"/>
                <a:gd name="T15" fmla="*/ 0 h 137"/>
                <a:gd name="T16" fmla="*/ 0 w 76"/>
                <a:gd name="T17" fmla="*/ 0 h 137"/>
                <a:gd name="T18" fmla="*/ 0 w 76"/>
                <a:gd name="T19" fmla="*/ 0 h 137"/>
                <a:gd name="T20" fmla="*/ 0 w 76"/>
                <a:gd name="T21" fmla="*/ 0 h 137"/>
                <a:gd name="T22" fmla="*/ 0 w 76"/>
                <a:gd name="T23" fmla="*/ 0 h 137"/>
                <a:gd name="T24" fmla="*/ 0 w 76"/>
                <a:gd name="T25" fmla="*/ 0 h 137"/>
                <a:gd name="T26" fmla="*/ 0 w 76"/>
                <a:gd name="T27" fmla="*/ 0 h 137"/>
                <a:gd name="T28" fmla="*/ 0 w 76"/>
                <a:gd name="T29" fmla="*/ 0 h 137"/>
                <a:gd name="T30" fmla="*/ 0 w 76"/>
                <a:gd name="T31" fmla="*/ 0 h 137"/>
                <a:gd name="T32" fmla="*/ 0 w 76"/>
                <a:gd name="T33" fmla="*/ 0 h 137"/>
                <a:gd name="T34" fmla="*/ 0 w 76"/>
                <a:gd name="T35" fmla="*/ 0 h 137"/>
                <a:gd name="T36" fmla="*/ 0 w 76"/>
                <a:gd name="T37" fmla="*/ 0 h 137"/>
                <a:gd name="T38" fmla="*/ 0 w 76"/>
                <a:gd name="T39" fmla="*/ 0 h 137"/>
                <a:gd name="T40" fmla="*/ 0 w 76"/>
                <a:gd name="T41" fmla="*/ 0 h 137"/>
                <a:gd name="T42" fmla="*/ 0 w 76"/>
                <a:gd name="T43" fmla="*/ 0 h 137"/>
                <a:gd name="T44" fmla="*/ 0 w 76"/>
                <a:gd name="T45" fmla="*/ 0 h 137"/>
                <a:gd name="T46" fmla="*/ 0 w 76"/>
                <a:gd name="T47" fmla="*/ 0 h 137"/>
                <a:gd name="T48" fmla="*/ 0 w 76"/>
                <a:gd name="T49" fmla="*/ 0 h 137"/>
                <a:gd name="T50" fmla="*/ 0 w 76"/>
                <a:gd name="T51" fmla="*/ 0 h 137"/>
                <a:gd name="T52" fmla="*/ 0 w 76"/>
                <a:gd name="T53" fmla="*/ 0 h 137"/>
                <a:gd name="T54" fmla="*/ 0 w 76"/>
                <a:gd name="T55" fmla="*/ 0 h 137"/>
                <a:gd name="T56" fmla="*/ 0 w 76"/>
                <a:gd name="T57" fmla="*/ 0 h 137"/>
                <a:gd name="T58" fmla="*/ 0 w 76"/>
                <a:gd name="T59" fmla="*/ 0 h 137"/>
                <a:gd name="T60" fmla="*/ 0 w 76"/>
                <a:gd name="T61" fmla="*/ 0 h 137"/>
                <a:gd name="T62" fmla="*/ 0 w 76"/>
                <a:gd name="T63" fmla="*/ 0 h 137"/>
                <a:gd name="T64" fmla="*/ 0 w 76"/>
                <a:gd name="T65" fmla="*/ 0 h 137"/>
                <a:gd name="T66" fmla="*/ 0 w 76"/>
                <a:gd name="T67" fmla="*/ 0 h 137"/>
                <a:gd name="T68" fmla="*/ 0 w 76"/>
                <a:gd name="T69" fmla="*/ 0 h 137"/>
                <a:gd name="T70" fmla="*/ 0 w 76"/>
                <a:gd name="T71" fmla="*/ 0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137"/>
                <a:gd name="T110" fmla="*/ 76 w 76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137">
                  <a:moveTo>
                    <a:pt x="76" y="6"/>
                  </a:moveTo>
                  <a:lnTo>
                    <a:pt x="57" y="6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7" y="57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0" y="71"/>
                  </a:lnTo>
                  <a:lnTo>
                    <a:pt x="27" y="71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1" y="118"/>
                  </a:lnTo>
                  <a:lnTo>
                    <a:pt x="24" y="124"/>
                  </a:lnTo>
                  <a:lnTo>
                    <a:pt x="31" y="131"/>
                  </a:lnTo>
                  <a:lnTo>
                    <a:pt x="31" y="137"/>
                  </a:lnTo>
                  <a:lnTo>
                    <a:pt x="38" y="137"/>
                  </a:lnTo>
                  <a:lnTo>
                    <a:pt x="38" y="134"/>
                  </a:lnTo>
                  <a:lnTo>
                    <a:pt x="76" y="134"/>
                  </a:lnTo>
                  <a:lnTo>
                    <a:pt x="76" y="126"/>
                  </a:lnTo>
                  <a:lnTo>
                    <a:pt x="69" y="126"/>
                  </a:lnTo>
                  <a:lnTo>
                    <a:pt x="65" y="124"/>
                  </a:lnTo>
                  <a:lnTo>
                    <a:pt x="64" y="122"/>
                  </a:lnTo>
                  <a:lnTo>
                    <a:pt x="64" y="18"/>
                  </a:lnTo>
                  <a:lnTo>
                    <a:pt x="65" y="14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76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1" name="Freeform 77"/>
            <p:cNvSpPr>
              <a:spLocks/>
            </p:cNvSpPr>
            <p:nvPr/>
          </p:nvSpPr>
          <p:spPr bwMode="auto">
            <a:xfrm>
              <a:off x="547" y="2063"/>
              <a:ext cx="2" cy="1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2" name="Line 78"/>
            <p:cNvSpPr>
              <a:spLocks noChangeShapeType="1"/>
            </p:cNvSpPr>
            <p:nvPr/>
          </p:nvSpPr>
          <p:spPr bwMode="auto">
            <a:xfrm flipH="1" flipV="1">
              <a:off x="547" y="2063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43" name="Freeform 79"/>
            <p:cNvSpPr>
              <a:spLocks/>
            </p:cNvSpPr>
            <p:nvPr/>
          </p:nvSpPr>
          <p:spPr bwMode="auto">
            <a:xfrm>
              <a:off x="549" y="2064"/>
              <a:ext cx="1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4" name="Freeform 80"/>
            <p:cNvSpPr>
              <a:spLocks/>
            </p:cNvSpPr>
            <p:nvPr/>
          </p:nvSpPr>
          <p:spPr bwMode="auto">
            <a:xfrm>
              <a:off x="549" y="2032"/>
              <a:ext cx="11" cy="3"/>
            </a:xfrm>
            <a:custGeom>
              <a:avLst/>
              <a:gdLst>
                <a:gd name="T0" fmla="*/ 0 w 42"/>
                <a:gd name="T1" fmla="*/ 0 h 13"/>
                <a:gd name="T2" fmla="*/ 0 w 42"/>
                <a:gd name="T3" fmla="*/ 0 h 13"/>
                <a:gd name="T4" fmla="*/ 0 w 42"/>
                <a:gd name="T5" fmla="*/ 0 h 13"/>
                <a:gd name="T6" fmla="*/ 0 w 42"/>
                <a:gd name="T7" fmla="*/ 0 h 13"/>
                <a:gd name="T8" fmla="*/ 0 w 42"/>
                <a:gd name="T9" fmla="*/ 0 h 13"/>
                <a:gd name="T10" fmla="*/ 0 w 42"/>
                <a:gd name="T11" fmla="*/ 0 h 13"/>
                <a:gd name="T12" fmla="*/ 0 w 42"/>
                <a:gd name="T13" fmla="*/ 0 h 13"/>
                <a:gd name="T14" fmla="*/ 0 w 42"/>
                <a:gd name="T15" fmla="*/ 0 h 13"/>
                <a:gd name="T16" fmla="*/ 0 w 42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3"/>
                <a:gd name="T29" fmla="*/ 42 w 4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3">
                  <a:moveTo>
                    <a:pt x="35" y="13"/>
                  </a:moveTo>
                  <a:lnTo>
                    <a:pt x="42" y="13"/>
                  </a:lnTo>
                  <a:lnTo>
                    <a:pt x="42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5" name="Freeform 81"/>
            <p:cNvSpPr>
              <a:spLocks/>
            </p:cNvSpPr>
            <p:nvPr/>
          </p:nvSpPr>
          <p:spPr bwMode="auto">
            <a:xfrm>
              <a:off x="550" y="2063"/>
              <a:ext cx="10" cy="3"/>
            </a:xfrm>
            <a:custGeom>
              <a:avLst/>
              <a:gdLst>
                <a:gd name="T0" fmla="*/ 0 w 38"/>
                <a:gd name="T1" fmla="*/ 0 h 11"/>
                <a:gd name="T2" fmla="*/ 0 w 38"/>
                <a:gd name="T3" fmla="*/ 0 h 11"/>
                <a:gd name="T4" fmla="*/ 0 w 38"/>
                <a:gd name="T5" fmla="*/ 0 h 11"/>
                <a:gd name="T6" fmla="*/ 0 w 38"/>
                <a:gd name="T7" fmla="*/ 0 h 11"/>
                <a:gd name="T8" fmla="*/ 0 w 3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1"/>
                <a:gd name="T17" fmla="*/ 38 w 3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1">
                  <a:moveTo>
                    <a:pt x="0" y="11"/>
                  </a:moveTo>
                  <a:lnTo>
                    <a:pt x="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6" name="Freeform 82"/>
            <p:cNvSpPr>
              <a:spLocks/>
            </p:cNvSpPr>
            <p:nvPr/>
          </p:nvSpPr>
          <p:spPr bwMode="auto">
            <a:xfrm>
              <a:off x="548" y="2032"/>
              <a:ext cx="1" cy="13"/>
            </a:xfrm>
            <a:custGeom>
              <a:avLst/>
              <a:gdLst>
                <a:gd name="T0" fmla="*/ 0 w 4"/>
                <a:gd name="T1" fmla="*/ 0 h 54"/>
                <a:gd name="T2" fmla="*/ 0 w 4"/>
                <a:gd name="T3" fmla="*/ 0 h 54"/>
                <a:gd name="T4" fmla="*/ 0 w 4"/>
                <a:gd name="T5" fmla="*/ 0 h 54"/>
                <a:gd name="T6" fmla="*/ 0 60000 65536"/>
                <a:gd name="T7" fmla="*/ 0 60000 65536"/>
                <a:gd name="T8" fmla="*/ 0 60000 65536"/>
                <a:gd name="T9" fmla="*/ 0 w 4"/>
                <a:gd name="T10" fmla="*/ 0 h 54"/>
                <a:gd name="T11" fmla="*/ 4 w 4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4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7" name="Line 83"/>
            <p:cNvSpPr>
              <a:spLocks noChangeShapeType="1"/>
            </p:cNvSpPr>
            <p:nvPr/>
          </p:nvSpPr>
          <p:spPr bwMode="auto">
            <a:xfrm flipH="1">
              <a:off x="545" y="2046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48" name="Freeform 84"/>
            <p:cNvSpPr>
              <a:spLocks/>
            </p:cNvSpPr>
            <p:nvPr/>
          </p:nvSpPr>
          <p:spPr bwMode="auto">
            <a:xfrm>
              <a:off x="541" y="2176"/>
              <a:ext cx="19" cy="35"/>
            </a:xfrm>
            <a:custGeom>
              <a:avLst/>
              <a:gdLst>
                <a:gd name="T0" fmla="*/ 0 w 76"/>
                <a:gd name="T1" fmla="*/ 0 h 137"/>
                <a:gd name="T2" fmla="*/ 0 w 76"/>
                <a:gd name="T3" fmla="*/ 0 h 137"/>
                <a:gd name="T4" fmla="*/ 0 w 76"/>
                <a:gd name="T5" fmla="*/ 0 h 137"/>
                <a:gd name="T6" fmla="*/ 0 w 76"/>
                <a:gd name="T7" fmla="*/ 0 h 137"/>
                <a:gd name="T8" fmla="*/ 0 w 76"/>
                <a:gd name="T9" fmla="*/ 0 h 137"/>
                <a:gd name="T10" fmla="*/ 0 w 76"/>
                <a:gd name="T11" fmla="*/ 0 h 137"/>
                <a:gd name="T12" fmla="*/ 0 w 76"/>
                <a:gd name="T13" fmla="*/ 0 h 137"/>
                <a:gd name="T14" fmla="*/ 0 w 76"/>
                <a:gd name="T15" fmla="*/ 0 h 137"/>
                <a:gd name="T16" fmla="*/ 0 w 76"/>
                <a:gd name="T17" fmla="*/ 0 h 137"/>
                <a:gd name="T18" fmla="*/ 0 w 76"/>
                <a:gd name="T19" fmla="*/ 0 h 137"/>
                <a:gd name="T20" fmla="*/ 0 w 76"/>
                <a:gd name="T21" fmla="*/ 0 h 137"/>
                <a:gd name="T22" fmla="*/ 0 w 76"/>
                <a:gd name="T23" fmla="*/ 0 h 137"/>
                <a:gd name="T24" fmla="*/ 0 w 76"/>
                <a:gd name="T25" fmla="*/ 0 h 137"/>
                <a:gd name="T26" fmla="*/ 0 w 76"/>
                <a:gd name="T27" fmla="*/ 0 h 137"/>
                <a:gd name="T28" fmla="*/ 0 w 76"/>
                <a:gd name="T29" fmla="*/ 0 h 137"/>
                <a:gd name="T30" fmla="*/ 0 w 76"/>
                <a:gd name="T31" fmla="*/ 0 h 137"/>
                <a:gd name="T32" fmla="*/ 0 w 76"/>
                <a:gd name="T33" fmla="*/ 0 h 137"/>
                <a:gd name="T34" fmla="*/ 0 w 76"/>
                <a:gd name="T35" fmla="*/ 0 h 137"/>
                <a:gd name="T36" fmla="*/ 0 w 76"/>
                <a:gd name="T37" fmla="*/ 0 h 137"/>
                <a:gd name="T38" fmla="*/ 0 w 76"/>
                <a:gd name="T39" fmla="*/ 0 h 137"/>
                <a:gd name="T40" fmla="*/ 0 w 76"/>
                <a:gd name="T41" fmla="*/ 0 h 137"/>
                <a:gd name="T42" fmla="*/ 0 w 76"/>
                <a:gd name="T43" fmla="*/ 0 h 137"/>
                <a:gd name="T44" fmla="*/ 0 w 76"/>
                <a:gd name="T45" fmla="*/ 0 h 137"/>
                <a:gd name="T46" fmla="*/ 0 w 76"/>
                <a:gd name="T47" fmla="*/ 0 h 137"/>
                <a:gd name="T48" fmla="*/ 0 w 76"/>
                <a:gd name="T49" fmla="*/ 0 h 137"/>
                <a:gd name="T50" fmla="*/ 0 w 76"/>
                <a:gd name="T51" fmla="*/ 0 h 137"/>
                <a:gd name="T52" fmla="*/ 0 w 76"/>
                <a:gd name="T53" fmla="*/ 0 h 137"/>
                <a:gd name="T54" fmla="*/ 0 w 76"/>
                <a:gd name="T55" fmla="*/ 0 h 137"/>
                <a:gd name="T56" fmla="*/ 0 w 76"/>
                <a:gd name="T57" fmla="*/ 0 h 137"/>
                <a:gd name="T58" fmla="*/ 0 w 76"/>
                <a:gd name="T59" fmla="*/ 0 h 137"/>
                <a:gd name="T60" fmla="*/ 0 w 76"/>
                <a:gd name="T61" fmla="*/ 0 h 137"/>
                <a:gd name="T62" fmla="*/ 0 w 76"/>
                <a:gd name="T63" fmla="*/ 0 h 137"/>
                <a:gd name="T64" fmla="*/ 0 w 76"/>
                <a:gd name="T65" fmla="*/ 0 h 137"/>
                <a:gd name="T66" fmla="*/ 0 w 76"/>
                <a:gd name="T67" fmla="*/ 0 h 137"/>
                <a:gd name="T68" fmla="*/ 0 w 76"/>
                <a:gd name="T69" fmla="*/ 0 h 137"/>
                <a:gd name="T70" fmla="*/ 0 w 76"/>
                <a:gd name="T71" fmla="*/ 0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137"/>
                <a:gd name="T110" fmla="*/ 76 w 76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137">
                  <a:moveTo>
                    <a:pt x="76" y="131"/>
                  </a:moveTo>
                  <a:lnTo>
                    <a:pt x="57" y="131"/>
                  </a:lnTo>
                  <a:lnTo>
                    <a:pt x="57" y="137"/>
                  </a:lnTo>
                  <a:lnTo>
                    <a:pt x="45" y="137"/>
                  </a:lnTo>
                  <a:lnTo>
                    <a:pt x="45" y="126"/>
                  </a:lnTo>
                  <a:lnTo>
                    <a:pt x="34" y="126"/>
                  </a:lnTo>
                  <a:lnTo>
                    <a:pt x="34" y="137"/>
                  </a:lnTo>
                  <a:lnTo>
                    <a:pt x="30" y="137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30" y="64"/>
                  </a:lnTo>
                  <a:lnTo>
                    <a:pt x="31" y="62"/>
                  </a:lnTo>
                  <a:lnTo>
                    <a:pt x="31" y="19"/>
                  </a:lnTo>
                  <a:lnTo>
                    <a:pt x="24" y="13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4" y="119"/>
                  </a:lnTo>
                  <a:lnTo>
                    <a:pt x="65" y="123"/>
                  </a:lnTo>
                  <a:lnTo>
                    <a:pt x="69" y="124"/>
                  </a:lnTo>
                  <a:lnTo>
                    <a:pt x="76" y="124"/>
                  </a:lnTo>
                  <a:lnTo>
                    <a:pt x="76" y="131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49" name="Freeform 85"/>
            <p:cNvSpPr>
              <a:spLocks/>
            </p:cNvSpPr>
            <p:nvPr/>
          </p:nvSpPr>
          <p:spPr bwMode="auto">
            <a:xfrm>
              <a:off x="541" y="2176"/>
              <a:ext cx="19" cy="35"/>
            </a:xfrm>
            <a:custGeom>
              <a:avLst/>
              <a:gdLst>
                <a:gd name="T0" fmla="*/ 0 w 76"/>
                <a:gd name="T1" fmla="*/ 0 h 137"/>
                <a:gd name="T2" fmla="*/ 0 w 76"/>
                <a:gd name="T3" fmla="*/ 0 h 137"/>
                <a:gd name="T4" fmla="*/ 0 w 76"/>
                <a:gd name="T5" fmla="*/ 0 h 137"/>
                <a:gd name="T6" fmla="*/ 0 w 76"/>
                <a:gd name="T7" fmla="*/ 0 h 137"/>
                <a:gd name="T8" fmla="*/ 0 w 76"/>
                <a:gd name="T9" fmla="*/ 0 h 137"/>
                <a:gd name="T10" fmla="*/ 0 w 76"/>
                <a:gd name="T11" fmla="*/ 0 h 137"/>
                <a:gd name="T12" fmla="*/ 0 w 76"/>
                <a:gd name="T13" fmla="*/ 0 h 137"/>
                <a:gd name="T14" fmla="*/ 0 w 76"/>
                <a:gd name="T15" fmla="*/ 0 h 137"/>
                <a:gd name="T16" fmla="*/ 0 w 76"/>
                <a:gd name="T17" fmla="*/ 0 h 137"/>
                <a:gd name="T18" fmla="*/ 0 w 76"/>
                <a:gd name="T19" fmla="*/ 0 h 137"/>
                <a:gd name="T20" fmla="*/ 0 w 76"/>
                <a:gd name="T21" fmla="*/ 0 h 137"/>
                <a:gd name="T22" fmla="*/ 0 w 76"/>
                <a:gd name="T23" fmla="*/ 0 h 137"/>
                <a:gd name="T24" fmla="*/ 0 w 76"/>
                <a:gd name="T25" fmla="*/ 0 h 137"/>
                <a:gd name="T26" fmla="*/ 0 w 76"/>
                <a:gd name="T27" fmla="*/ 0 h 137"/>
                <a:gd name="T28" fmla="*/ 0 w 76"/>
                <a:gd name="T29" fmla="*/ 0 h 137"/>
                <a:gd name="T30" fmla="*/ 0 w 76"/>
                <a:gd name="T31" fmla="*/ 0 h 137"/>
                <a:gd name="T32" fmla="*/ 0 w 76"/>
                <a:gd name="T33" fmla="*/ 0 h 137"/>
                <a:gd name="T34" fmla="*/ 0 w 76"/>
                <a:gd name="T35" fmla="*/ 0 h 137"/>
                <a:gd name="T36" fmla="*/ 0 w 76"/>
                <a:gd name="T37" fmla="*/ 0 h 137"/>
                <a:gd name="T38" fmla="*/ 0 w 76"/>
                <a:gd name="T39" fmla="*/ 0 h 137"/>
                <a:gd name="T40" fmla="*/ 0 w 76"/>
                <a:gd name="T41" fmla="*/ 0 h 137"/>
                <a:gd name="T42" fmla="*/ 0 w 76"/>
                <a:gd name="T43" fmla="*/ 0 h 137"/>
                <a:gd name="T44" fmla="*/ 0 w 76"/>
                <a:gd name="T45" fmla="*/ 0 h 137"/>
                <a:gd name="T46" fmla="*/ 0 w 76"/>
                <a:gd name="T47" fmla="*/ 0 h 137"/>
                <a:gd name="T48" fmla="*/ 0 w 76"/>
                <a:gd name="T49" fmla="*/ 0 h 137"/>
                <a:gd name="T50" fmla="*/ 0 w 76"/>
                <a:gd name="T51" fmla="*/ 0 h 137"/>
                <a:gd name="T52" fmla="*/ 0 w 76"/>
                <a:gd name="T53" fmla="*/ 0 h 137"/>
                <a:gd name="T54" fmla="*/ 0 w 76"/>
                <a:gd name="T55" fmla="*/ 0 h 137"/>
                <a:gd name="T56" fmla="*/ 0 w 76"/>
                <a:gd name="T57" fmla="*/ 0 h 137"/>
                <a:gd name="T58" fmla="*/ 0 w 76"/>
                <a:gd name="T59" fmla="*/ 0 h 137"/>
                <a:gd name="T60" fmla="*/ 0 w 76"/>
                <a:gd name="T61" fmla="*/ 0 h 137"/>
                <a:gd name="T62" fmla="*/ 0 w 76"/>
                <a:gd name="T63" fmla="*/ 0 h 137"/>
                <a:gd name="T64" fmla="*/ 0 w 76"/>
                <a:gd name="T65" fmla="*/ 0 h 137"/>
                <a:gd name="T66" fmla="*/ 0 w 76"/>
                <a:gd name="T67" fmla="*/ 0 h 137"/>
                <a:gd name="T68" fmla="*/ 0 w 76"/>
                <a:gd name="T69" fmla="*/ 0 h 137"/>
                <a:gd name="T70" fmla="*/ 0 w 76"/>
                <a:gd name="T71" fmla="*/ 0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137"/>
                <a:gd name="T110" fmla="*/ 76 w 76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137">
                  <a:moveTo>
                    <a:pt x="76" y="131"/>
                  </a:moveTo>
                  <a:lnTo>
                    <a:pt x="57" y="131"/>
                  </a:lnTo>
                  <a:lnTo>
                    <a:pt x="57" y="137"/>
                  </a:lnTo>
                  <a:lnTo>
                    <a:pt x="45" y="137"/>
                  </a:lnTo>
                  <a:lnTo>
                    <a:pt x="45" y="126"/>
                  </a:lnTo>
                  <a:lnTo>
                    <a:pt x="34" y="126"/>
                  </a:lnTo>
                  <a:lnTo>
                    <a:pt x="34" y="137"/>
                  </a:lnTo>
                  <a:lnTo>
                    <a:pt x="30" y="137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30" y="64"/>
                  </a:lnTo>
                  <a:lnTo>
                    <a:pt x="31" y="62"/>
                  </a:lnTo>
                  <a:lnTo>
                    <a:pt x="31" y="19"/>
                  </a:lnTo>
                  <a:lnTo>
                    <a:pt x="24" y="13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4" y="119"/>
                  </a:lnTo>
                  <a:lnTo>
                    <a:pt x="65" y="123"/>
                  </a:lnTo>
                  <a:lnTo>
                    <a:pt x="69" y="124"/>
                  </a:lnTo>
                  <a:lnTo>
                    <a:pt x="76" y="124"/>
                  </a:lnTo>
                  <a:lnTo>
                    <a:pt x="76" y="13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0" name="Freeform 86"/>
            <p:cNvSpPr>
              <a:spLocks/>
            </p:cNvSpPr>
            <p:nvPr/>
          </p:nvSpPr>
          <p:spPr bwMode="auto">
            <a:xfrm>
              <a:off x="547" y="2178"/>
              <a:ext cx="2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7" y="0"/>
                  </a:move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1" name="Line 87"/>
            <p:cNvSpPr>
              <a:spLocks noChangeShapeType="1"/>
            </p:cNvSpPr>
            <p:nvPr/>
          </p:nvSpPr>
          <p:spPr bwMode="auto">
            <a:xfrm flipH="1">
              <a:off x="547" y="2178"/>
              <a:ext cx="2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52" name="Freeform 88"/>
            <p:cNvSpPr>
              <a:spLocks/>
            </p:cNvSpPr>
            <p:nvPr/>
          </p:nvSpPr>
          <p:spPr bwMode="auto">
            <a:xfrm>
              <a:off x="549" y="2176"/>
              <a:ext cx="1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3" name="Freeform 89"/>
            <p:cNvSpPr>
              <a:spLocks/>
            </p:cNvSpPr>
            <p:nvPr/>
          </p:nvSpPr>
          <p:spPr bwMode="auto">
            <a:xfrm>
              <a:off x="547" y="2180"/>
              <a:ext cx="2" cy="12"/>
            </a:xfrm>
            <a:custGeom>
              <a:avLst/>
              <a:gdLst>
                <a:gd name="T0" fmla="*/ 0 w 7"/>
                <a:gd name="T1" fmla="*/ 0 h 49"/>
                <a:gd name="T2" fmla="*/ 0 w 7"/>
                <a:gd name="T3" fmla="*/ 0 h 49"/>
                <a:gd name="T4" fmla="*/ 0 w 7"/>
                <a:gd name="T5" fmla="*/ 0 h 49"/>
                <a:gd name="T6" fmla="*/ 0 60000 65536"/>
                <a:gd name="T7" fmla="*/ 0 60000 65536"/>
                <a:gd name="T8" fmla="*/ 0 60000 65536"/>
                <a:gd name="T9" fmla="*/ 0 w 7"/>
                <a:gd name="T10" fmla="*/ 0 h 49"/>
                <a:gd name="T11" fmla="*/ 7 w 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9">
                  <a:moveTo>
                    <a:pt x="7" y="49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4" name="Line 90"/>
            <p:cNvSpPr>
              <a:spLocks noChangeShapeType="1"/>
            </p:cNvSpPr>
            <p:nvPr/>
          </p:nvSpPr>
          <p:spPr bwMode="auto">
            <a:xfrm flipH="1">
              <a:off x="541" y="2196"/>
              <a:ext cx="4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55" name="Freeform 91"/>
            <p:cNvSpPr>
              <a:spLocks/>
            </p:cNvSpPr>
            <p:nvPr/>
          </p:nvSpPr>
          <p:spPr bwMode="auto">
            <a:xfrm>
              <a:off x="549" y="2207"/>
              <a:ext cx="11" cy="4"/>
            </a:xfrm>
            <a:custGeom>
              <a:avLst/>
              <a:gdLst>
                <a:gd name="T0" fmla="*/ 0 w 42"/>
                <a:gd name="T1" fmla="*/ 0 h 13"/>
                <a:gd name="T2" fmla="*/ 0 w 42"/>
                <a:gd name="T3" fmla="*/ 0 h 13"/>
                <a:gd name="T4" fmla="*/ 0 w 42"/>
                <a:gd name="T5" fmla="*/ 0 h 13"/>
                <a:gd name="T6" fmla="*/ 0 w 42"/>
                <a:gd name="T7" fmla="*/ 0 h 13"/>
                <a:gd name="T8" fmla="*/ 0 w 42"/>
                <a:gd name="T9" fmla="*/ 0 h 13"/>
                <a:gd name="T10" fmla="*/ 0 w 42"/>
                <a:gd name="T11" fmla="*/ 0 h 13"/>
                <a:gd name="T12" fmla="*/ 0 w 42"/>
                <a:gd name="T13" fmla="*/ 0 h 13"/>
                <a:gd name="T14" fmla="*/ 0 w 42"/>
                <a:gd name="T15" fmla="*/ 0 h 13"/>
                <a:gd name="T16" fmla="*/ 0 w 42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3"/>
                <a:gd name="T29" fmla="*/ 42 w 4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3">
                  <a:moveTo>
                    <a:pt x="35" y="0"/>
                  </a:moveTo>
                  <a:lnTo>
                    <a:pt x="42" y="0"/>
                  </a:lnTo>
                  <a:lnTo>
                    <a:pt x="42" y="7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11" y="13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6" name="Line 92"/>
            <p:cNvSpPr>
              <a:spLocks noChangeShapeType="1"/>
            </p:cNvSpPr>
            <p:nvPr/>
          </p:nvSpPr>
          <p:spPr bwMode="auto">
            <a:xfrm>
              <a:off x="557" y="2180"/>
              <a:ext cx="1" cy="2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57" name="Freeform 93"/>
            <p:cNvSpPr>
              <a:spLocks/>
            </p:cNvSpPr>
            <p:nvPr/>
          </p:nvSpPr>
          <p:spPr bwMode="auto">
            <a:xfrm>
              <a:off x="550" y="2176"/>
              <a:ext cx="10" cy="3"/>
            </a:xfrm>
            <a:custGeom>
              <a:avLst/>
              <a:gdLst>
                <a:gd name="T0" fmla="*/ 0 w 38"/>
                <a:gd name="T1" fmla="*/ 0 h 12"/>
                <a:gd name="T2" fmla="*/ 0 w 38"/>
                <a:gd name="T3" fmla="*/ 0 h 12"/>
                <a:gd name="T4" fmla="*/ 0 w 38"/>
                <a:gd name="T5" fmla="*/ 0 h 12"/>
                <a:gd name="T6" fmla="*/ 0 w 38"/>
                <a:gd name="T7" fmla="*/ 0 h 12"/>
                <a:gd name="T8" fmla="*/ 0 w 3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2"/>
                <a:gd name="T17" fmla="*/ 38 w 3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2">
                  <a:moveTo>
                    <a:pt x="0" y="0"/>
                  </a:moveTo>
                  <a:lnTo>
                    <a:pt x="0" y="4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1" y="1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8" name="Freeform 94"/>
            <p:cNvSpPr>
              <a:spLocks/>
            </p:cNvSpPr>
            <p:nvPr/>
          </p:nvSpPr>
          <p:spPr bwMode="auto">
            <a:xfrm>
              <a:off x="541" y="2193"/>
              <a:ext cx="6" cy="1"/>
            </a:xfrm>
            <a:custGeom>
              <a:avLst/>
              <a:gdLst>
                <a:gd name="T0" fmla="*/ 0 w 25"/>
                <a:gd name="T1" fmla="*/ 0 h 6"/>
                <a:gd name="T2" fmla="*/ 0 w 25"/>
                <a:gd name="T3" fmla="*/ 0 h 6"/>
                <a:gd name="T4" fmla="*/ 0 w 25"/>
                <a:gd name="T5" fmla="*/ 0 h 6"/>
                <a:gd name="T6" fmla="*/ 0 60000 65536"/>
                <a:gd name="T7" fmla="*/ 0 60000 65536"/>
                <a:gd name="T8" fmla="*/ 0 60000 65536"/>
                <a:gd name="T9" fmla="*/ 0 w 25"/>
                <a:gd name="T10" fmla="*/ 0 h 6"/>
                <a:gd name="T11" fmla="*/ 25 w 2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6">
                  <a:moveTo>
                    <a:pt x="0" y="6"/>
                  </a:moveTo>
                  <a:lnTo>
                    <a:pt x="18" y="0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59" name="Freeform 95"/>
            <p:cNvSpPr>
              <a:spLocks/>
            </p:cNvSpPr>
            <p:nvPr/>
          </p:nvSpPr>
          <p:spPr bwMode="auto">
            <a:xfrm>
              <a:off x="548" y="2197"/>
              <a:ext cx="1" cy="14"/>
            </a:xfrm>
            <a:custGeom>
              <a:avLst/>
              <a:gdLst>
                <a:gd name="T0" fmla="*/ 0 w 4"/>
                <a:gd name="T1" fmla="*/ 0 h 54"/>
                <a:gd name="T2" fmla="*/ 0 w 4"/>
                <a:gd name="T3" fmla="*/ 0 h 54"/>
                <a:gd name="T4" fmla="*/ 0 w 4"/>
                <a:gd name="T5" fmla="*/ 0 h 54"/>
                <a:gd name="T6" fmla="*/ 0 60000 65536"/>
                <a:gd name="T7" fmla="*/ 0 60000 65536"/>
                <a:gd name="T8" fmla="*/ 0 60000 65536"/>
                <a:gd name="T9" fmla="*/ 0 w 4"/>
                <a:gd name="T10" fmla="*/ 0 h 54"/>
                <a:gd name="T11" fmla="*/ 4 w 4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4">
                  <a:moveTo>
                    <a:pt x="4" y="54"/>
                  </a:move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0" name="Line 96"/>
            <p:cNvSpPr>
              <a:spLocks noChangeShapeType="1"/>
            </p:cNvSpPr>
            <p:nvPr/>
          </p:nvSpPr>
          <p:spPr bwMode="auto">
            <a:xfrm flipH="1">
              <a:off x="545" y="2196"/>
              <a:ext cx="2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61" name="Freeform 97"/>
            <p:cNvSpPr>
              <a:spLocks/>
            </p:cNvSpPr>
            <p:nvPr/>
          </p:nvSpPr>
          <p:spPr bwMode="auto">
            <a:xfrm>
              <a:off x="550" y="2065"/>
              <a:ext cx="642" cy="112"/>
            </a:xfrm>
            <a:custGeom>
              <a:avLst/>
              <a:gdLst>
                <a:gd name="T0" fmla="*/ 0 w 2568"/>
                <a:gd name="T1" fmla="*/ 0 h 449"/>
                <a:gd name="T2" fmla="*/ 0 w 2568"/>
                <a:gd name="T3" fmla="*/ 0 h 449"/>
                <a:gd name="T4" fmla="*/ 0 w 2568"/>
                <a:gd name="T5" fmla="*/ 0 h 449"/>
                <a:gd name="T6" fmla="*/ 0 w 2568"/>
                <a:gd name="T7" fmla="*/ 0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8"/>
                <a:gd name="T13" fmla="*/ 0 h 449"/>
                <a:gd name="T14" fmla="*/ 2568 w 2568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8" h="449">
                  <a:moveTo>
                    <a:pt x="0" y="449"/>
                  </a:moveTo>
                  <a:lnTo>
                    <a:pt x="0" y="0"/>
                  </a:lnTo>
                  <a:lnTo>
                    <a:pt x="2568" y="0"/>
                  </a:lnTo>
                  <a:lnTo>
                    <a:pt x="2568" y="44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2" name="Freeform 98"/>
            <p:cNvSpPr>
              <a:spLocks/>
            </p:cNvSpPr>
            <p:nvPr/>
          </p:nvSpPr>
          <p:spPr bwMode="auto">
            <a:xfrm>
              <a:off x="646" y="2040"/>
              <a:ext cx="13" cy="9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w 49"/>
                <a:gd name="T9" fmla="*/ 0 h 36"/>
                <a:gd name="T10" fmla="*/ 0 w 49"/>
                <a:gd name="T11" fmla="*/ 0 h 36"/>
                <a:gd name="T12" fmla="*/ 0 w 4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6"/>
                <a:gd name="T23" fmla="*/ 49 w 4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6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3" name="Freeform 99"/>
            <p:cNvSpPr>
              <a:spLocks/>
            </p:cNvSpPr>
            <p:nvPr/>
          </p:nvSpPr>
          <p:spPr bwMode="auto">
            <a:xfrm>
              <a:off x="646" y="2040"/>
              <a:ext cx="13" cy="9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w 49"/>
                <a:gd name="T9" fmla="*/ 0 h 36"/>
                <a:gd name="T10" fmla="*/ 0 w 49"/>
                <a:gd name="T11" fmla="*/ 0 h 36"/>
                <a:gd name="T12" fmla="*/ 0 w 4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6"/>
                <a:gd name="T23" fmla="*/ 49 w 4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6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4" name="Freeform 100"/>
            <p:cNvSpPr>
              <a:spLocks/>
            </p:cNvSpPr>
            <p:nvPr/>
          </p:nvSpPr>
          <p:spPr bwMode="auto">
            <a:xfrm>
              <a:off x="646" y="2204"/>
              <a:ext cx="39" cy="28"/>
            </a:xfrm>
            <a:custGeom>
              <a:avLst/>
              <a:gdLst>
                <a:gd name="T0" fmla="*/ 0 w 153"/>
                <a:gd name="T1" fmla="*/ 0 h 111"/>
                <a:gd name="T2" fmla="*/ 0 w 153"/>
                <a:gd name="T3" fmla="*/ 0 h 111"/>
                <a:gd name="T4" fmla="*/ 0 w 153"/>
                <a:gd name="T5" fmla="*/ 0 h 111"/>
                <a:gd name="T6" fmla="*/ 0 w 153"/>
                <a:gd name="T7" fmla="*/ 0 h 111"/>
                <a:gd name="T8" fmla="*/ 0 w 153"/>
                <a:gd name="T9" fmla="*/ 0 h 111"/>
                <a:gd name="T10" fmla="*/ 0 w 153"/>
                <a:gd name="T11" fmla="*/ 0 h 111"/>
                <a:gd name="T12" fmla="*/ 0 w 153"/>
                <a:gd name="T13" fmla="*/ 0 h 111"/>
                <a:gd name="T14" fmla="*/ 0 w 153"/>
                <a:gd name="T15" fmla="*/ 0 h 111"/>
                <a:gd name="T16" fmla="*/ 0 w 153"/>
                <a:gd name="T17" fmla="*/ 0 h 111"/>
                <a:gd name="T18" fmla="*/ 0 w 153"/>
                <a:gd name="T19" fmla="*/ 0 h 111"/>
                <a:gd name="T20" fmla="*/ 0 w 153"/>
                <a:gd name="T21" fmla="*/ 0 h 111"/>
                <a:gd name="T22" fmla="*/ 0 w 153"/>
                <a:gd name="T23" fmla="*/ 0 h 111"/>
                <a:gd name="T24" fmla="*/ 0 w 153"/>
                <a:gd name="T25" fmla="*/ 0 h 111"/>
                <a:gd name="T26" fmla="*/ 0 w 153"/>
                <a:gd name="T27" fmla="*/ 0 h 111"/>
                <a:gd name="T28" fmla="*/ 0 w 153"/>
                <a:gd name="T29" fmla="*/ 0 h 111"/>
                <a:gd name="T30" fmla="*/ 0 w 153"/>
                <a:gd name="T31" fmla="*/ 0 h 111"/>
                <a:gd name="T32" fmla="*/ 0 w 153"/>
                <a:gd name="T33" fmla="*/ 0 h 111"/>
                <a:gd name="T34" fmla="*/ 0 w 153"/>
                <a:gd name="T35" fmla="*/ 0 h 111"/>
                <a:gd name="T36" fmla="*/ 0 w 153"/>
                <a:gd name="T37" fmla="*/ 0 h 111"/>
                <a:gd name="T38" fmla="*/ 0 w 153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11"/>
                <a:gd name="T62" fmla="*/ 153 w 153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11">
                  <a:moveTo>
                    <a:pt x="134" y="60"/>
                  </a:moveTo>
                  <a:lnTo>
                    <a:pt x="96" y="60"/>
                  </a:lnTo>
                  <a:lnTo>
                    <a:pt x="96" y="69"/>
                  </a:lnTo>
                  <a:lnTo>
                    <a:pt x="77" y="69"/>
                  </a:lnTo>
                  <a:lnTo>
                    <a:pt x="77" y="111"/>
                  </a:lnTo>
                  <a:lnTo>
                    <a:pt x="38" y="111"/>
                  </a:lnTo>
                  <a:lnTo>
                    <a:pt x="38" y="26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88" y="9"/>
                  </a:lnTo>
                  <a:lnTo>
                    <a:pt x="108" y="13"/>
                  </a:lnTo>
                  <a:lnTo>
                    <a:pt x="108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3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5" name="Freeform 101"/>
            <p:cNvSpPr>
              <a:spLocks/>
            </p:cNvSpPr>
            <p:nvPr/>
          </p:nvSpPr>
          <p:spPr bwMode="auto">
            <a:xfrm>
              <a:off x="646" y="2204"/>
              <a:ext cx="39" cy="28"/>
            </a:xfrm>
            <a:custGeom>
              <a:avLst/>
              <a:gdLst>
                <a:gd name="T0" fmla="*/ 0 w 153"/>
                <a:gd name="T1" fmla="*/ 0 h 111"/>
                <a:gd name="T2" fmla="*/ 0 w 153"/>
                <a:gd name="T3" fmla="*/ 0 h 111"/>
                <a:gd name="T4" fmla="*/ 0 w 153"/>
                <a:gd name="T5" fmla="*/ 0 h 111"/>
                <a:gd name="T6" fmla="*/ 0 w 153"/>
                <a:gd name="T7" fmla="*/ 0 h 111"/>
                <a:gd name="T8" fmla="*/ 0 w 153"/>
                <a:gd name="T9" fmla="*/ 0 h 111"/>
                <a:gd name="T10" fmla="*/ 0 w 153"/>
                <a:gd name="T11" fmla="*/ 0 h 111"/>
                <a:gd name="T12" fmla="*/ 0 w 153"/>
                <a:gd name="T13" fmla="*/ 0 h 111"/>
                <a:gd name="T14" fmla="*/ 0 w 153"/>
                <a:gd name="T15" fmla="*/ 0 h 111"/>
                <a:gd name="T16" fmla="*/ 0 w 153"/>
                <a:gd name="T17" fmla="*/ 0 h 111"/>
                <a:gd name="T18" fmla="*/ 0 w 153"/>
                <a:gd name="T19" fmla="*/ 0 h 111"/>
                <a:gd name="T20" fmla="*/ 0 w 153"/>
                <a:gd name="T21" fmla="*/ 0 h 111"/>
                <a:gd name="T22" fmla="*/ 0 w 153"/>
                <a:gd name="T23" fmla="*/ 0 h 111"/>
                <a:gd name="T24" fmla="*/ 0 w 153"/>
                <a:gd name="T25" fmla="*/ 0 h 111"/>
                <a:gd name="T26" fmla="*/ 0 w 153"/>
                <a:gd name="T27" fmla="*/ 0 h 111"/>
                <a:gd name="T28" fmla="*/ 0 w 153"/>
                <a:gd name="T29" fmla="*/ 0 h 111"/>
                <a:gd name="T30" fmla="*/ 0 w 153"/>
                <a:gd name="T31" fmla="*/ 0 h 111"/>
                <a:gd name="T32" fmla="*/ 0 w 153"/>
                <a:gd name="T33" fmla="*/ 0 h 111"/>
                <a:gd name="T34" fmla="*/ 0 w 153"/>
                <a:gd name="T35" fmla="*/ 0 h 111"/>
                <a:gd name="T36" fmla="*/ 0 w 153"/>
                <a:gd name="T37" fmla="*/ 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111"/>
                <a:gd name="T59" fmla="*/ 153 w 153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111">
                  <a:moveTo>
                    <a:pt x="134" y="60"/>
                  </a:moveTo>
                  <a:lnTo>
                    <a:pt x="96" y="60"/>
                  </a:lnTo>
                  <a:lnTo>
                    <a:pt x="96" y="69"/>
                  </a:lnTo>
                  <a:lnTo>
                    <a:pt x="77" y="69"/>
                  </a:lnTo>
                  <a:lnTo>
                    <a:pt x="77" y="111"/>
                  </a:lnTo>
                  <a:lnTo>
                    <a:pt x="38" y="111"/>
                  </a:lnTo>
                  <a:lnTo>
                    <a:pt x="38" y="26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88" y="9"/>
                  </a:lnTo>
                  <a:lnTo>
                    <a:pt x="108" y="13"/>
                  </a:lnTo>
                  <a:lnTo>
                    <a:pt x="108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34" y="6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6" name="Freeform 102"/>
            <p:cNvSpPr>
              <a:spLocks/>
            </p:cNvSpPr>
            <p:nvPr/>
          </p:nvSpPr>
          <p:spPr bwMode="auto">
            <a:xfrm>
              <a:off x="646" y="2193"/>
              <a:ext cx="13" cy="10"/>
            </a:xfrm>
            <a:custGeom>
              <a:avLst/>
              <a:gdLst>
                <a:gd name="T0" fmla="*/ 0 w 49"/>
                <a:gd name="T1" fmla="*/ 0 h 37"/>
                <a:gd name="T2" fmla="*/ 0 w 49"/>
                <a:gd name="T3" fmla="*/ 0 h 37"/>
                <a:gd name="T4" fmla="*/ 0 w 49"/>
                <a:gd name="T5" fmla="*/ 0 h 37"/>
                <a:gd name="T6" fmla="*/ 0 w 49"/>
                <a:gd name="T7" fmla="*/ 0 h 37"/>
                <a:gd name="T8" fmla="*/ 0 w 49"/>
                <a:gd name="T9" fmla="*/ 0 h 37"/>
                <a:gd name="T10" fmla="*/ 0 w 49"/>
                <a:gd name="T11" fmla="*/ 0 h 37"/>
                <a:gd name="T12" fmla="*/ 0 w 49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7"/>
                <a:gd name="T23" fmla="*/ 49 w 4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7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7" name="Freeform 103"/>
            <p:cNvSpPr>
              <a:spLocks/>
            </p:cNvSpPr>
            <p:nvPr/>
          </p:nvSpPr>
          <p:spPr bwMode="auto">
            <a:xfrm>
              <a:off x="646" y="2193"/>
              <a:ext cx="13" cy="10"/>
            </a:xfrm>
            <a:custGeom>
              <a:avLst/>
              <a:gdLst>
                <a:gd name="T0" fmla="*/ 0 w 49"/>
                <a:gd name="T1" fmla="*/ 0 h 37"/>
                <a:gd name="T2" fmla="*/ 0 w 49"/>
                <a:gd name="T3" fmla="*/ 0 h 37"/>
                <a:gd name="T4" fmla="*/ 0 w 49"/>
                <a:gd name="T5" fmla="*/ 0 h 37"/>
                <a:gd name="T6" fmla="*/ 0 w 49"/>
                <a:gd name="T7" fmla="*/ 0 h 37"/>
                <a:gd name="T8" fmla="*/ 0 w 49"/>
                <a:gd name="T9" fmla="*/ 0 h 37"/>
                <a:gd name="T10" fmla="*/ 0 w 49"/>
                <a:gd name="T11" fmla="*/ 0 h 37"/>
                <a:gd name="T12" fmla="*/ 0 w 49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7"/>
                <a:gd name="T23" fmla="*/ 49 w 4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7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8" name="Freeform 104"/>
            <p:cNvSpPr>
              <a:spLocks/>
            </p:cNvSpPr>
            <p:nvPr/>
          </p:nvSpPr>
          <p:spPr bwMode="auto">
            <a:xfrm>
              <a:off x="642" y="2049"/>
              <a:ext cx="9" cy="16"/>
            </a:xfrm>
            <a:custGeom>
              <a:avLst/>
              <a:gdLst>
                <a:gd name="T0" fmla="*/ 0 w 38"/>
                <a:gd name="T1" fmla="*/ 0 h 63"/>
                <a:gd name="T2" fmla="*/ 0 w 38"/>
                <a:gd name="T3" fmla="*/ 0 h 63"/>
                <a:gd name="T4" fmla="*/ 0 w 38"/>
                <a:gd name="T5" fmla="*/ 0 h 63"/>
                <a:gd name="T6" fmla="*/ 0 w 38"/>
                <a:gd name="T7" fmla="*/ 0 h 63"/>
                <a:gd name="T8" fmla="*/ 0 w 38"/>
                <a:gd name="T9" fmla="*/ 0 h 63"/>
                <a:gd name="T10" fmla="*/ 0 w 38"/>
                <a:gd name="T11" fmla="*/ 0 h 63"/>
                <a:gd name="T12" fmla="*/ 0 w 38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3"/>
                <a:gd name="T23" fmla="*/ 38 w 3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3">
                  <a:moveTo>
                    <a:pt x="15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38" y="63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69" name="Freeform 105"/>
            <p:cNvSpPr>
              <a:spLocks/>
            </p:cNvSpPr>
            <p:nvPr/>
          </p:nvSpPr>
          <p:spPr bwMode="auto">
            <a:xfrm>
              <a:off x="642" y="2049"/>
              <a:ext cx="9" cy="16"/>
            </a:xfrm>
            <a:custGeom>
              <a:avLst/>
              <a:gdLst>
                <a:gd name="T0" fmla="*/ 0 w 38"/>
                <a:gd name="T1" fmla="*/ 0 h 63"/>
                <a:gd name="T2" fmla="*/ 0 w 38"/>
                <a:gd name="T3" fmla="*/ 0 h 63"/>
                <a:gd name="T4" fmla="*/ 0 w 38"/>
                <a:gd name="T5" fmla="*/ 0 h 63"/>
                <a:gd name="T6" fmla="*/ 0 w 38"/>
                <a:gd name="T7" fmla="*/ 0 h 63"/>
                <a:gd name="T8" fmla="*/ 0 w 38"/>
                <a:gd name="T9" fmla="*/ 0 h 63"/>
                <a:gd name="T10" fmla="*/ 0 w 38"/>
                <a:gd name="T11" fmla="*/ 0 h 63"/>
                <a:gd name="T12" fmla="*/ 0 w 38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3"/>
                <a:gd name="T23" fmla="*/ 38 w 3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3">
                  <a:moveTo>
                    <a:pt x="15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38" y="63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0" name="Freeform 106"/>
            <p:cNvSpPr>
              <a:spLocks/>
            </p:cNvSpPr>
            <p:nvPr/>
          </p:nvSpPr>
          <p:spPr bwMode="auto">
            <a:xfrm>
              <a:off x="642" y="2178"/>
              <a:ext cx="9" cy="15"/>
            </a:xfrm>
            <a:custGeom>
              <a:avLst/>
              <a:gdLst>
                <a:gd name="T0" fmla="*/ 0 w 38"/>
                <a:gd name="T1" fmla="*/ 0 h 62"/>
                <a:gd name="T2" fmla="*/ 0 w 38"/>
                <a:gd name="T3" fmla="*/ 0 h 62"/>
                <a:gd name="T4" fmla="*/ 0 w 38"/>
                <a:gd name="T5" fmla="*/ 0 h 62"/>
                <a:gd name="T6" fmla="*/ 0 w 38"/>
                <a:gd name="T7" fmla="*/ 0 h 62"/>
                <a:gd name="T8" fmla="*/ 0 w 38"/>
                <a:gd name="T9" fmla="*/ 0 h 62"/>
                <a:gd name="T10" fmla="*/ 0 w 38"/>
                <a:gd name="T11" fmla="*/ 0 h 62"/>
                <a:gd name="T12" fmla="*/ 0 w 38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2"/>
                <a:gd name="T23" fmla="*/ 38 w 38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2">
                  <a:moveTo>
                    <a:pt x="15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4"/>
                  </a:lnTo>
                  <a:lnTo>
                    <a:pt x="15" y="5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1" name="Freeform 107"/>
            <p:cNvSpPr>
              <a:spLocks/>
            </p:cNvSpPr>
            <p:nvPr/>
          </p:nvSpPr>
          <p:spPr bwMode="auto">
            <a:xfrm>
              <a:off x="642" y="2178"/>
              <a:ext cx="9" cy="15"/>
            </a:xfrm>
            <a:custGeom>
              <a:avLst/>
              <a:gdLst>
                <a:gd name="T0" fmla="*/ 0 w 38"/>
                <a:gd name="T1" fmla="*/ 0 h 62"/>
                <a:gd name="T2" fmla="*/ 0 w 38"/>
                <a:gd name="T3" fmla="*/ 0 h 62"/>
                <a:gd name="T4" fmla="*/ 0 w 38"/>
                <a:gd name="T5" fmla="*/ 0 h 62"/>
                <a:gd name="T6" fmla="*/ 0 w 38"/>
                <a:gd name="T7" fmla="*/ 0 h 62"/>
                <a:gd name="T8" fmla="*/ 0 w 38"/>
                <a:gd name="T9" fmla="*/ 0 h 62"/>
                <a:gd name="T10" fmla="*/ 0 w 38"/>
                <a:gd name="T11" fmla="*/ 0 h 62"/>
                <a:gd name="T12" fmla="*/ 0 w 38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2"/>
                <a:gd name="T23" fmla="*/ 38 w 38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2">
                  <a:moveTo>
                    <a:pt x="15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4"/>
                  </a:lnTo>
                  <a:lnTo>
                    <a:pt x="15" y="54"/>
                  </a:lnTo>
                  <a:lnTo>
                    <a:pt x="15" y="6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2" name="Rectangle 108"/>
            <p:cNvSpPr>
              <a:spLocks noChangeArrowheads="1"/>
            </p:cNvSpPr>
            <p:nvPr/>
          </p:nvSpPr>
          <p:spPr bwMode="auto">
            <a:xfrm>
              <a:off x="1158" y="2051"/>
              <a:ext cx="34" cy="14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3" name="Rectangle 109"/>
            <p:cNvSpPr>
              <a:spLocks noChangeArrowheads="1"/>
            </p:cNvSpPr>
            <p:nvPr/>
          </p:nvSpPr>
          <p:spPr bwMode="auto">
            <a:xfrm>
              <a:off x="1158" y="2051"/>
              <a:ext cx="34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4" name="Rectangle 110"/>
            <p:cNvSpPr>
              <a:spLocks noChangeArrowheads="1"/>
            </p:cNvSpPr>
            <p:nvPr/>
          </p:nvSpPr>
          <p:spPr bwMode="auto">
            <a:xfrm>
              <a:off x="596" y="1925"/>
              <a:ext cx="4" cy="1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5" name="Freeform 111"/>
            <p:cNvSpPr>
              <a:spLocks/>
            </p:cNvSpPr>
            <p:nvPr/>
          </p:nvSpPr>
          <p:spPr bwMode="auto">
            <a:xfrm>
              <a:off x="596" y="1923"/>
              <a:ext cx="4" cy="4"/>
            </a:xfrm>
            <a:custGeom>
              <a:avLst/>
              <a:gdLst>
                <a:gd name="T0" fmla="*/ 0 w 17"/>
                <a:gd name="T1" fmla="*/ 0 h 16"/>
                <a:gd name="T2" fmla="*/ 0 w 17"/>
                <a:gd name="T3" fmla="*/ 0 h 16"/>
                <a:gd name="T4" fmla="*/ 0 w 17"/>
                <a:gd name="T5" fmla="*/ 0 h 16"/>
                <a:gd name="T6" fmla="*/ 0 w 17"/>
                <a:gd name="T7" fmla="*/ 0 h 16"/>
                <a:gd name="T8" fmla="*/ 0 w 17"/>
                <a:gd name="T9" fmla="*/ 0 h 16"/>
                <a:gd name="T10" fmla="*/ 0 w 17"/>
                <a:gd name="T11" fmla="*/ 0 h 16"/>
                <a:gd name="T12" fmla="*/ 0 w 17"/>
                <a:gd name="T13" fmla="*/ 0 h 16"/>
                <a:gd name="T14" fmla="*/ 0 w 17"/>
                <a:gd name="T15" fmla="*/ 0 h 16"/>
                <a:gd name="T16" fmla="*/ 0 w 17"/>
                <a:gd name="T17" fmla="*/ 0 h 16"/>
                <a:gd name="T18" fmla="*/ 0 w 17"/>
                <a:gd name="T19" fmla="*/ 0 h 16"/>
                <a:gd name="T20" fmla="*/ 0 w 17"/>
                <a:gd name="T21" fmla="*/ 0 h 16"/>
                <a:gd name="T22" fmla="*/ 0 w 17"/>
                <a:gd name="T23" fmla="*/ 0 h 16"/>
                <a:gd name="T24" fmla="*/ 0 w 17"/>
                <a:gd name="T25" fmla="*/ 0 h 16"/>
                <a:gd name="T26" fmla="*/ 0 w 17"/>
                <a:gd name="T27" fmla="*/ 0 h 16"/>
                <a:gd name="T28" fmla="*/ 0 w 17"/>
                <a:gd name="T29" fmla="*/ 0 h 16"/>
                <a:gd name="T30" fmla="*/ 0 w 17"/>
                <a:gd name="T31" fmla="*/ 0 h 16"/>
                <a:gd name="T32" fmla="*/ 0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17" y="9"/>
                  </a:moveTo>
                  <a:lnTo>
                    <a:pt x="16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403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6" name="Freeform 112"/>
            <p:cNvSpPr>
              <a:spLocks/>
            </p:cNvSpPr>
            <p:nvPr/>
          </p:nvSpPr>
          <p:spPr bwMode="auto">
            <a:xfrm>
              <a:off x="596" y="1923"/>
              <a:ext cx="4" cy="4"/>
            </a:xfrm>
            <a:custGeom>
              <a:avLst/>
              <a:gdLst>
                <a:gd name="T0" fmla="*/ 0 w 17"/>
                <a:gd name="T1" fmla="*/ 0 h 16"/>
                <a:gd name="T2" fmla="*/ 0 w 17"/>
                <a:gd name="T3" fmla="*/ 0 h 16"/>
                <a:gd name="T4" fmla="*/ 0 w 17"/>
                <a:gd name="T5" fmla="*/ 0 h 16"/>
                <a:gd name="T6" fmla="*/ 0 w 17"/>
                <a:gd name="T7" fmla="*/ 0 h 16"/>
                <a:gd name="T8" fmla="*/ 0 w 17"/>
                <a:gd name="T9" fmla="*/ 0 h 16"/>
                <a:gd name="T10" fmla="*/ 0 w 17"/>
                <a:gd name="T11" fmla="*/ 0 h 16"/>
                <a:gd name="T12" fmla="*/ 0 w 17"/>
                <a:gd name="T13" fmla="*/ 0 h 16"/>
                <a:gd name="T14" fmla="*/ 0 w 17"/>
                <a:gd name="T15" fmla="*/ 0 h 16"/>
                <a:gd name="T16" fmla="*/ 0 w 17"/>
                <a:gd name="T17" fmla="*/ 0 h 16"/>
                <a:gd name="T18" fmla="*/ 0 w 17"/>
                <a:gd name="T19" fmla="*/ 0 h 16"/>
                <a:gd name="T20" fmla="*/ 0 w 17"/>
                <a:gd name="T21" fmla="*/ 0 h 16"/>
                <a:gd name="T22" fmla="*/ 0 w 17"/>
                <a:gd name="T23" fmla="*/ 0 h 16"/>
                <a:gd name="T24" fmla="*/ 0 w 17"/>
                <a:gd name="T25" fmla="*/ 0 h 16"/>
                <a:gd name="T26" fmla="*/ 0 w 17"/>
                <a:gd name="T27" fmla="*/ 0 h 16"/>
                <a:gd name="T28" fmla="*/ 0 w 17"/>
                <a:gd name="T29" fmla="*/ 0 h 16"/>
                <a:gd name="T30" fmla="*/ 0 w 17"/>
                <a:gd name="T31" fmla="*/ 0 h 16"/>
                <a:gd name="T32" fmla="*/ 0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17" y="9"/>
                  </a:moveTo>
                  <a:lnTo>
                    <a:pt x="16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7" y="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7" name="Rectangle 113"/>
            <p:cNvSpPr>
              <a:spLocks noChangeArrowheads="1"/>
            </p:cNvSpPr>
            <p:nvPr/>
          </p:nvSpPr>
          <p:spPr bwMode="auto">
            <a:xfrm>
              <a:off x="564" y="2022"/>
              <a:ext cx="78" cy="13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8" name="Freeform 114"/>
            <p:cNvSpPr>
              <a:spLocks/>
            </p:cNvSpPr>
            <p:nvPr/>
          </p:nvSpPr>
          <p:spPr bwMode="auto">
            <a:xfrm>
              <a:off x="564" y="2022"/>
              <a:ext cx="78" cy="13"/>
            </a:xfrm>
            <a:custGeom>
              <a:avLst/>
              <a:gdLst>
                <a:gd name="T0" fmla="*/ 0 w 310"/>
                <a:gd name="T1" fmla="*/ 0 h 52"/>
                <a:gd name="T2" fmla="*/ 0 w 310"/>
                <a:gd name="T3" fmla="*/ 0 h 52"/>
                <a:gd name="T4" fmla="*/ 0 w 310"/>
                <a:gd name="T5" fmla="*/ 0 h 52"/>
                <a:gd name="T6" fmla="*/ 0 w 31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52"/>
                <a:gd name="T14" fmla="*/ 310 w 31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52">
                  <a:moveTo>
                    <a:pt x="310" y="52"/>
                  </a:moveTo>
                  <a:lnTo>
                    <a:pt x="310" y="0"/>
                  </a:ln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79" name="Freeform 115"/>
            <p:cNvSpPr>
              <a:spLocks/>
            </p:cNvSpPr>
            <p:nvPr/>
          </p:nvSpPr>
          <p:spPr bwMode="auto">
            <a:xfrm>
              <a:off x="515" y="1337"/>
              <a:ext cx="4" cy="4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w 16"/>
                <a:gd name="T31" fmla="*/ 0 h 15"/>
                <a:gd name="T32" fmla="*/ 0 w 16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5"/>
                <a:gd name="T53" fmla="*/ 16 w 16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5">
                  <a:moveTo>
                    <a:pt x="16" y="8"/>
                  </a:moveTo>
                  <a:lnTo>
                    <a:pt x="16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0" name="Freeform 116"/>
            <p:cNvSpPr>
              <a:spLocks/>
            </p:cNvSpPr>
            <p:nvPr/>
          </p:nvSpPr>
          <p:spPr bwMode="auto">
            <a:xfrm>
              <a:off x="515" y="1337"/>
              <a:ext cx="4" cy="4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w 16"/>
                <a:gd name="T31" fmla="*/ 0 h 15"/>
                <a:gd name="T32" fmla="*/ 0 w 16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5"/>
                <a:gd name="T53" fmla="*/ 16 w 16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5">
                  <a:moveTo>
                    <a:pt x="16" y="8"/>
                  </a:moveTo>
                  <a:lnTo>
                    <a:pt x="16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6" y="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1" name="Rectangle 117"/>
            <p:cNvSpPr>
              <a:spLocks noChangeArrowheads="1"/>
            </p:cNvSpPr>
            <p:nvPr/>
          </p:nvSpPr>
          <p:spPr bwMode="auto">
            <a:xfrm>
              <a:off x="426" y="1917"/>
              <a:ext cx="96" cy="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2" name="Rectangle 118"/>
            <p:cNvSpPr>
              <a:spLocks noChangeArrowheads="1"/>
            </p:cNvSpPr>
            <p:nvPr/>
          </p:nvSpPr>
          <p:spPr bwMode="auto">
            <a:xfrm>
              <a:off x="426" y="1917"/>
              <a:ext cx="96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3" name="Rectangle 119"/>
            <p:cNvSpPr>
              <a:spLocks noChangeArrowheads="1"/>
            </p:cNvSpPr>
            <p:nvPr/>
          </p:nvSpPr>
          <p:spPr bwMode="auto">
            <a:xfrm>
              <a:off x="428" y="1915"/>
              <a:ext cx="92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4" name="Rectangle 120"/>
            <p:cNvSpPr>
              <a:spLocks noChangeArrowheads="1"/>
            </p:cNvSpPr>
            <p:nvPr/>
          </p:nvSpPr>
          <p:spPr bwMode="auto">
            <a:xfrm>
              <a:off x="428" y="1915"/>
              <a:ext cx="92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5" name="Freeform 121"/>
            <p:cNvSpPr>
              <a:spLocks/>
            </p:cNvSpPr>
            <p:nvPr/>
          </p:nvSpPr>
          <p:spPr bwMode="auto">
            <a:xfrm>
              <a:off x="472" y="1300"/>
              <a:ext cx="45" cy="604"/>
            </a:xfrm>
            <a:custGeom>
              <a:avLst/>
              <a:gdLst>
                <a:gd name="T0" fmla="*/ 0 w 179"/>
                <a:gd name="T1" fmla="*/ 0 h 2417"/>
                <a:gd name="T2" fmla="*/ 0 w 179"/>
                <a:gd name="T3" fmla="*/ 0 h 2417"/>
                <a:gd name="T4" fmla="*/ 0 w 179"/>
                <a:gd name="T5" fmla="*/ 0 h 2417"/>
                <a:gd name="T6" fmla="*/ 0 w 179"/>
                <a:gd name="T7" fmla="*/ 0 h 2417"/>
                <a:gd name="T8" fmla="*/ 0 w 179"/>
                <a:gd name="T9" fmla="*/ 0 h 2417"/>
                <a:gd name="T10" fmla="*/ 0 w 179"/>
                <a:gd name="T11" fmla="*/ 0 h 2417"/>
                <a:gd name="T12" fmla="*/ 0 w 179"/>
                <a:gd name="T13" fmla="*/ 0 h 2417"/>
                <a:gd name="T14" fmla="*/ 0 w 179"/>
                <a:gd name="T15" fmla="*/ 0 h 2417"/>
                <a:gd name="T16" fmla="*/ 0 w 179"/>
                <a:gd name="T17" fmla="*/ 0 h 2417"/>
                <a:gd name="T18" fmla="*/ 0 w 179"/>
                <a:gd name="T19" fmla="*/ 0 h 2417"/>
                <a:gd name="T20" fmla="*/ 0 w 179"/>
                <a:gd name="T21" fmla="*/ 0 h 24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2417"/>
                <a:gd name="T35" fmla="*/ 179 w 179"/>
                <a:gd name="T36" fmla="*/ 2417 h 24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2417">
                  <a:moveTo>
                    <a:pt x="179" y="147"/>
                  </a:moveTo>
                  <a:lnTo>
                    <a:pt x="92" y="14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417"/>
                  </a:lnTo>
                  <a:lnTo>
                    <a:pt x="15" y="2417"/>
                  </a:lnTo>
                  <a:lnTo>
                    <a:pt x="15" y="15"/>
                  </a:lnTo>
                  <a:lnTo>
                    <a:pt x="77" y="15"/>
                  </a:lnTo>
                  <a:lnTo>
                    <a:pt x="77" y="162"/>
                  </a:lnTo>
                  <a:lnTo>
                    <a:pt x="179" y="162"/>
                  </a:lnTo>
                  <a:lnTo>
                    <a:pt x="179" y="147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6" name="Freeform 122"/>
            <p:cNvSpPr>
              <a:spLocks/>
            </p:cNvSpPr>
            <p:nvPr/>
          </p:nvSpPr>
          <p:spPr bwMode="auto">
            <a:xfrm>
              <a:off x="472" y="1300"/>
              <a:ext cx="45" cy="604"/>
            </a:xfrm>
            <a:custGeom>
              <a:avLst/>
              <a:gdLst>
                <a:gd name="T0" fmla="*/ 0 w 179"/>
                <a:gd name="T1" fmla="*/ 0 h 2417"/>
                <a:gd name="T2" fmla="*/ 0 w 179"/>
                <a:gd name="T3" fmla="*/ 0 h 2417"/>
                <a:gd name="T4" fmla="*/ 0 w 179"/>
                <a:gd name="T5" fmla="*/ 0 h 2417"/>
                <a:gd name="T6" fmla="*/ 0 w 179"/>
                <a:gd name="T7" fmla="*/ 0 h 2417"/>
                <a:gd name="T8" fmla="*/ 0 w 179"/>
                <a:gd name="T9" fmla="*/ 0 h 2417"/>
                <a:gd name="T10" fmla="*/ 0 w 179"/>
                <a:gd name="T11" fmla="*/ 0 h 2417"/>
                <a:gd name="T12" fmla="*/ 0 w 179"/>
                <a:gd name="T13" fmla="*/ 0 h 2417"/>
                <a:gd name="T14" fmla="*/ 0 w 179"/>
                <a:gd name="T15" fmla="*/ 0 h 2417"/>
                <a:gd name="T16" fmla="*/ 0 w 179"/>
                <a:gd name="T17" fmla="*/ 0 h 2417"/>
                <a:gd name="T18" fmla="*/ 0 w 179"/>
                <a:gd name="T19" fmla="*/ 0 h 2417"/>
                <a:gd name="T20" fmla="*/ 0 w 179"/>
                <a:gd name="T21" fmla="*/ 0 h 24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2417"/>
                <a:gd name="T35" fmla="*/ 179 w 179"/>
                <a:gd name="T36" fmla="*/ 2417 h 24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2417">
                  <a:moveTo>
                    <a:pt x="179" y="147"/>
                  </a:moveTo>
                  <a:lnTo>
                    <a:pt x="92" y="14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417"/>
                  </a:lnTo>
                  <a:lnTo>
                    <a:pt x="15" y="2417"/>
                  </a:lnTo>
                  <a:lnTo>
                    <a:pt x="15" y="15"/>
                  </a:lnTo>
                  <a:lnTo>
                    <a:pt x="77" y="15"/>
                  </a:lnTo>
                  <a:lnTo>
                    <a:pt x="77" y="162"/>
                  </a:lnTo>
                  <a:lnTo>
                    <a:pt x="179" y="162"/>
                  </a:lnTo>
                  <a:lnTo>
                    <a:pt x="179" y="14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7" name="Rectangle 123"/>
            <p:cNvSpPr>
              <a:spLocks noChangeArrowheads="1"/>
            </p:cNvSpPr>
            <p:nvPr/>
          </p:nvSpPr>
          <p:spPr bwMode="auto">
            <a:xfrm>
              <a:off x="465" y="1894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8" name="Rectangle 124"/>
            <p:cNvSpPr>
              <a:spLocks noChangeArrowheads="1"/>
            </p:cNvSpPr>
            <p:nvPr/>
          </p:nvSpPr>
          <p:spPr bwMode="auto">
            <a:xfrm>
              <a:off x="465" y="1894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89" name="Rectangle 125"/>
            <p:cNvSpPr>
              <a:spLocks noChangeArrowheads="1"/>
            </p:cNvSpPr>
            <p:nvPr/>
          </p:nvSpPr>
          <p:spPr bwMode="auto">
            <a:xfrm>
              <a:off x="427" y="1894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0" name="Rectangle 126"/>
            <p:cNvSpPr>
              <a:spLocks noChangeArrowheads="1"/>
            </p:cNvSpPr>
            <p:nvPr/>
          </p:nvSpPr>
          <p:spPr bwMode="auto">
            <a:xfrm>
              <a:off x="427" y="1894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1" name="Freeform 127"/>
            <p:cNvSpPr>
              <a:spLocks/>
            </p:cNvSpPr>
            <p:nvPr/>
          </p:nvSpPr>
          <p:spPr bwMode="auto">
            <a:xfrm>
              <a:off x="482" y="1894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1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2" name="Freeform 128"/>
            <p:cNvSpPr>
              <a:spLocks/>
            </p:cNvSpPr>
            <p:nvPr/>
          </p:nvSpPr>
          <p:spPr bwMode="auto">
            <a:xfrm>
              <a:off x="482" y="1894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1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3" name="Rectangle 129"/>
            <p:cNvSpPr>
              <a:spLocks noChangeArrowheads="1"/>
            </p:cNvSpPr>
            <p:nvPr/>
          </p:nvSpPr>
          <p:spPr bwMode="auto">
            <a:xfrm>
              <a:off x="426" y="1874"/>
              <a:ext cx="96" cy="5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4" name="Rectangle 130"/>
            <p:cNvSpPr>
              <a:spLocks noChangeArrowheads="1"/>
            </p:cNvSpPr>
            <p:nvPr/>
          </p:nvSpPr>
          <p:spPr bwMode="auto">
            <a:xfrm>
              <a:off x="426" y="1874"/>
              <a:ext cx="96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5" name="Rectangle 131"/>
            <p:cNvSpPr>
              <a:spLocks noChangeArrowheads="1"/>
            </p:cNvSpPr>
            <p:nvPr/>
          </p:nvSpPr>
          <p:spPr bwMode="auto">
            <a:xfrm>
              <a:off x="428" y="1872"/>
              <a:ext cx="92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6" name="Rectangle 132"/>
            <p:cNvSpPr>
              <a:spLocks noChangeArrowheads="1"/>
            </p:cNvSpPr>
            <p:nvPr/>
          </p:nvSpPr>
          <p:spPr bwMode="auto">
            <a:xfrm>
              <a:off x="428" y="1872"/>
              <a:ext cx="92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7" name="Rectangle 133"/>
            <p:cNvSpPr>
              <a:spLocks noChangeArrowheads="1"/>
            </p:cNvSpPr>
            <p:nvPr/>
          </p:nvSpPr>
          <p:spPr bwMode="auto">
            <a:xfrm>
              <a:off x="465" y="1851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8" name="Rectangle 134"/>
            <p:cNvSpPr>
              <a:spLocks noChangeArrowheads="1"/>
            </p:cNvSpPr>
            <p:nvPr/>
          </p:nvSpPr>
          <p:spPr bwMode="auto">
            <a:xfrm>
              <a:off x="465" y="1851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899" name="Freeform 135"/>
            <p:cNvSpPr>
              <a:spLocks/>
            </p:cNvSpPr>
            <p:nvPr/>
          </p:nvSpPr>
          <p:spPr bwMode="auto">
            <a:xfrm>
              <a:off x="427" y="1851"/>
              <a:ext cx="39" cy="28"/>
            </a:xfrm>
            <a:custGeom>
              <a:avLst/>
              <a:gdLst>
                <a:gd name="T0" fmla="*/ 0 w 154"/>
                <a:gd name="T1" fmla="*/ 0 h 114"/>
                <a:gd name="T2" fmla="*/ 0 w 154"/>
                <a:gd name="T3" fmla="*/ 0 h 114"/>
                <a:gd name="T4" fmla="*/ 0 w 154"/>
                <a:gd name="T5" fmla="*/ 0 h 114"/>
                <a:gd name="T6" fmla="*/ 0 w 154"/>
                <a:gd name="T7" fmla="*/ 0 h 114"/>
                <a:gd name="T8" fmla="*/ 0 w 15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4"/>
                <a:gd name="T17" fmla="*/ 154 w 1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4">
                  <a:moveTo>
                    <a:pt x="0" y="114"/>
                  </a:moveTo>
                  <a:lnTo>
                    <a:pt x="0" y="0"/>
                  </a:lnTo>
                  <a:lnTo>
                    <a:pt x="154" y="2"/>
                  </a:lnTo>
                  <a:lnTo>
                    <a:pt x="15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0" name="Freeform 136"/>
            <p:cNvSpPr>
              <a:spLocks/>
            </p:cNvSpPr>
            <p:nvPr/>
          </p:nvSpPr>
          <p:spPr bwMode="auto">
            <a:xfrm>
              <a:off x="427" y="1851"/>
              <a:ext cx="39" cy="28"/>
            </a:xfrm>
            <a:custGeom>
              <a:avLst/>
              <a:gdLst>
                <a:gd name="T0" fmla="*/ 0 w 154"/>
                <a:gd name="T1" fmla="*/ 0 h 114"/>
                <a:gd name="T2" fmla="*/ 0 w 154"/>
                <a:gd name="T3" fmla="*/ 0 h 114"/>
                <a:gd name="T4" fmla="*/ 0 w 154"/>
                <a:gd name="T5" fmla="*/ 0 h 114"/>
                <a:gd name="T6" fmla="*/ 0 w 154"/>
                <a:gd name="T7" fmla="*/ 0 h 114"/>
                <a:gd name="T8" fmla="*/ 0 w 15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4"/>
                <a:gd name="T17" fmla="*/ 154 w 1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4">
                  <a:moveTo>
                    <a:pt x="0" y="114"/>
                  </a:moveTo>
                  <a:lnTo>
                    <a:pt x="0" y="0"/>
                  </a:lnTo>
                  <a:lnTo>
                    <a:pt x="154" y="2"/>
                  </a:lnTo>
                  <a:lnTo>
                    <a:pt x="154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1" name="Freeform 137"/>
            <p:cNvSpPr>
              <a:spLocks/>
            </p:cNvSpPr>
            <p:nvPr/>
          </p:nvSpPr>
          <p:spPr bwMode="auto">
            <a:xfrm>
              <a:off x="482" y="1851"/>
              <a:ext cx="39" cy="28"/>
            </a:xfrm>
            <a:custGeom>
              <a:avLst/>
              <a:gdLst>
                <a:gd name="T0" fmla="*/ 0 w 155"/>
                <a:gd name="T1" fmla="*/ 0 h 114"/>
                <a:gd name="T2" fmla="*/ 0 w 155"/>
                <a:gd name="T3" fmla="*/ 0 h 114"/>
                <a:gd name="T4" fmla="*/ 0 w 155"/>
                <a:gd name="T5" fmla="*/ 0 h 114"/>
                <a:gd name="T6" fmla="*/ 0 w 155"/>
                <a:gd name="T7" fmla="*/ 0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11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2" name="Freeform 138"/>
            <p:cNvSpPr>
              <a:spLocks/>
            </p:cNvSpPr>
            <p:nvPr/>
          </p:nvSpPr>
          <p:spPr bwMode="auto">
            <a:xfrm>
              <a:off x="482" y="1851"/>
              <a:ext cx="39" cy="28"/>
            </a:xfrm>
            <a:custGeom>
              <a:avLst/>
              <a:gdLst>
                <a:gd name="T0" fmla="*/ 0 w 155"/>
                <a:gd name="T1" fmla="*/ 0 h 114"/>
                <a:gd name="T2" fmla="*/ 0 w 155"/>
                <a:gd name="T3" fmla="*/ 0 h 114"/>
                <a:gd name="T4" fmla="*/ 0 w 155"/>
                <a:gd name="T5" fmla="*/ 0 h 114"/>
                <a:gd name="T6" fmla="*/ 0 w 155"/>
                <a:gd name="T7" fmla="*/ 0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11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3" name="Rectangle 139"/>
            <p:cNvSpPr>
              <a:spLocks noChangeArrowheads="1"/>
            </p:cNvSpPr>
            <p:nvPr/>
          </p:nvSpPr>
          <p:spPr bwMode="auto">
            <a:xfrm>
              <a:off x="426" y="1830"/>
              <a:ext cx="96" cy="6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4" name="Rectangle 140"/>
            <p:cNvSpPr>
              <a:spLocks noChangeArrowheads="1"/>
            </p:cNvSpPr>
            <p:nvPr/>
          </p:nvSpPr>
          <p:spPr bwMode="auto">
            <a:xfrm>
              <a:off x="426" y="1830"/>
              <a:ext cx="9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5" name="Rectangle 141"/>
            <p:cNvSpPr>
              <a:spLocks noChangeArrowheads="1"/>
            </p:cNvSpPr>
            <p:nvPr/>
          </p:nvSpPr>
          <p:spPr bwMode="auto">
            <a:xfrm>
              <a:off x="428" y="1829"/>
              <a:ext cx="92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6" name="Rectangle 142"/>
            <p:cNvSpPr>
              <a:spLocks noChangeArrowheads="1"/>
            </p:cNvSpPr>
            <p:nvPr/>
          </p:nvSpPr>
          <p:spPr bwMode="auto">
            <a:xfrm>
              <a:off x="428" y="1829"/>
              <a:ext cx="92" cy="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7" name="Rectangle 143"/>
            <p:cNvSpPr>
              <a:spLocks noChangeArrowheads="1"/>
            </p:cNvSpPr>
            <p:nvPr/>
          </p:nvSpPr>
          <p:spPr bwMode="auto">
            <a:xfrm>
              <a:off x="465" y="1808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8" name="Rectangle 144"/>
            <p:cNvSpPr>
              <a:spLocks noChangeArrowheads="1"/>
            </p:cNvSpPr>
            <p:nvPr/>
          </p:nvSpPr>
          <p:spPr bwMode="auto">
            <a:xfrm>
              <a:off x="465" y="1808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09" name="Rectangle 145"/>
            <p:cNvSpPr>
              <a:spLocks noChangeArrowheads="1"/>
            </p:cNvSpPr>
            <p:nvPr/>
          </p:nvSpPr>
          <p:spPr bwMode="auto">
            <a:xfrm>
              <a:off x="427" y="1808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0" name="Rectangle 146"/>
            <p:cNvSpPr>
              <a:spLocks noChangeArrowheads="1"/>
            </p:cNvSpPr>
            <p:nvPr/>
          </p:nvSpPr>
          <p:spPr bwMode="auto">
            <a:xfrm>
              <a:off x="427" y="1808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1" name="Freeform 147"/>
            <p:cNvSpPr>
              <a:spLocks/>
            </p:cNvSpPr>
            <p:nvPr/>
          </p:nvSpPr>
          <p:spPr bwMode="auto">
            <a:xfrm>
              <a:off x="482" y="1808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2" name="Freeform 148"/>
            <p:cNvSpPr>
              <a:spLocks/>
            </p:cNvSpPr>
            <p:nvPr/>
          </p:nvSpPr>
          <p:spPr bwMode="auto">
            <a:xfrm>
              <a:off x="482" y="1808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3" name="Rectangle 149"/>
            <p:cNvSpPr>
              <a:spLocks noChangeArrowheads="1"/>
            </p:cNvSpPr>
            <p:nvPr/>
          </p:nvSpPr>
          <p:spPr bwMode="auto">
            <a:xfrm>
              <a:off x="426" y="1787"/>
              <a:ext cx="96" cy="6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4" name="Rectangle 150"/>
            <p:cNvSpPr>
              <a:spLocks noChangeArrowheads="1"/>
            </p:cNvSpPr>
            <p:nvPr/>
          </p:nvSpPr>
          <p:spPr bwMode="auto">
            <a:xfrm>
              <a:off x="426" y="1787"/>
              <a:ext cx="9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5" name="Rectangle 151"/>
            <p:cNvSpPr>
              <a:spLocks noChangeArrowheads="1"/>
            </p:cNvSpPr>
            <p:nvPr/>
          </p:nvSpPr>
          <p:spPr bwMode="auto">
            <a:xfrm>
              <a:off x="428" y="1785"/>
              <a:ext cx="92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6" name="Rectangle 152"/>
            <p:cNvSpPr>
              <a:spLocks noChangeArrowheads="1"/>
            </p:cNvSpPr>
            <p:nvPr/>
          </p:nvSpPr>
          <p:spPr bwMode="auto">
            <a:xfrm>
              <a:off x="428" y="1785"/>
              <a:ext cx="92" cy="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7" name="Freeform 153"/>
            <p:cNvSpPr>
              <a:spLocks/>
            </p:cNvSpPr>
            <p:nvPr/>
          </p:nvSpPr>
          <p:spPr bwMode="auto">
            <a:xfrm>
              <a:off x="467" y="1745"/>
              <a:ext cx="14" cy="24"/>
            </a:xfrm>
            <a:custGeom>
              <a:avLst/>
              <a:gdLst>
                <a:gd name="T0" fmla="*/ 0 w 57"/>
                <a:gd name="T1" fmla="*/ 0 h 95"/>
                <a:gd name="T2" fmla="*/ 0 w 57"/>
                <a:gd name="T3" fmla="*/ 0 h 95"/>
                <a:gd name="T4" fmla="*/ 0 w 57"/>
                <a:gd name="T5" fmla="*/ 0 h 95"/>
                <a:gd name="T6" fmla="*/ 0 w 57"/>
                <a:gd name="T7" fmla="*/ 0 h 95"/>
                <a:gd name="T8" fmla="*/ 0 w 57"/>
                <a:gd name="T9" fmla="*/ 0 h 95"/>
                <a:gd name="T10" fmla="*/ 0 w 57"/>
                <a:gd name="T11" fmla="*/ 0 h 95"/>
                <a:gd name="T12" fmla="*/ 0 w 57"/>
                <a:gd name="T13" fmla="*/ 0 h 95"/>
                <a:gd name="T14" fmla="*/ 0 w 57"/>
                <a:gd name="T15" fmla="*/ 0 h 95"/>
                <a:gd name="T16" fmla="*/ 0 w 57"/>
                <a:gd name="T17" fmla="*/ 0 h 95"/>
                <a:gd name="T18" fmla="*/ 0 w 57"/>
                <a:gd name="T19" fmla="*/ 0 h 95"/>
                <a:gd name="T20" fmla="*/ 0 w 57"/>
                <a:gd name="T21" fmla="*/ 0 h 95"/>
                <a:gd name="T22" fmla="*/ 0 w 57"/>
                <a:gd name="T23" fmla="*/ 0 h 95"/>
                <a:gd name="T24" fmla="*/ 0 w 57"/>
                <a:gd name="T25" fmla="*/ 0 h 95"/>
                <a:gd name="T26" fmla="*/ 0 w 57"/>
                <a:gd name="T27" fmla="*/ 0 h 95"/>
                <a:gd name="T28" fmla="*/ 0 w 57"/>
                <a:gd name="T29" fmla="*/ 0 h 95"/>
                <a:gd name="T30" fmla="*/ 0 w 57"/>
                <a:gd name="T31" fmla="*/ 0 h 95"/>
                <a:gd name="T32" fmla="*/ 0 w 57"/>
                <a:gd name="T33" fmla="*/ 0 h 95"/>
                <a:gd name="T34" fmla="*/ 0 w 57"/>
                <a:gd name="T35" fmla="*/ 0 h 95"/>
                <a:gd name="T36" fmla="*/ 0 w 57"/>
                <a:gd name="T37" fmla="*/ 0 h 95"/>
                <a:gd name="T38" fmla="*/ 0 w 57"/>
                <a:gd name="T39" fmla="*/ 0 h 95"/>
                <a:gd name="T40" fmla="*/ 0 w 57"/>
                <a:gd name="T41" fmla="*/ 0 h 95"/>
                <a:gd name="T42" fmla="*/ 0 w 57"/>
                <a:gd name="T43" fmla="*/ 0 h 95"/>
                <a:gd name="T44" fmla="*/ 0 w 57"/>
                <a:gd name="T45" fmla="*/ 0 h 95"/>
                <a:gd name="T46" fmla="*/ 0 w 57"/>
                <a:gd name="T47" fmla="*/ 0 h 95"/>
                <a:gd name="T48" fmla="*/ 0 w 57"/>
                <a:gd name="T49" fmla="*/ 0 h 95"/>
                <a:gd name="T50" fmla="*/ 0 w 57"/>
                <a:gd name="T51" fmla="*/ 0 h 95"/>
                <a:gd name="T52" fmla="*/ 0 w 57"/>
                <a:gd name="T53" fmla="*/ 0 h 95"/>
                <a:gd name="T54" fmla="*/ 0 w 57"/>
                <a:gd name="T55" fmla="*/ 0 h 95"/>
                <a:gd name="T56" fmla="*/ 0 w 57"/>
                <a:gd name="T57" fmla="*/ 0 h 95"/>
                <a:gd name="T58" fmla="*/ 0 w 57"/>
                <a:gd name="T59" fmla="*/ 0 h 95"/>
                <a:gd name="T60" fmla="*/ 0 w 57"/>
                <a:gd name="T61" fmla="*/ 0 h 95"/>
                <a:gd name="T62" fmla="*/ 0 w 57"/>
                <a:gd name="T63" fmla="*/ 0 h 95"/>
                <a:gd name="T64" fmla="*/ 0 w 57"/>
                <a:gd name="T65" fmla="*/ 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95"/>
                <a:gd name="T101" fmla="*/ 57 w 57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95">
                  <a:moveTo>
                    <a:pt x="52" y="0"/>
                  </a:moveTo>
                  <a:lnTo>
                    <a:pt x="57" y="0"/>
                  </a:lnTo>
                  <a:lnTo>
                    <a:pt x="57" y="13"/>
                  </a:lnTo>
                  <a:lnTo>
                    <a:pt x="54" y="18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40" y="77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57" y="82"/>
                  </a:lnTo>
                  <a:lnTo>
                    <a:pt x="57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47" y="90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6"/>
                  </a:lnTo>
                  <a:lnTo>
                    <a:pt x="47" y="6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8" name="Freeform 154"/>
            <p:cNvSpPr>
              <a:spLocks/>
            </p:cNvSpPr>
            <p:nvPr/>
          </p:nvSpPr>
          <p:spPr bwMode="auto">
            <a:xfrm>
              <a:off x="467" y="1745"/>
              <a:ext cx="14" cy="24"/>
            </a:xfrm>
            <a:custGeom>
              <a:avLst/>
              <a:gdLst>
                <a:gd name="T0" fmla="*/ 0 w 57"/>
                <a:gd name="T1" fmla="*/ 0 h 95"/>
                <a:gd name="T2" fmla="*/ 0 w 57"/>
                <a:gd name="T3" fmla="*/ 0 h 95"/>
                <a:gd name="T4" fmla="*/ 0 w 57"/>
                <a:gd name="T5" fmla="*/ 0 h 95"/>
                <a:gd name="T6" fmla="*/ 0 w 57"/>
                <a:gd name="T7" fmla="*/ 0 h 95"/>
                <a:gd name="T8" fmla="*/ 0 w 57"/>
                <a:gd name="T9" fmla="*/ 0 h 95"/>
                <a:gd name="T10" fmla="*/ 0 w 57"/>
                <a:gd name="T11" fmla="*/ 0 h 95"/>
                <a:gd name="T12" fmla="*/ 0 w 57"/>
                <a:gd name="T13" fmla="*/ 0 h 95"/>
                <a:gd name="T14" fmla="*/ 0 w 57"/>
                <a:gd name="T15" fmla="*/ 0 h 95"/>
                <a:gd name="T16" fmla="*/ 0 w 57"/>
                <a:gd name="T17" fmla="*/ 0 h 95"/>
                <a:gd name="T18" fmla="*/ 0 w 57"/>
                <a:gd name="T19" fmla="*/ 0 h 95"/>
                <a:gd name="T20" fmla="*/ 0 w 57"/>
                <a:gd name="T21" fmla="*/ 0 h 95"/>
                <a:gd name="T22" fmla="*/ 0 w 57"/>
                <a:gd name="T23" fmla="*/ 0 h 95"/>
                <a:gd name="T24" fmla="*/ 0 w 57"/>
                <a:gd name="T25" fmla="*/ 0 h 95"/>
                <a:gd name="T26" fmla="*/ 0 w 57"/>
                <a:gd name="T27" fmla="*/ 0 h 95"/>
                <a:gd name="T28" fmla="*/ 0 w 57"/>
                <a:gd name="T29" fmla="*/ 0 h 95"/>
                <a:gd name="T30" fmla="*/ 0 w 57"/>
                <a:gd name="T31" fmla="*/ 0 h 95"/>
                <a:gd name="T32" fmla="*/ 0 w 57"/>
                <a:gd name="T33" fmla="*/ 0 h 95"/>
                <a:gd name="T34" fmla="*/ 0 w 57"/>
                <a:gd name="T35" fmla="*/ 0 h 95"/>
                <a:gd name="T36" fmla="*/ 0 w 57"/>
                <a:gd name="T37" fmla="*/ 0 h 95"/>
                <a:gd name="T38" fmla="*/ 0 w 57"/>
                <a:gd name="T39" fmla="*/ 0 h 95"/>
                <a:gd name="T40" fmla="*/ 0 w 57"/>
                <a:gd name="T41" fmla="*/ 0 h 95"/>
                <a:gd name="T42" fmla="*/ 0 w 57"/>
                <a:gd name="T43" fmla="*/ 0 h 95"/>
                <a:gd name="T44" fmla="*/ 0 w 57"/>
                <a:gd name="T45" fmla="*/ 0 h 95"/>
                <a:gd name="T46" fmla="*/ 0 w 57"/>
                <a:gd name="T47" fmla="*/ 0 h 95"/>
                <a:gd name="T48" fmla="*/ 0 w 57"/>
                <a:gd name="T49" fmla="*/ 0 h 95"/>
                <a:gd name="T50" fmla="*/ 0 w 57"/>
                <a:gd name="T51" fmla="*/ 0 h 95"/>
                <a:gd name="T52" fmla="*/ 0 w 57"/>
                <a:gd name="T53" fmla="*/ 0 h 95"/>
                <a:gd name="T54" fmla="*/ 0 w 57"/>
                <a:gd name="T55" fmla="*/ 0 h 95"/>
                <a:gd name="T56" fmla="*/ 0 w 57"/>
                <a:gd name="T57" fmla="*/ 0 h 95"/>
                <a:gd name="T58" fmla="*/ 0 w 57"/>
                <a:gd name="T59" fmla="*/ 0 h 95"/>
                <a:gd name="T60" fmla="*/ 0 w 57"/>
                <a:gd name="T61" fmla="*/ 0 h 95"/>
                <a:gd name="T62" fmla="*/ 0 w 57"/>
                <a:gd name="T63" fmla="*/ 0 h 95"/>
                <a:gd name="T64" fmla="*/ 0 w 57"/>
                <a:gd name="T65" fmla="*/ 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95"/>
                <a:gd name="T101" fmla="*/ 57 w 57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95">
                  <a:moveTo>
                    <a:pt x="52" y="0"/>
                  </a:moveTo>
                  <a:lnTo>
                    <a:pt x="57" y="0"/>
                  </a:lnTo>
                  <a:lnTo>
                    <a:pt x="57" y="13"/>
                  </a:lnTo>
                  <a:lnTo>
                    <a:pt x="54" y="18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40" y="77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57" y="82"/>
                  </a:lnTo>
                  <a:lnTo>
                    <a:pt x="57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47" y="90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6"/>
                  </a:lnTo>
                  <a:lnTo>
                    <a:pt x="47" y="6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19" name="Rectangle 155"/>
            <p:cNvSpPr>
              <a:spLocks noChangeArrowheads="1"/>
            </p:cNvSpPr>
            <p:nvPr/>
          </p:nvSpPr>
          <p:spPr bwMode="auto">
            <a:xfrm>
              <a:off x="465" y="1764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0" name="Rectangle 156"/>
            <p:cNvSpPr>
              <a:spLocks noChangeArrowheads="1"/>
            </p:cNvSpPr>
            <p:nvPr/>
          </p:nvSpPr>
          <p:spPr bwMode="auto">
            <a:xfrm>
              <a:off x="465" y="1764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1" name="Rectangle 157"/>
            <p:cNvSpPr>
              <a:spLocks noChangeArrowheads="1"/>
            </p:cNvSpPr>
            <p:nvPr/>
          </p:nvSpPr>
          <p:spPr bwMode="auto">
            <a:xfrm>
              <a:off x="427" y="1764"/>
              <a:ext cx="39" cy="29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2" name="Rectangle 158"/>
            <p:cNvSpPr>
              <a:spLocks noChangeArrowheads="1"/>
            </p:cNvSpPr>
            <p:nvPr/>
          </p:nvSpPr>
          <p:spPr bwMode="auto">
            <a:xfrm>
              <a:off x="427" y="1764"/>
              <a:ext cx="39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3" name="Freeform 159"/>
            <p:cNvSpPr>
              <a:spLocks/>
            </p:cNvSpPr>
            <p:nvPr/>
          </p:nvSpPr>
          <p:spPr bwMode="auto">
            <a:xfrm>
              <a:off x="482" y="1764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4" name="Freeform 160"/>
            <p:cNvSpPr>
              <a:spLocks/>
            </p:cNvSpPr>
            <p:nvPr/>
          </p:nvSpPr>
          <p:spPr bwMode="auto">
            <a:xfrm>
              <a:off x="482" y="1764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5" name="Rectangle 161"/>
            <p:cNvSpPr>
              <a:spLocks noChangeArrowheads="1"/>
            </p:cNvSpPr>
            <p:nvPr/>
          </p:nvSpPr>
          <p:spPr bwMode="auto">
            <a:xfrm>
              <a:off x="426" y="1744"/>
              <a:ext cx="96" cy="6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6" name="Rectangle 162"/>
            <p:cNvSpPr>
              <a:spLocks noChangeArrowheads="1"/>
            </p:cNvSpPr>
            <p:nvPr/>
          </p:nvSpPr>
          <p:spPr bwMode="auto">
            <a:xfrm>
              <a:off x="426" y="1744"/>
              <a:ext cx="9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7" name="Rectangle 163"/>
            <p:cNvSpPr>
              <a:spLocks noChangeArrowheads="1"/>
            </p:cNvSpPr>
            <p:nvPr/>
          </p:nvSpPr>
          <p:spPr bwMode="auto">
            <a:xfrm>
              <a:off x="428" y="1742"/>
              <a:ext cx="92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8" name="Rectangle 164"/>
            <p:cNvSpPr>
              <a:spLocks noChangeArrowheads="1"/>
            </p:cNvSpPr>
            <p:nvPr/>
          </p:nvSpPr>
          <p:spPr bwMode="auto">
            <a:xfrm>
              <a:off x="428" y="1742"/>
              <a:ext cx="92" cy="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29" name="Rectangle 165"/>
            <p:cNvSpPr>
              <a:spLocks noChangeArrowheads="1"/>
            </p:cNvSpPr>
            <p:nvPr/>
          </p:nvSpPr>
          <p:spPr bwMode="auto">
            <a:xfrm>
              <a:off x="465" y="1721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0" name="Rectangle 166"/>
            <p:cNvSpPr>
              <a:spLocks noChangeArrowheads="1"/>
            </p:cNvSpPr>
            <p:nvPr/>
          </p:nvSpPr>
          <p:spPr bwMode="auto">
            <a:xfrm>
              <a:off x="465" y="1721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1" name="Rectangle 167"/>
            <p:cNvSpPr>
              <a:spLocks noChangeArrowheads="1"/>
            </p:cNvSpPr>
            <p:nvPr/>
          </p:nvSpPr>
          <p:spPr bwMode="auto">
            <a:xfrm>
              <a:off x="427" y="1721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2" name="Rectangle 168"/>
            <p:cNvSpPr>
              <a:spLocks noChangeArrowheads="1"/>
            </p:cNvSpPr>
            <p:nvPr/>
          </p:nvSpPr>
          <p:spPr bwMode="auto">
            <a:xfrm>
              <a:off x="427" y="1721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3" name="Freeform 169"/>
            <p:cNvSpPr>
              <a:spLocks/>
            </p:cNvSpPr>
            <p:nvPr/>
          </p:nvSpPr>
          <p:spPr bwMode="auto">
            <a:xfrm>
              <a:off x="482" y="1721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4" name="Freeform 170"/>
            <p:cNvSpPr>
              <a:spLocks/>
            </p:cNvSpPr>
            <p:nvPr/>
          </p:nvSpPr>
          <p:spPr bwMode="auto">
            <a:xfrm>
              <a:off x="482" y="1721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5" name="Rectangle 171"/>
            <p:cNvSpPr>
              <a:spLocks noChangeArrowheads="1"/>
            </p:cNvSpPr>
            <p:nvPr/>
          </p:nvSpPr>
          <p:spPr bwMode="auto">
            <a:xfrm>
              <a:off x="465" y="1605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6" name="Rectangle 172"/>
            <p:cNvSpPr>
              <a:spLocks noChangeArrowheads="1"/>
            </p:cNvSpPr>
            <p:nvPr/>
          </p:nvSpPr>
          <p:spPr bwMode="auto">
            <a:xfrm>
              <a:off x="465" y="1605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7" name="Rectangle 173"/>
            <p:cNvSpPr>
              <a:spLocks noChangeArrowheads="1"/>
            </p:cNvSpPr>
            <p:nvPr/>
          </p:nvSpPr>
          <p:spPr bwMode="auto">
            <a:xfrm>
              <a:off x="427" y="1605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8" name="Rectangle 174"/>
            <p:cNvSpPr>
              <a:spLocks noChangeArrowheads="1"/>
            </p:cNvSpPr>
            <p:nvPr/>
          </p:nvSpPr>
          <p:spPr bwMode="auto">
            <a:xfrm>
              <a:off x="427" y="1605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39" name="Freeform 175"/>
            <p:cNvSpPr>
              <a:spLocks/>
            </p:cNvSpPr>
            <p:nvPr/>
          </p:nvSpPr>
          <p:spPr bwMode="auto">
            <a:xfrm>
              <a:off x="482" y="1605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0" name="Freeform 176"/>
            <p:cNvSpPr>
              <a:spLocks/>
            </p:cNvSpPr>
            <p:nvPr/>
          </p:nvSpPr>
          <p:spPr bwMode="auto">
            <a:xfrm>
              <a:off x="482" y="1605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1" name="Rectangle 177"/>
            <p:cNvSpPr>
              <a:spLocks noChangeArrowheads="1"/>
            </p:cNvSpPr>
            <p:nvPr/>
          </p:nvSpPr>
          <p:spPr bwMode="auto">
            <a:xfrm>
              <a:off x="426" y="1584"/>
              <a:ext cx="96" cy="6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2" name="Rectangle 178"/>
            <p:cNvSpPr>
              <a:spLocks noChangeArrowheads="1"/>
            </p:cNvSpPr>
            <p:nvPr/>
          </p:nvSpPr>
          <p:spPr bwMode="auto">
            <a:xfrm>
              <a:off x="426" y="1584"/>
              <a:ext cx="9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3" name="Rectangle 179"/>
            <p:cNvSpPr>
              <a:spLocks noChangeArrowheads="1"/>
            </p:cNvSpPr>
            <p:nvPr/>
          </p:nvSpPr>
          <p:spPr bwMode="auto">
            <a:xfrm>
              <a:off x="465" y="1562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4" name="Rectangle 180"/>
            <p:cNvSpPr>
              <a:spLocks noChangeArrowheads="1"/>
            </p:cNvSpPr>
            <p:nvPr/>
          </p:nvSpPr>
          <p:spPr bwMode="auto">
            <a:xfrm>
              <a:off x="465" y="1562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5" name="Rectangle 181"/>
            <p:cNvSpPr>
              <a:spLocks noChangeArrowheads="1"/>
            </p:cNvSpPr>
            <p:nvPr/>
          </p:nvSpPr>
          <p:spPr bwMode="auto">
            <a:xfrm>
              <a:off x="427" y="1562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6" name="Rectangle 182"/>
            <p:cNvSpPr>
              <a:spLocks noChangeArrowheads="1"/>
            </p:cNvSpPr>
            <p:nvPr/>
          </p:nvSpPr>
          <p:spPr bwMode="auto">
            <a:xfrm>
              <a:off x="427" y="1562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7" name="Freeform 183"/>
            <p:cNvSpPr>
              <a:spLocks/>
            </p:cNvSpPr>
            <p:nvPr/>
          </p:nvSpPr>
          <p:spPr bwMode="auto">
            <a:xfrm>
              <a:off x="482" y="1562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8" name="Freeform 184"/>
            <p:cNvSpPr>
              <a:spLocks/>
            </p:cNvSpPr>
            <p:nvPr/>
          </p:nvSpPr>
          <p:spPr bwMode="auto">
            <a:xfrm>
              <a:off x="482" y="1562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49" name="Rectangle 185"/>
            <p:cNvSpPr>
              <a:spLocks noChangeArrowheads="1"/>
            </p:cNvSpPr>
            <p:nvPr/>
          </p:nvSpPr>
          <p:spPr bwMode="auto">
            <a:xfrm>
              <a:off x="465" y="1519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0" name="Rectangle 186"/>
            <p:cNvSpPr>
              <a:spLocks noChangeArrowheads="1"/>
            </p:cNvSpPr>
            <p:nvPr/>
          </p:nvSpPr>
          <p:spPr bwMode="auto">
            <a:xfrm>
              <a:off x="465" y="1519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1" name="Rectangle 187"/>
            <p:cNvSpPr>
              <a:spLocks noChangeArrowheads="1"/>
            </p:cNvSpPr>
            <p:nvPr/>
          </p:nvSpPr>
          <p:spPr bwMode="auto">
            <a:xfrm>
              <a:off x="427" y="1519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2" name="Rectangle 188"/>
            <p:cNvSpPr>
              <a:spLocks noChangeArrowheads="1"/>
            </p:cNvSpPr>
            <p:nvPr/>
          </p:nvSpPr>
          <p:spPr bwMode="auto">
            <a:xfrm>
              <a:off x="427" y="1519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3" name="Freeform 189"/>
            <p:cNvSpPr>
              <a:spLocks/>
            </p:cNvSpPr>
            <p:nvPr/>
          </p:nvSpPr>
          <p:spPr bwMode="auto">
            <a:xfrm>
              <a:off x="482" y="1519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4" name="Freeform 190"/>
            <p:cNvSpPr>
              <a:spLocks/>
            </p:cNvSpPr>
            <p:nvPr/>
          </p:nvSpPr>
          <p:spPr bwMode="auto">
            <a:xfrm>
              <a:off x="482" y="1519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5" name="Rectangle 191"/>
            <p:cNvSpPr>
              <a:spLocks noChangeArrowheads="1"/>
            </p:cNvSpPr>
            <p:nvPr/>
          </p:nvSpPr>
          <p:spPr bwMode="auto">
            <a:xfrm>
              <a:off x="465" y="1475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6" name="Rectangle 192"/>
            <p:cNvSpPr>
              <a:spLocks noChangeArrowheads="1"/>
            </p:cNvSpPr>
            <p:nvPr/>
          </p:nvSpPr>
          <p:spPr bwMode="auto">
            <a:xfrm>
              <a:off x="465" y="1475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7" name="Freeform 193"/>
            <p:cNvSpPr>
              <a:spLocks/>
            </p:cNvSpPr>
            <p:nvPr/>
          </p:nvSpPr>
          <p:spPr bwMode="auto">
            <a:xfrm>
              <a:off x="427" y="1475"/>
              <a:ext cx="39" cy="28"/>
            </a:xfrm>
            <a:custGeom>
              <a:avLst/>
              <a:gdLst>
                <a:gd name="T0" fmla="*/ 0 w 154"/>
                <a:gd name="T1" fmla="*/ 0 h 113"/>
                <a:gd name="T2" fmla="*/ 0 w 154"/>
                <a:gd name="T3" fmla="*/ 0 h 113"/>
                <a:gd name="T4" fmla="*/ 0 w 154"/>
                <a:gd name="T5" fmla="*/ 0 h 113"/>
                <a:gd name="T6" fmla="*/ 0 w 154"/>
                <a:gd name="T7" fmla="*/ 0 h 113"/>
                <a:gd name="T8" fmla="*/ 0 w 154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3"/>
                <a:gd name="T17" fmla="*/ 154 w 154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3">
                  <a:moveTo>
                    <a:pt x="0" y="113"/>
                  </a:moveTo>
                  <a:lnTo>
                    <a:pt x="0" y="0"/>
                  </a:lnTo>
                  <a:lnTo>
                    <a:pt x="154" y="1"/>
                  </a:lnTo>
                  <a:lnTo>
                    <a:pt x="154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8" name="Freeform 194"/>
            <p:cNvSpPr>
              <a:spLocks/>
            </p:cNvSpPr>
            <p:nvPr/>
          </p:nvSpPr>
          <p:spPr bwMode="auto">
            <a:xfrm>
              <a:off x="427" y="1475"/>
              <a:ext cx="39" cy="28"/>
            </a:xfrm>
            <a:custGeom>
              <a:avLst/>
              <a:gdLst>
                <a:gd name="T0" fmla="*/ 0 w 154"/>
                <a:gd name="T1" fmla="*/ 0 h 113"/>
                <a:gd name="T2" fmla="*/ 0 w 154"/>
                <a:gd name="T3" fmla="*/ 0 h 113"/>
                <a:gd name="T4" fmla="*/ 0 w 154"/>
                <a:gd name="T5" fmla="*/ 0 h 113"/>
                <a:gd name="T6" fmla="*/ 0 w 154"/>
                <a:gd name="T7" fmla="*/ 0 h 113"/>
                <a:gd name="T8" fmla="*/ 0 w 154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3"/>
                <a:gd name="T17" fmla="*/ 154 w 154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3">
                  <a:moveTo>
                    <a:pt x="0" y="113"/>
                  </a:moveTo>
                  <a:lnTo>
                    <a:pt x="0" y="0"/>
                  </a:lnTo>
                  <a:lnTo>
                    <a:pt x="154" y="1"/>
                  </a:lnTo>
                  <a:lnTo>
                    <a:pt x="154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59" name="Freeform 195"/>
            <p:cNvSpPr>
              <a:spLocks/>
            </p:cNvSpPr>
            <p:nvPr/>
          </p:nvSpPr>
          <p:spPr bwMode="auto">
            <a:xfrm>
              <a:off x="482" y="1475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0" name="Freeform 196"/>
            <p:cNvSpPr>
              <a:spLocks/>
            </p:cNvSpPr>
            <p:nvPr/>
          </p:nvSpPr>
          <p:spPr bwMode="auto">
            <a:xfrm>
              <a:off x="482" y="1475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1" name="Rectangle 197"/>
            <p:cNvSpPr>
              <a:spLocks noChangeArrowheads="1"/>
            </p:cNvSpPr>
            <p:nvPr/>
          </p:nvSpPr>
          <p:spPr bwMode="auto">
            <a:xfrm>
              <a:off x="465" y="1432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2" name="Rectangle 198"/>
            <p:cNvSpPr>
              <a:spLocks noChangeArrowheads="1"/>
            </p:cNvSpPr>
            <p:nvPr/>
          </p:nvSpPr>
          <p:spPr bwMode="auto">
            <a:xfrm>
              <a:off x="465" y="1432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3" name="Freeform 199"/>
            <p:cNvSpPr>
              <a:spLocks/>
            </p:cNvSpPr>
            <p:nvPr/>
          </p:nvSpPr>
          <p:spPr bwMode="auto">
            <a:xfrm>
              <a:off x="427" y="1432"/>
              <a:ext cx="39" cy="28"/>
            </a:xfrm>
            <a:custGeom>
              <a:avLst/>
              <a:gdLst>
                <a:gd name="T0" fmla="*/ 0 w 154"/>
                <a:gd name="T1" fmla="*/ 0 h 114"/>
                <a:gd name="T2" fmla="*/ 0 w 154"/>
                <a:gd name="T3" fmla="*/ 0 h 114"/>
                <a:gd name="T4" fmla="*/ 0 w 154"/>
                <a:gd name="T5" fmla="*/ 0 h 114"/>
                <a:gd name="T6" fmla="*/ 0 w 154"/>
                <a:gd name="T7" fmla="*/ 0 h 114"/>
                <a:gd name="T8" fmla="*/ 0 w 15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4"/>
                <a:gd name="T17" fmla="*/ 154 w 1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4">
                  <a:moveTo>
                    <a:pt x="0" y="112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4" name="Freeform 200"/>
            <p:cNvSpPr>
              <a:spLocks/>
            </p:cNvSpPr>
            <p:nvPr/>
          </p:nvSpPr>
          <p:spPr bwMode="auto">
            <a:xfrm>
              <a:off x="427" y="1432"/>
              <a:ext cx="39" cy="28"/>
            </a:xfrm>
            <a:custGeom>
              <a:avLst/>
              <a:gdLst>
                <a:gd name="T0" fmla="*/ 0 w 154"/>
                <a:gd name="T1" fmla="*/ 0 h 114"/>
                <a:gd name="T2" fmla="*/ 0 w 154"/>
                <a:gd name="T3" fmla="*/ 0 h 114"/>
                <a:gd name="T4" fmla="*/ 0 w 154"/>
                <a:gd name="T5" fmla="*/ 0 h 114"/>
                <a:gd name="T6" fmla="*/ 0 w 154"/>
                <a:gd name="T7" fmla="*/ 0 h 114"/>
                <a:gd name="T8" fmla="*/ 0 w 15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4"/>
                <a:gd name="T17" fmla="*/ 154 w 1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4">
                  <a:moveTo>
                    <a:pt x="0" y="112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5" name="Freeform 201"/>
            <p:cNvSpPr>
              <a:spLocks/>
            </p:cNvSpPr>
            <p:nvPr/>
          </p:nvSpPr>
          <p:spPr bwMode="auto">
            <a:xfrm>
              <a:off x="482" y="1432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6" name="Freeform 202"/>
            <p:cNvSpPr>
              <a:spLocks/>
            </p:cNvSpPr>
            <p:nvPr/>
          </p:nvSpPr>
          <p:spPr bwMode="auto">
            <a:xfrm>
              <a:off x="482" y="1432"/>
              <a:ext cx="39" cy="28"/>
            </a:xfrm>
            <a:custGeom>
              <a:avLst/>
              <a:gdLst>
                <a:gd name="T0" fmla="*/ 0 w 155"/>
                <a:gd name="T1" fmla="*/ 0 h 112"/>
                <a:gd name="T2" fmla="*/ 0 w 155"/>
                <a:gd name="T3" fmla="*/ 0 h 112"/>
                <a:gd name="T4" fmla="*/ 0 w 155"/>
                <a:gd name="T5" fmla="*/ 0 h 112"/>
                <a:gd name="T6" fmla="*/ 0 w 155"/>
                <a:gd name="T7" fmla="*/ 0 h 112"/>
                <a:gd name="T8" fmla="*/ 0 w 15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2"/>
                <a:gd name="T17" fmla="*/ 155 w 15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7" name="Rectangle 203"/>
            <p:cNvSpPr>
              <a:spLocks noChangeArrowheads="1"/>
            </p:cNvSpPr>
            <p:nvPr/>
          </p:nvSpPr>
          <p:spPr bwMode="auto">
            <a:xfrm>
              <a:off x="426" y="1411"/>
              <a:ext cx="96" cy="6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8" name="Rectangle 204"/>
            <p:cNvSpPr>
              <a:spLocks noChangeArrowheads="1"/>
            </p:cNvSpPr>
            <p:nvPr/>
          </p:nvSpPr>
          <p:spPr bwMode="auto">
            <a:xfrm>
              <a:off x="426" y="1411"/>
              <a:ext cx="96" cy="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69" name="Rectangle 205"/>
            <p:cNvSpPr>
              <a:spLocks noChangeArrowheads="1"/>
            </p:cNvSpPr>
            <p:nvPr/>
          </p:nvSpPr>
          <p:spPr bwMode="auto">
            <a:xfrm>
              <a:off x="465" y="1388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0" name="Rectangle 206"/>
            <p:cNvSpPr>
              <a:spLocks noChangeArrowheads="1"/>
            </p:cNvSpPr>
            <p:nvPr/>
          </p:nvSpPr>
          <p:spPr bwMode="auto">
            <a:xfrm>
              <a:off x="465" y="1388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1" name="Rectangle 207"/>
            <p:cNvSpPr>
              <a:spLocks noChangeArrowheads="1"/>
            </p:cNvSpPr>
            <p:nvPr/>
          </p:nvSpPr>
          <p:spPr bwMode="auto">
            <a:xfrm>
              <a:off x="427" y="1388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2" name="Rectangle 208"/>
            <p:cNvSpPr>
              <a:spLocks noChangeArrowheads="1"/>
            </p:cNvSpPr>
            <p:nvPr/>
          </p:nvSpPr>
          <p:spPr bwMode="auto">
            <a:xfrm>
              <a:off x="427" y="1388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3" name="Freeform 209"/>
            <p:cNvSpPr>
              <a:spLocks/>
            </p:cNvSpPr>
            <p:nvPr/>
          </p:nvSpPr>
          <p:spPr bwMode="auto">
            <a:xfrm>
              <a:off x="482" y="1388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4" name="Freeform 210"/>
            <p:cNvSpPr>
              <a:spLocks/>
            </p:cNvSpPr>
            <p:nvPr/>
          </p:nvSpPr>
          <p:spPr bwMode="auto">
            <a:xfrm>
              <a:off x="482" y="1388"/>
              <a:ext cx="39" cy="28"/>
            </a:xfrm>
            <a:custGeom>
              <a:avLst/>
              <a:gdLst>
                <a:gd name="T0" fmla="*/ 0 w 155"/>
                <a:gd name="T1" fmla="*/ 0 h 113"/>
                <a:gd name="T2" fmla="*/ 0 w 155"/>
                <a:gd name="T3" fmla="*/ 0 h 113"/>
                <a:gd name="T4" fmla="*/ 0 w 155"/>
                <a:gd name="T5" fmla="*/ 0 h 113"/>
                <a:gd name="T6" fmla="*/ 0 w 155"/>
                <a:gd name="T7" fmla="*/ 0 h 113"/>
                <a:gd name="T8" fmla="*/ 0 w 155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3"/>
                <a:gd name="T17" fmla="*/ 155 w 155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5" name="Rectangle 211"/>
            <p:cNvSpPr>
              <a:spLocks noChangeArrowheads="1"/>
            </p:cNvSpPr>
            <p:nvPr/>
          </p:nvSpPr>
          <p:spPr bwMode="auto">
            <a:xfrm>
              <a:off x="465" y="1345"/>
              <a:ext cx="18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6" name="Rectangle 212"/>
            <p:cNvSpPr>
              <a:spLocks noChangeArrowheads="1"/>
            </p:cNvSpPr>
            <p:nvPr/>
          </p:nvSpPr>
          <p:spPr bwMode="auto">
            <a:xfrm>
              <a:off x="465" y="1345"/>
              <a:ext cx="1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7" name="Rectangle 213"/>
            <p:cNvSpPr>
              <a:spLocks noChangeArrowheads="1"/>
            </p:cNvSpPr>
            <p:nvPr/>
          </p:nvSpPr>
          <p:spPr bwMode="auto">
            <a:xfrm>
              <a:off x="427" y="1345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8" name="Rectangle 214"/>
            <p:cNvSpPr>
              <a:spLocks noChangeArrowheads="1"/>
            </p:cNvSpPr>
            <p:nvPr/>
          </p:nvSpPr>
          <p:spPr bwMode="auto">
            <a:xfrm>
              <a:off x="427" y="1345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79" name="Rectangle 215"/>
            <p:cNvSpPr>
              <a:spLocks noChangeArrowheads="1"/>
            </p:cNvSpPr>
            <p:nvPr/>
          </p:nvSpPr>
          <p:spPr bwMode="auto">
            <a:xfrm>
              <a:off x="482" y="1345"/>
              <a:ext cx="39" cy="28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0" name="Rectangle 216"/>
            <p:cNvSpPr>
              <a:spLocks noChangeArrowheads="1"/>
            </p:cNvSpPr>
            <p:nvPr/>
          </p:nvSpPr>
          <p:spPr bwMode="auto">
            <a:xfrm>
              <a:off x="482" y="1345"/>
              <a:ext cx="39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1" name="Rectangle 217"/>
            <p:cNvSpPr>
              <a:spLocks noChangeArrowheads="1"/>
            </p:cNvSpPr>
            <p:nvPr/>
          </p:nvSpPr>
          <p:spPr bwMode="auto">
            <a:xfrm>
              <a:off x="426" y="1922"/>
              <a:ext cx="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2" name="Rectangle 218"/>
            <p:cNvSpPr>
              <a:spLocks noChangeArrowheads="1"/>
            </p:cNvSpPr>
            <p:nvPr/>
          </p:nvSpPr>
          <p:spPr bwMode="auto">
            <a:xfrm>
              <a:off x="426" y="1922"/>
              <a:ext cx="96" cy="2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3" name="Rectangle 219"/>
            <p:cNvSpPr>
              <a:spLocks noChangeArrowheads="1"/>
            </p:cNvSpPr>
            <p:nvPr/>
          </p:nvSpPr>
          <p:spPr bwMode="auto">
            <a:xfrm>
              <a:off x="223" y="562"/>
              <a:ext cx="16" cy="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4" name="Rectangle 220"/>
            <p:cNvSpPr>
              <a:spLocks noChangeArrowheads="1"/>
            </p:cNvSpPr>
            <p:nvPr/>
          </p:nvSpPr>
          <p:spPr bwMode="auto">
            <a:xfrm>
              <a:off x="223" y="562"/>
              <a:ext cx="16" cy="3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5" name="Freeform 221"/>
            <p:cNvSpPr>
              <a:spLocks/>
            </p:cNvSpPr>
            <p:nvPr/>
          </p:nvSpPr>
          <p:spPr bwMode="auto">
            <a:xfrm>
              <a:off x="314" y="1440"/>
              <a:ext cx="1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w 7"/>
                <a:gd name="T19" fmla="*/ 0 h 15"/>
                <a:gd name="T20" fmla="*/ 0 w 7"/>
                <a:gd name="T21" fmla="*/ 0 h 15"/>
                <a:gd name="T22" fmla="*/ 0 w 7"/>
                <a:gd name="T23" fmla="*/ 0 h 15"/>
                <a:gd name="T24" fmla="*/ 0 w 7"/>
                <a:gd name="T25" fmla="*/ 0 h 15"/>
                <a:gd name="T26" fmla="*/ 0 w 7"/>
                <a:gd name="T27" fmla="*/ 0 h 15"/>
                <a:gd name="T28" fmla="*/ 0 w 7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15"/>
                <a:gd name="T47" fmla="*/ 7 w 7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15">
                  <a:moveTo>
                    <a:pt x="5" y="7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6" name="Freeform 222"/>
            <p:cNvSpPr>
              <a:spLocks/>
            </p:cNvSpPr>
            <p:nvPr/>
          </p:nvSpPr>
          <p:spPr bwMode="auto">
            <a:xfrm>
              <a:off x="314" y="1440"/>
              <a:ext cx="1" cy="4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w 7"/>
                <a:gd name="T19" fmla="*/ 0 h 15"/>
                <a:gd name="T20" fmla="*/ 0 w 7"/>
                <a:gd name="T21" fmla="*/ 0 h 15"/>
                <a:gd name="T22" fmla="*/ 0 w 7"/>
                <a:gd name="T23" fmla="*/ 0 h 15"/>
                <a:gd name="T24" fmla="*/ 0 w 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7" name="Freeform 223"/>
            <p:cNvSpPr>
              <a:spLocks/>
            </p:cNvSpPr>
            <p:nvPr/>
          </p:nvSpPr>
          <p:spPr bwMode="auto">
            <a:xfrm>
              <a:off x="314" y="1457"/>
              <a:ext cx="2" cy="3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w 7"/>
                <a:gd name="T19" fmla="*/ 0 h 15"/>
                <a:gd name="T20" fmla="*/ 0 w 7"/>
                <a:gd name="T21" fmla="*/ 0 h 15"/>
                <a:gd name="T22" fmla="*/ 0 w 7"/>
                <a:gd name="T23" fmla="*/ 0 h 15"/>
                <a:gd name="T24" fmla="*/ 0 w 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5" y="7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8" name="Freeform 224"/>
            <p:cNvSpPr>
              <a:spLocks/>
            </p:cNvSpPr>
            <p:nvPr/>
          </p:nvSpPr>
          <p:spPr bwMode="auto">
            <a:xfrm>
              <a:off x="314" y="1457"/>
              <a:ext cx="2" cy="3"/>
            </a:xfrm>
            <a:custGeom>
              <a:avLst/>
              <a:gdLst>
                <a:gd name="T0" fmla="*/ 0 w 7"/>
                <a:gd name="T1" fmla="*/ 0 h 15"/>
                <a:gd name="T2" fmla="*/ 0 w 7"/>
                <a:gd name="T3" fmla="*/ 0 h 15"/>
                <a:gd name="T4" fmla="*/ 0 w 7"/>
                <a:gd name="T5" fmla="*/ 0 h 15"/>
                <a:gd name="T6" fmla="*/ 0 w 7"/>
                <a:gd name="T7" fmla="*/ 0 h 15"/>
                <a:gd name="T8" fmla="*/ 0 w 7"/>
                <a:gd name="T9" fmla="*/ 0 h 15"/>
                <a:gd name="T10" fmla="*/ 0 w 7"/>
                <a:gd name="T11" fmla="*/ 0 h 15"/>
                <a:gd name="T12" fmla="*/ 0 w 7"/>
                <a:gd name="T13" fmla="*/ 0 h 15"/>
                <a:gd name="T14" fmla="*/ 0 w 7"/>
                <a:gd name="T15" fmla="*/ 0 h 15"/>
                <a:gd name="T16" fmla="*/ 0 w 7"/>
                <a:gd name="T17" fmla="*/ 0 h 15"/>
                <a:gd name="T18" fmla="*/ 0 w 7"/>
                <a:gd name="T19" fmla="*/ 0 h 15"/>
                <a:gd name="T20" fmla="*/ 0 w 7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5"/>
                <a:gd name="T35" fmla="*/ 7 w 7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5">
                  <a:moveTo>
                    <a:pt x="5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89" name="Freeform 225"/>
            <p:cNvSpPr>
              <a:spLocks/>
            </p:cNvSpPr>
            <p:nvPr/>
          </p:nvSpPr>
          <p:spPr bwMode="auto">
            <a:xfrm>
              <a:off x="601" y="1377"/>
              <a:ext cx="85" cy="82"/>
            </a:xfrm>
            <a:custGeom>
              <a:avLst/>
              <a:gdLst>
                <a:gd name="T0" fmla="*/ 0 w 341"/>
                <a:gd name="T1" fmla="*/ 0 h 328"/>
                <a:gd name="T2" fmla="*/ 0 w 341"/>
                <a:gd name="T3" fmla="*/ 0 h 328"/>
                <a:gd name="T4" fmla="*/ 0 w 341"/>
                <a:gd name="T5" fmla="*/ 0 h 328"/>
                <a:gd name="T6" fmla="*/ 0 w 341"/>
                <a:gd name="T7" fmla="*/ 0 h 328"/>
                <a:gd name="T8" fmla="*/ 0 w 341"/>
                <a:gd name="T9" fmla="*/ 0 h 328"/>
                <a:gd name="T10" fmla="*/ 0 w 341"/>
                <a:gd name="T11" fmla="*/ 0 h 328"/>
                <a:gd name="T12" fmla="*/ 0 w 341"/>
                <a:gd name="T13" fmla="*/ 0 h 328"/>
                <a:gd name="T14" fmla="*/ 0 w 341"/>
                <a:gd name="T15" fmla="*/ 0 h 328"/>
                <a:gd name="T16" fmla="*/ 0 w 341"/>
                <a:gd name="T17" fmla="*/ 0 h 328"/>
                <a:gd name="T18" fmla="*/ 0 w 341"/>
                <a:gd name="T19" fmla="*/ 0 h 328"/>
                <a:gd name="T20" fmla="*/ 0 w 341"/>
                <a:gd name="T21" fmla="*/ 0 h 328"/>
                <a:gd name="T22" fmla="*/ 0 w 341"/>
                <a:gd name="T23" fmla="*/ 0 h 328"/>
                <a:gd name="T24" fmla="*/ 0 w 341"/>
                <a:gd name="T25" fmla="*/ 0 h 328"/>
                <a:gd name="T26" fmla="*/ 0 w 341"/>
                <a:gd name="T27" fmla="*/ 0 h 328"/>
                <a:gd name="T28" fmla="*/ 0 w 341"/>
                <a:gd name="T29" fmla="*/ 0 h 328"/>
                <a:gd name="T30" fmla="*/ 0 w 341"/>
                <a:gd name="T31" fmla="*/ 0 h 328"/>
                <a:gd name="T32" fmla="*/ 0 w 341"/>
                <a:gd name="T33" fmla="*/ 0 h 328"/>
                <a:gd name="T34" fmla="*/ 0 w 341"/>
                <a:gd name="T35" fmla="*/ 0 h 328"/>
                <a:gd name="T36" fmla="*/ 0 w 341"/>
                <a:gd name="T37" fmla="*/ 0 h 328"/>
                <a:gd name="T38" fmla="*/ 0 w 341"/>
                <a:gd name="T39" fmla="*/ 0 h 328"/>
                <a:gd name="T40" fmla="*/ 0 w 341"/>
                <a:gd name="T41" fmla="*/ 0 h 328"/>
                <a:gd name="T42" fmla="*/ 0 w 341"/>
                <a:gd name="T43" fmla="*/ 0 h 328"/>
                <a:gd name="T44" fmla="*/ 0 w 341"/>
                <a:gd name="T45" fmla="*/ 0 h 328"/>
                <a:gd name="T46" fmla="*/ 0 w 341"/>
                <a:gd name="T47" fmla="*/ 0 h 328"/>
                <a:gd name="T48" fmla="*/ 0 w 341"/>
                <a:gd name="T49" fmla="*/ 0 h 328"/>
                <a:gd name="T50" fmla="*/ 0 w 341"/>
                <a:gd name="T51" fmla="*/ 0 h 328"/>
                <a:gd name="T52" fmla="*/ 0 w 341"/>
                <a:gd name="T53" fmla="*/ 0 h 328"/>
                <a:gd name="T54" fmla="*/ 0 w 341"/>
                <a:gd name="T55" fmla="*/ 0 h 328"/>
                <a:gd name="T56" fmla="*/ 0 w 341"/>
                <a:gd name="T57" fmla="*/ 0 h 328"/>
                <a:gd name="T58" fmla="*/ 0 w 341"/>
                <a:gd name="T59" fmla="*/ 0 h 328"/>
                <a:gd name="T60" fmla="*/ 0 w 341"/>
                <a:gd name="T61" fmla="*/ 0 h 328"/>
                <a:gd name="T62" fmla="*/ 0 w 341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1"/>
                <a:gd name="T97" fmla="*/ 0 h 328"/>
                <a:gd name="T98" fmla="*/ 341 w 341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1" h="328">
                  <a:moveTo>
                    <a:pt x="341" y="163"/>
                  </a:moveTo>
                  <a:lnTo>
                    <a:pt x="341" y="181"/>
                  </a:lnTo>
                  <a:lnTo>
                    <a:pt x="337" y="197"/>
                  </a:lnTo>
                  <a:lnTo>
                    <a:pt x="333" y="213"/>
                  </a:lnTo>
                  <a:lnTo>
                    <a:pt x="327" y="228"/>
                  </a:lnTo>
                  <a:lnTo>
                    <a:pt x="321" y="242"/>
                  </a:lnTo>
                  <a:lnTo>
                    <a:pt x="312" y="256"/>
                  </a:lnTo>
                  <a:lnTo>
                    <a:pt x="302" y="268"/>
                  </a:lnTo>
                  <a:lnTo>
                    <a:pt x="291" y="280"/>
                  </a:lnTo>
                  <a:lnTo>
                    <a:pt x="279" y="291"/>
                  </a:lnTo>
                  <a:lnTo>
                    <a:pt x="266" y="300"/>
                  </a:lnTo>
                  <a:lnTo>
                    <a:pt x="252" y="308"/>
                  </a:lnTo>
                  <a:lnTo>
                    <a:pt x="237" y="315"/>
                  </a:lnTo>
                  <a:lnTo>
                    <a:pt x="221" y="321"/>
                  </a:lnTo>
                  <a:lnTo>
                    <a:pt x="205" y="325"/>
                  </a:lnTo>
                  <a:lnTo>
                    <a:pt x="188" y="327"/>
                  </a:lnTo>
                  <a:lnTo>
                    <a:pt x="170" y="328"/>
                  </a:lnTo>
                  <a:lnTo>
                    <a:pt x="153" y="327"/>
                  </a:lnTo>
                  <a:lnTo>
                    <a:pt x="136" y="325"/>
                  </a:lnTo>
                  <a:lnTo>
                    <a:pt x="120" y="321"/>
                  </a:lnTo>
                  <a:lnTo>
                    <a:pt x="104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2" y="291"/>
                  </a:lnTo>
                  <a:lnTo>
                    <a:pt x="50" y="280"/>
                  </a:lnTo>
                  <a:lnTo>
                    <a:pt x="39" y="268"/>
                  </a:lnTo>
                  <a:lnTo>
                    <a:pt x="29" y="256"/>
                  </a:lnTo>
                  <a:lnTo>
                    <a:pt x="21" y="242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3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8" y="115"/>
                  </a:lnTo>
                  <a:lnTo>
                    <a:pt x="13" y="100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9" y="59"/>
                  </a:lnTo>
                  <a:lnTo>
                    <a:pt x="50" y="47"/>
                  </a:lnTo>
                  <a:lnTo>
                    <a:pt x="62" y="37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4" y="13"/>
                  </a:lnTo>
                  <a:lnTo>
                    <a:pt x="120" y="7"/>
                  </a:lnTo>
                  <a:lnTo>
                    <a:pt x="136" y="3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5" y="3"/>
                  </a:lnTo>
                  <a:lnTo>
                    <a:pt x="221" y="7"/>
                  </a:lnTo>
                  <a:lnTo>
                    <a:pt x="237" y="13"/>
                  </a:lnTo>
                  <a:lnTo>
                    <a:pt x="252" y="19"/>
                  </a:lnTo>
                  <a:lnTo>
                    <a:pt x="266" y="28"/>
                  </a:lnTo>
                  <a:lnTo>
                    <a:pt x="279" y="37"/>
                  </a:lnTo>
                  <a:lnTo>
                    <a:pt x="291" y="47"/>
                  </a:lnTo>
                  <a:lnTo>
                    <a:pt x="302" y="59"/>
                  </a:lnTo>
                  <a:lnTo>
                    <a:pt x="312" y="72"/>
                  </a:lnTo>
                  <a:lnTo>
                    <a:pt x="321" y="86"/>
                  </a:lnTo>
                  <a:lnTo>
                    <a:pt x="327" y="100"/>
                  </a:lnTo>
                  <a:lnTo>
                    <a:pt x="333" y="115"/>
                  </a:lnTo>
                  <a:lnTo>
                    <a:pt x="337" y="130"/>
                  </a:lnTo>
                  <a:lnTo>
                    <a:pt x="341" y="147"/>
                  </a:lnTo>
                  <a:lnTo>
                    <a:pt x="341" y="1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0" name="Freeform 226"/>
            <p:cNvSpPr>
              <a:spLocks/>
            </p:cNvSpPr>
            <p:nvPr/>
          </p:nvSpPr>
          <p:spPr bwMode="auto">
            <a:xfrm>
              <a:off x="601" y="1377"/>
              <a:ext cx="85" cy="82"/>
            </a:xfrm>
            <a:custGeom>
              <a:avLst/>
              <a:gdLst>
                <a:gd name="T0" fmla="*/ 0 w 341"/>
                <a:gd name="T1" fmla="*/ 0 h 328"/>
                <a:gd name="T2" fmla="*/ 0 w 341"/>
                <a:gd name="T3" fmla="*/ 0 h 328"/>
                <a:gd name="T4" fmla="*/ 0 w 341"/>
                <a:gd name="T5" fmla="*/ 0 h 328"/>
                <a:gd name="T6" fmla="*/ 0 w 341"/>
                <a:gd name="T7" fmla="*/ 0 h 328"/>
                <a:gd name="T8" fmla="*/ 0 w 341"/>
                <a:gd name="T9" fmla="*/ 0 h 328"/>
                <a:gd name="T10" fmla="*/ 0 w 341"/>
                <a:gd name="T11" fmla="*/ 0 h 328"/>
                <a:gd name="T12" fmla="*/ 0 w 341"/>
                <a:gd name="T13" fmla="*/ 0 h 328"/>
                <a:gd name="T14" fmla="*/ 0 w 341"/>
                <a:gd name="T15" fmla="*/ 0 h 328"/>
                <a:gd name="T16" fmla="*/ 0 w 341"/>
                <a:gd name="T17" fmla="*/ 0 h 328"/>
                <a:gd name="T18" fmla="*/ 0 w 341"/>
                <a:gd name="T19" fmla="*/ 0 h 328"/>
                <a:gd name="T20" fmla="*/ 0 w 341"/>
                <a:gd name="T21" fmla="*/ 0 h 328"/>
                <a:gd name="T22" fmla="*/ 0 w 341"/>
                <a:gd name="T23" fmla="*/ 0 h 328"/>
                <a:gd name="T24" fmla="*/ 0 w 341"/>
                <a:gd name="T25" fmla="*/ 0 h 328"/>
                <a:gd name="T26" fmla="*/ 0 w 341"/>
                <a:gd name="T27" fmla="*/ 0 h 328"/>
                <a:gd name="T28" fmla="*/ 0 w 341"/>
                <a:gd name="T29" fmla="*/ 0 h 328"/>
                <a:gd name="T30" fmla="*/ 0 w 341"/>
                <a:gd name="T31" fmla="*/ 0 h 328"/>
                <a:gd name="T32" fmla="*/ 0 w 341"/>
                <a:gd name="T33" fmla="*/ 0 h 328"/>
                <a:gd name="T34" fmla="*/ 0 w 341"/>
                <a:gd name="T35" fmla="*/ 0 h 328"/>
                <a:gd name="T36" fmla="*/ 0 w 341"/>
                <a:gd name="T37" fmla="*/ 0 h 328"/>
                <a:gd name="T38" fmla="*/ 0 w 341"/>
                <a:gd name="T39" fmla="*/ 0 h 328"/>
                <a:gd name="T40" fmla="*/ 0 w 341"/>
                <a:gd name="T41" fmla="*/ 0 h 328"/>
                <a:gd name="T42" fmla="*/ 0 w 341"/>
                <a:gd name="T43" fmla="*/ 0 h 328"/>
                <a:gd name="T44" fmla="*/ 0 w 341"/>
                <a:gd name="T45" fmla="*/ 0 h 328"/>
                <a:gd name="T46" fmla="*/ 0 w 341"/>
                <a:gd name="T47" fmla="*/ 0 h 328"/>
                <a:gd name="T48" fmla="*/ 0 w 341"/>
                <a:gd name="T49" fmla="*/ 0 h 328"/>
                <a:gd name="T50" fmla="*/ 0 w 341"/>
                <a:gd name="T51" fmla="*/ 0 h 328"/>
                <a:gd name="T52" fmla="*/ 0 w 341"/>
                <a:gd name="T53" fmla="*/ 0 h 328"/>
                <a:gd name="T54" fmla="*/ 0 w 341"/>
                <a:gd name="T55" fmla="*/ 0 h 328"/>
                <a:gd name="T56" fmla="*/ 0 w 341"/>
                <a:gd name="T57" fmla="*/ 0 h 328"/>
                <a:gd name="T58" fmla="*/ 0 w 341"/>
                <a:gd name="T59" fmla="*/ 0 h 328"/>
                <a:gd name="T60" fmla="*/ 0 w 341"/>
                <a:gd name="T61" fmla="*/ 0 h 328"/>
                <a:gd name="T62" fmla="*/ 0 w 341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1"/>
                <a:gd name="T97" fmla="*/ 0 h 328"/>
                <a:gd name="T98" fmla="*/ 341 w 341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1" h="328">
                  <a:moveTo>
                    <a:pt x="341" y="163"/>
                  </a:moveTo>
                  <a:lnTo>
                    <a:pt x="341" y="181"/>
                  </a:lnTo>
                  <a:lnTo>
                    <a:pt x="337" y="197"/>
                  </a:lnTo>
                  <a:lnTo>
                    <a:pt x="333" y="213"/>
                  </a:lnTo>
                  <a:lnTo>
                    <a:pt x="327" y="228"/>
                  </a:lnTo>
                  <a:lnTo>
                    <a:pt x="321" y="242"/>
                  </a:lnTo>
                  <a:lnTo>
                    <a:pt x="312" y="256"/>
                  </a:lnTo>
                  <a:lnTo>
                    <a:pt x="302" y="268"/>
                  </a:lnTo>
                  <a:lnTo>
                    <a:pt x="291" y="280"/>
                  </a:lnTo>
                  <a:lnTo>
                    <a:pt x="279" y="291"/>
                  </a:lnTo>
                  <a:lnTo>
                    <a:pt x="266" y="300"/>
                  </a:lnTo>
                  <a:lnTo>
                    <a:pt x="252" y="308"/>
                  </a:lnTo>
                  <a:lnTo>
                    <a:pt x="237" y="315"/>
                  </a:lnTo>
                  <a:lnTo>
                    <a:pt x="221" y="321"/>
                  </a:lnTo>
                  <a:lnTo>
                    <a:pt x="205" y="325"/>
                  </a:lnTo>
                  <a:lnTo>
                    <a:pt x="188" y="327"/>
                  </a:lnTo>
                  <a:lnTo>
                    <a:pt x="170" y="328"/>
                  </a:lnTo>
                  <a:lnTo>
                    <a:pt x="153" y="327"/>
                  </a:lnTo>
                  <a:lnTo>
                    <a:pt x="136" y="325"/>
                  </a:lnTo>
                  <a:lnTo>
                    <a:pt x="120" y="321"/>
                  </a:lnTo>
                  <a:lnTo>
                    <a:pt x="104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2" y="291"/>
                  </a:lnTo>
                  <a:lnTo>
                    <a:pt x="50" y="280"/>
                  </a:lnTo>
                  <a:lnTo>
                    <a:pt x="39" y="268"/>
                  </a:lnTo>
                  <a:lnTo>
                    <a:pt x="29" y="256"/>
                  </a:lnTo>
                  <a:lnTo>
                    <a:pt x="21" y="242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3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8" y="115"/>
                  </a:lnTo>
                  <a:lnTo>
                    <a:pt x="13" y="100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9" y="59"/>
                  </a:lnTo>
                  <a:lnTo>
                    <a:pt x="50" y="47"/>
                  </a:lnTo>
                  <a:lnTo>
                    <a:pt x="62" y="37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4" y="13"/>
                  </a:lnTo>
                  <a:lnTo>
                    <a:pt x="120" y="7"/>
                  </a:lnTo>
                  <a:lnTo>
                    <a:pt x="136" y="3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5" y="3"/>
                  </a:lnTo>
                  <a:lnTo>
                    <a:pt x="221" y="7"/>
                  </a:lnTo>
                  <a:lnTo>
                    <a:pt x="237" y="13"/>
                  </a:lnTo>
                  <a:lnTo>
                    <a:pt x="252" y="19"/>
                  </a:lnTo>
                  <a:lnTo>
                    <a:pt x="266" y="28"/>
                  </a:lnTo>
                  <a:lnTo>
                    <a:pt x="279" y="37"/>
                  </a:lnTo>
                  <a:lnTo>
                    <a:pt x="291" y="47"/>
                  </a:lnTo>
                  <a:lnTo>
                    <a:pt x="302" y="59"/>
                  </a:lnTo>
                  <a:lnTo>
                    <a:pt x="312" y="72"/>
                  </a:lnTo>
                  <a:lnTo>
                    <a:pt x="321" y="86"/>
                  </a:lnTo>
                  <a:lnTo>
                    <a:pt x="327" y="100"/>
                  </a:lnTo>
                  <a:lnTo>
                    <a:pt x="333" y="115"/>
                  </a:lnTo>
                  <a:lnTo>
                    <a:pt x="337" y="130"/>
                  </a:lnTo>
                  <a:lnTo>
                    <a:pt x="341" y="147"/>
                  </a:lnTo>
                  <a:lnTo>
                    <a:pt x="341" y="16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1" name="Freeform 227"/>
            <p:cNvSpPr>
              <a:spLocks/>
            </p:cNvSpPr>
            <p:nvPr/>
          </p:nvSpPr>
          <p:spPr bwMode="auto">
            <a:xfrm>
              <a:off x="605" y="1392"/>
              <a:ext cx="38" cy="52"/>
            </a:xfrm>
            <a:custGeom>
              <a:avLst/>
              <a:gdLst>
                <a:gd name="T0" fmla="*/ 0 w 152"/>
                <a:gd name="T1" fmla="*/ 0 h 207"/>
                <a:gd name="T2" fmla="*/ 0 w 152"/>
                <a:gd name="T3" fmla="*/ 0 h 207"/>
                <a:gd name="T4" fmla="*/ 0 w 152"/>
                <a:gd name="T5" fmla="*/ 0 h 207"/>
                <a:gd name="T6" fmla="*/ 0 w 152"/>
                <a:gd name="T7" fmla="*/ 0 h 207"/>
                <a:gd name="T8" fmla="*/ 0 w 152"/>
                <a:gd name="T9" fmla="*/ 0 h 207"/>
                <a:gd name="T10" fmla="*/ 0 w 152"/>
                <a:gd name="T11" fmla="*/ 0 h 207"/>
                <a:gd name="T12" fmla="*/ 0 w 152"/>
                <a:gd name="T13" fmla="*/ 0 h 207"/>
                <a:gd name="T14" fmla="*/ 0 w 152"/>
                <a:gd name="T15" fmla="*/ 0 h 207"/>
                <a:gd name="T16" fmla="*/ 0 w 152"/>
                <a:gd name="T17" fmla="*/ 0 h 207"/>
                <a:gd name="T18" fmla="*/ 0 w 152"/>
                <a:gd name="T19" fmla="*/ 0 h 207"/>
                <a:gd name="T20" fmla="*/ 0 w 152"/>
                <a:gd name="T21" fmla="*/ 0 h 207"/>
                <a:gd name="T22" fmla="*/ 0 w 152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207"/>
                <a:gd name="T38" fmla="*/ 152 w 152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207">
                  <a:moveTo>
                    <a:pt x="150" y="0"/>
                  </a:moveTo>
                  <a:lnTo>
                    <a:pt x="150" y="207"/>
                  </a:lnTo>
                  <a:lnTo>
                    <a:pt x="41" y="207"/>
                  </a:lnTo>
                  <a:lnTo>
                    <a:pt x="28" y="193"/>
                  </a:lnTo>
                  <a:lnTo>
                    <a:pt x="14" y="169"/>
                  </a:lnTo>
                  <a:lnTo>
                    <a:pt x="0" y="122"/>
                  </a:lnTo>
                  <a:lnTo>
                    <a:pt x="1" y="77"/>
                  </a:lnTo>
                  <a:lnTo>
                    <a:pt x="13" y="41"/>
                  </a:lnTo>
                  <a:lnTo>
                    <a:pt x="26" y="18"/>
                  </a:lnTo>
                  <a:lnTo>
                    <a:pt x="41" y="0"/>
                  </a:lnTo>
                  <a:lnTo>
                    <a:pt x="152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2" name="Freeform 228"/>
            <p:cNvSpPr>
              <a:spLocks/>
            </p:cNvSpPr>
            <p:nvPr/>
          </p:nvSpPr>
          <p:spPr bwMode="auto">
            <a:xfrm>
              <a:off x="605" y="1392"/>
              <a:ext cx="38" cy="52"/>
            </a:xfrm>
            <a:custGeom>
              <a:avLst/>
              <a:gdLst>
                <a:gd name="T0" fmla="*/ 0 w 152"/>
                <a:gd name="T1" fmla="*/ 0 h 207"/>
                <a:gd name="T2" fmla="*/ 0 w 152"/>
                <a:gd name="T3" fmla="*/ 0 h 207"/>
                <a:gd name="T4" fmla="*/ 0 w 152"/>
                <a:gd name="T5" fmla="*/ 0 h 207"/>
                <a:gd name="T6" fmla="*/ 0 w 152"/>
                <a:gd name="T7" fmla="*/ 0 h 207"/>
                <a:gd name="T8" fmla="*/ 0 w 152"/>
                <a:gd name="T9" fmla="*/ 0 h 207"/>
                <a:gd name="T10" fmla="*/ 0 w 152"/>
                <a:gd name="T11" fmla="*/ 0 h 207"/>
                <a:gd name="T12" fmla="*/ 0 w 152"/>
                <a:gd name="T13" fmla="*/ 0 h 207"/>
                <a:gd name="T14" fmla="*/ 0 w 152"/>
                <a:gd name="T15" fmla="*/ 0 h 207"/>
                <a:gd name="T16" fmla="*/ 0 w 152"/>
                <a:gd name="T17" fmla="*/ 0 h 207"/>
                <a:gd name="T18" fmla="*/ 0 w 152"/>
                <a:gd name="T19" fmla="*/ 0 h 207"/>
                <a:gd name="T20" fmla="*/ 0 w 152"/>
                <a:gd name="T21" fmla="*/ 0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207"/>
                <a:gd name="T35" fmla="*/ 152 w 152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207">
                  <a:moveTo>
                    <a:pt x="150" y="0"/>
                  </a:moveTo>
                  <a:lnTo>
                    <a:pt x="150" y="207"/>
                  </a:lnTo>
                  <a:lnTo>
                    <a:pt x="41" y="207"/>
                  </a:lnTo>
                  <a:lnTo>
                    <a:pt x="28" y="193"/>
                  </a:lnTo>
                  <a:lnTo>
                    <a:pt x="14" y="169"/>
                  </a:lnTo>
                  <a:lnTo>
                    <a:pt x="0" y="122"/>
                  </a:lnTo>
                  <a:lnTo>
                    <a:pt x="1" y="77"/>
                  </a:lnTo>
                  <a:lnTo>
                    <a:pt x="13" y="41"/>
                  </a:lnTo>
                  <a:lnTo>
                    <a:pt x="26" y="18"/>
                  </a:lnTo>
                  <a:lnTo>
                    <a:pt x="41" y="0"/>
                  </a:lnTo>
                  <a:lnTo>
                    <a:pt x="15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3" name="Freeform 229"/>
            <p:cNvSpPr>
              <a:spLocks/>
            </p:cNvSpPr>
            <p:nvPr/>
          </p:nvSpPr>
          <p:spPr bwMode="auto">
            <a:xfrm>
              <a:off x="619" y="1394"/>
              <a:ext cx="48" cy="47"/>
            </a:xfrm>
            <a:custGeom>
              <a:avLst/>
              <a:gdLst>
                <a:gd name="T0" fmla="*/ 0 w 192"/>
                <a:gd name="T1" fmla="*/ 0 h 187"/>
                <a:gd name="T2" fmla="*/ 0 w 192"/>
                <a:gd name="T3" fmla="*/ 0 h 187"/>
                <a:gd name="T4" fmla="*/ 0 w 192"/>
                <a:gd name="T5" fmla="*/ 0 h 187"/>
                <a:gd name="T6" fmla="*/ 0 w 192"/>
                <a:gd name="T7" fmla="*/ 0 h 187"/>
                <a:gd name="T8" fmla="*/ 0 w 192"/>
                <a:gd name="T9" fmla="*/ 0 h 187"/>
                <a:gd name="T10" fmla="*/ 0 w 192"/>
                <a:gd name="T11" fmla="*/ 0 h 187"/>
                <a:gd name="T12" fmla="*/ 0 w 192"/>
                <a:gd name="T13" fmla="*/ 0 h 187"/>
                <a:gd name="T14" fmla="*/ 0 w 192"/>
                <a:gd name="T15" fmla="*/ 0 h 187"/>
                <a:gd name="T16" fmla="*/ 0 w 192"/>
                <a:gd name="T17" fmla="*/ 0 h 187"/>
                <a:gd name="T18" fmla="*/ 0 w 192"/>
                <a:gd name="T19" fmla="*/ 0 h 187"/>
                <a:gd name="T20" fmla="*/ 0 w 192"/>
                <a:gd name="T21" fmla="*/ 0 h 187"/>
                <a:gd name="T22" fmla="*/ 0 w 192"/>
                <a:gd name="T23" fmla="*/ 0 h 187"/>
                <a:gd name="T24" fmla="*/ 0 w 192"/>
                <a:gd name="T25" fmla="*/ 0 h 187"/>
                <a:gd name="T26" fmla="*/ 0 w 192"/>
                <a:gd name="T27" fmla="*/ 0 h 187"/>
                <a:gd name="T28" fmla="*/ 0 w 192"/>
                <a:gd name="T29" fmla="*/ 0 h 187"/>
                <a:gd name="T30" fmla="*/ 0 w 192"/>
                <a:gd name="T31" fmla="*/ 0 h 187"/>
                <a:gd name="T32" fmla="*/ 0 w 192"/>
                <a:gd name="T33" fmla="*/ 0 h 187"/>
                <a:gd name="T34" fmla="*/ 0 w 192"/>
                <a:gd name="T35" fmla="*/ 0 h 187"/>
                <a:gd name="T36" fmla="*/ 0 w 192"/>
                <a:gd name="T37" fmla="*/ 0 h 187"/>
                <a:gd name="T38" fmla="*/ 0 w 192"/>
                <a:gd name="T39" fmla="*/ 0 h 187"/>
                <a:gd name="T40" fmla="*/ 0 w 192"/>
                <a:gd name="T41" fmla="*/ 0 h 187"/>
                <a:gd name="T42" fmla="*/ 0 w 192"/>
                <a:gd name="T43" fmla="*/ 0 h 187"/>
                <a:gd name="T44" fmla="*/ 0 w 192"/>
                <a:gd name="T45" fmla="*/ 0 h 187"/>
                <a:gd name="T46" fmla="*/ 0 w 192"/>
                <a:gd name="T47" fmla="*/ 0 h 187"/>
                <a:gd name="T48" fmla="*/ 0 w 192"/>
                <a:gd name="T49" fmla="*/ 0 h 187"/>
                <a:gd name="T50" fmla="*/ 0 w 192"/>
                <a:gd name="T51" fmla="*/ 0 h 187"/>
                <a:gd name="T52" fmla="*/ 0 w 192"/>
                <a:gd name="T53" fmla="*/ 0 h 187"/>
                <a:gd name="T54" fmla="*/ 0 w 192"/>
                <a:gd name="T55" fmla="*/ 0 h 187"/>
                <a:gd name="T56" fmla="*/ 0 w 192"/>
                <a:gd name="T57" fmla="*/ 0 h 187"/>
                <a:gd name="T58" fmla="*/ 0 w 192"/>
                <a:gd name="T59" fmla="*/ 0 h 187"/>
                <a:gd name="T60" fmla="*/ 0 w 192"/>
                <a:gd name="T61" fmla="*/ 0 h 187"/>
                <a:gd name="T62" fmla="*/ 0 w 192"/>
                <a:gd name="T63" fmla="*/ 0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187"/>
                <a:gd name="T98" fmla="*/ 192 w 192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187">
                  <a:moveTo>
                    <a:pt x="192" y="93"/>
                  </a:moveTo>
                  <a:lnTo>
                    <a:pt x="192" y="103"/>
                  </a:lnTo>
                  <a:lnTo>
                    <a:pt x="190" y="113"/>
                  </a:lnTo>
                  <a:lnTo>
                    <a:pt x="188" y="121"/>
                  </a:lnTo>
                  <a:lnTo>
                    <a:pt x="185" y="130"/>
                  </a:lnTo>
                  <a:lnTo>
                    <a:pt x="181" y="139"/>
                  </a:lnTo>
                  <a:lnTo>
                    <a:pt x="176" y="146"/>
                  </a:lnTo>
                  <a:lnTo>
                    <a:pt x="170" y="153"/>
                  </a:lnTo>
                  <a:lnTo>
                    <a:pt x="165" y="160"/>
                  </a:lnTo>
                  <a:lnTo>
                    <a:pt x="158" y="166"/>
                  </a:lnTo>
                  <a:lnTo>
                    <a:pt x="150" y="171"/>
                  </a:lnTo>
                  <a:lnTo>
                    <a:pt x="143" y="176"/>
                  </a:lnTo>
                  <a:lnTo>
                    <a:pt x="134" y="180"/>
                  </a:lnTo>
                  <a:lnTo>
                    <a:pt x="125" y="183"/>
                  </a:lnTo>
                  <a:lnTo>
                    <a:pt x="116" y="185"/>
                  </a:lnTo>
                  <a:lnTo>
                    <a:pt x="106" y="187"/>
                  </a:lnTo>
                  <a:lnTo>
                    <a:pt x="96" y="187"/>
                  </a:lnTo>
                  <a:lnTo>
                    <a:pt x="86" y="187"/>
                  </a:lnTo>
                  <a:lnTo>
                    <a:pt x="77" y="185"/>
                  </a:lnTo>
                  <a:lnTo>
                    <a:pt x="67" y="183"/>
                  </a:lnTo>
                  <a:lnTo>
                    <a:pt x="59" y="180"/>
                  </a:lnTo>
                  <a:lnTo>
                    <a:pt x="51" y="176"/>
                  </a:lnTo>
                  <a:lnTo>
                    <a:pt x="43" y="171"/>
                  </a:lnTo>
                  <a:lnTo>
                    <a:pt x="35" y="166"/>
                  </a:lnTo>
                  <a:lnTo>
                    <a:pt x="29" y="160"/>
                  </a:lnTo>
                  <a:lnTo>
                    <a:pt x="22" y="153"/>
                  </a:lnTo>
                  <a:lnTo>
                    <a:pt x="17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2" y="113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5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7"/>
                  </a:lnTo>
                  <a:lnTo>
                    <a:pt x="143" y="12"/>
                  </a:lnTo>
                  <a:lnTo>
                    <a:pt x="150" y="16"/>
                  </a:lnTo>
                  <a:lnTo>
                    <a:pt x="158" y="21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6" y="41"/>
                  </a:lnTo>
                  <a:lnTo>
                    <a:pt x="181" y="49"/>
                  </a:lnTo>
                  <a:lnTo>
                    <a:pt x="185" y="57"/>
                  </a:lnTo>
                  <a:lnTo>
                    <a:pt x="188" y="65"/>
                  </a:lnTo>
                  <a:lnTo>
                    <a:pt x="190" y="75"/>
                  </a:lnTo>
                  <a:lnTo>
                    <a:pt x="192" y="84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4" name="Freeform 230"/>
            <p:cNvSpPr>
              <a:spLocks/>
            </p:cNvSpPr>
            <p:nvPr/>
          </p:nvSpPr>
          <p:spPr bwMode="auto">
            <a:xfrm>
              <a:off x="619" y="1394"/>
              <a:ext cx="48" cy="47"/>
            </a:xfrm>
            <a:custGeom>
              <a:avLst/>
              <a:gdLst>
                <a:gd name="T0" fmla="*/ 0 w 192"/>
                <a:gd name="T1" fmla="*/ 0 h 187"/>
                <a:gd name="T2" fmla="*/ 0 w 192"/>
                <a:gd name="T3" fmla="*/ 0 h 187"/>
                <a:gd name="T4" fmla="*/ 0 w 192"/>
                <a:gd name="T5" fmla="*/ 0 h 187"/>
                <a:gd name="T6" fmla="*/ 0 w 192"/>
                <a:gd name="T7" fmla="*/ 0 h 187"/>
                <a:gd name="T8" fmla="*/ 0 w 192"/>
                <a:gd name="T9" fmla="*/ 0 h 187"/>
                <a:gd name="T10" fmla="*/ 0 w 192"/>
                <a:gd name="T11" fmla="*/ 0 h 187"/>
                <a:gd name="T12" fmla="*/ 0 w 192"/>
                <a:gd name="T13" fmla="*/ 0 h 187"/>
                <a:gd name="T14" fmla="*/ 0 w 192"/>
                <a:gd name="T15" fmla="*/ 0 h 187"/>
                <a:gd name="T16" fmla="*/ 0 w 192"/>
                <a:gd name="T17" fmla="*/ 0 h 187"/>
                <a:gd name="T18" fmla="*/ 0 w 192"/>
                <a:gd name="T19" fmla="*/ 0 h 187"/>
                <a:gd name="T20" fmla="*/ 0 w 192"/>
                <a:gd name="T21" fmla="*/ 0 h 187"/>
                <a:gd name="T22" fmla="*/ 0 w 192"/>
                <a:gd name="T23" fmla="*/ 0 h 187"/>
                <a:gd name="T24" fmla="*/ 0 w 192"/>
                <a:gd name="T25" fmla="*/ 0 h 187"/>
                <a:gd name="T26" fmla="*/ 0 w 192"/>
                <a:gd name="T27" fmla="*/ 0 h 187"/>
                <a:gd name="T28" fmla="*/ 0 w 192"/>
                <a:gd name="T29" fmla="*/ 0 h 187"/>
                <a:gd name="T30" fmla="*/ 0 w 192"/>
                <a:gd name="T31" fmla="*/ 0 h 187"/>
                <a:gd name="T32" fmla="*/ 0 w 192"/>
                <a:gd name="T33" fmla="*/ 0 h 187"/>
                <a:gd name="T34" fmla="*/ 0 w 192"/>
                <a:gd name="T35" fmla="*/ 0 h 187"/>
                <a:gd name="T36" fmla="*/ 0 w 192"/>
                <a:gd name="T37" fmla="*/ 0 h 187"/>
                <a:gd name="T38" fmla="*/ 0 w 192"/>
                <a:gd name="T39" fmla="*/ 0 h 187"/>
                <a:gd name="T40" fmla="*/ 0 w 192"/>
                <a:gd name="T41" fmla="*/ 0 h 187"/>
                <a:gd name="T42" fmla="*/ 0 w 192"/>
                <a:gd name="T43" fmla="*/ 0 h 187"/>
                <a:gd name="T44" fmla="*/ 0 w 192"/>
                <a:gd name="T45" fmla="*/ 0 h 187"/>
                <a:gd name="T46" fmla="*/ 0 w 192"/>
                <a:gd name="T47" fmla="*/ 0 h 187"/>
                <a:gd name="T48" fmla="*/ 0 w 192"/>
                <a:gd name="T49" fmla="*/ 0 h 187"/>
                <a:gd name="T50" fmla="*/ 0 w 192"/>
                <a:gd name="T51" fmla="*/ 0 h 187"/>
                <a:gd name="T52" fmla="*/ 0 w 192"/>
                <a:gd name="T53" fmla="*/ 0 h 187"/>
                <a:gd name="T54" fmla="*/ 0 w 192"/>
                <a:gd name="T55" fmla="*/ 0 h 187"/>
                <a:gd name="T56" fmla="*/ 0 w 192"/>
                <a:gd name="T57" fmla="*/ 0 h 187"/>
                <a:gd name="T58" fmla="*/ 0 w 192"/>
                <a:gd name="T59" fmla="*/ 0 h 187"/>
                <a:gd name="T60" fmla="*/ 0 w 192"/>
                <a:gd name="T61" fmla="*/ 0 h 187"/>
                <a:gd name="T62" fmla="*/ 0 w 192"/>
                <a:gd name="T63" fmla="*/ 0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187"/>
                <a:gd name="T98" fmla="*/ 192 w 192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187">
                  <a:moveTo>
                    <a:pt x="192" y="93"/>
                  </a:moveTo>
                  <a:lnTo>
                    <a:pt x="192" y="103"/>
                  </a:lnTo>
                  <a:lnTo>
                    <a:pt x="190" y="113"/>
                  </a:lnTo>
                  <a:lnTo>
                    <a:pt x="188" y="121"/>
                  </a:lnTo>
                  <a:lnTo>
                    <a:pt x="185" y="130"/>
                  </a:lnTo>
                  <a:lnTo>
                    <a:pt x="181" y="139"/>
                  </a:lnTo>
                  <a:lnTo>
                    <a:pt x="176" y="146"/>
                  </a:lnTo>
                  <a:lnTo>
                    <a:pt x="170" y="153"/>
                  </a:lnTo>
                  <a:lnTo>
                    <a:pt x="165" y="160"/>
                  </a:lnTo>
                  <a:lnTo>
                    <a:pt x="158" y="166"/>
                  </a:lnTo>
                  <a:lnTo>
                    <a:pt x="150" y="171"/>
                  </a:lnTo>
                  <a:lnTo>
                    <a:pt x="143" y="176"/>
                  </a:lnTo>
                  <a:lnTo>
                    <a:pt x="134" y="180"/>
                  </a:lnTo>
                  <a:lnTo>
                    <a:pt x="125" y="183"/>
                  </a:lnTo>
                  <a:lnTo>
                    <a:pt x="116" y="185"/>
                  </a:lnTo>
                  <a:lnTo>
                    <a:pt x="106" y="187"/>
                  </a:lnTo>
                  <a:lnTo>
                    <a:pt x="96" y="187"/>
                  </a:lnTo>
                  <a:lnTo>
                    <a:pt x="86" y="187"/>
                  </a:lnTo>
                  <a:lnTo>
                    <a:pt x="77" y="185"/>
                  </a:lnTo>
                  <a:lnTo>
                    <a:pt x="67" y="183"/>
                  </a:lnTo>
                  <a:lnTo>
                    <a:pt x="59" y="180"/>
                  </a:lnTo>
                  <a:lnTo>
                    <a:pt x="51" y="176"/>
                  </a:lnTo>
                  <a:lnTo>
                    <a:pt x="43" y="171"/>
                  </a:lnTo>
                  <a:lnTo>
                    <a:pt x="35" y="166"/>
                  </a:lnTo>
                  <a:lnTo>
                    <a:pt x="29" y="160"/>
                  </a:lnTo>
                  <a:lnTo>
                    <a:pt x="22" y="153"/>
                  </a:lnTo>
                  <a:lnTo>
                    <a:pt x="17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2" y="113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5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7"/>
                  </a:lnTo>
                  <a:lnTo>
                    <a:pt x="143" y="12"/>
                  </a:lnTo>
                  <a:lnTo>
                    <a:pt x="150" y="16"/>
                  </a:lnTo>
                  <a:lnTo>
                    <a:pt x="158" y="21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6" y="41"/>
                  </a:lnTo>
                  <a:lnTo>
                    <a:pt x="181" y="49"/>
                  </a:lnTo>
                  <a:lnTo>
                    <a:pt x="185" y="57"/>
                  </a:lnTo>
                  <a:lnTo>
                    <a:pt x="188" y="65"/>
                  </a:lnTo>
                  <a:lnTo>
                    <a:pt x="190" y="75"/>
                  </a:lnTo>
                  <a:lnTo>
                    <a:pt x="192" y="84"/>
                  </a:lnTo>
                  <a:lnTo>
                    <a:pt x="192" y="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5" name="Rectangle 231"/>
            <p:cNvSpPr>
              <a:spLocks noChangeArrowheads="1"/>
            </p:cNvSpPr>
            <p:nvPr/>
          </p:nvSpPr>
          <p:spPr bwMode="auto">
            <a:xfrm>
              <a:off x="527" y="1928"/>
              <a:ext cx="96" cy="9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6" name="Rectangle 232"/>
            <p:cNvSpPr>
              <a:spLocks noChangeArrowheads="1"/>
            </p:cNvSpPr>
            <p:nvPr/>
          </p:nvSpPr>
          <p:spPr bwMode="auto">
            <a:xfrm>
              <a:off x="527" y="1928"/>
              <a:ext cx="9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7" name="Rectangle 233"/>
            <p:cNvSpPr>
              <a:spLocks noChangeArrowheads="1"/>
            </p:cNvSpPr>
            <p:nvPr/>
          </p:nvSpPr>
          <p:spPr bwMode="auto">
            <a:xfrm>
              <a:off x="527" y="1928"/>
              <a:ext cx="96" cy="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8" name="Rectangle 234"/>
            <p:cNvSpPr>
              <a:spLocks noChangeArrowheads="1"/>
            </p:cNvSpPr>
            <p:nvPr/>
          </p:nvSpPr>
          <p:spPr bwMode="auto">
            <a:xfrm>
              <a:off x="536" y="1935"/>
              <a:ext cx="79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4999" name="Rectangle 235"/>
            <p:cNvSpPr>
              <a:spLocks noChangeArrowheads="1"/>
            </p:cNvSpPr>
            <p:nvPr/>
          </p:nvSpPr>
          <p:spPr bwMode="auto">
            <a:xfrm>
              <a:off x="564" y="1921"/>
              <a:ext cx="22" cy="14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0" name="Rectangle 236"/>
            <p:cNvSpPr>
              <a:spLocks noChangeArrowheads="1"/>
            </p:cNvSpPr>
            <p:nvPr/>
          </p:nvSpPr>
          <p:spPr bwMode="auto">
            <a:xfrm>
              <a:off x="564" y="1921"/>
              <a:ext cx="2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1" name="Rectangle 237"/>
            <p:cNvSpPr>
              <a:spLocks noChangeArrowheads="1"/>
            </p:cNvSpPr>
            <p:nvPr/>
          </p:nvSpPr>
          <p:spPr bwMode="auto">
            <a:xfrm>
              <a:off x="564" y="1921"/>
              <a:ext cx="22" cy="1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2" name="Rectangle 238"/>
            <p:cNvSpPr>
              <a:spLocks noChangeArrowheads="1"/>
            </p:cNvSpPr>
            <p:nvPr/>
          </p:nvSpPr>
          <p:spPr bwMode="auto">
            <a:xfrm>
              <a:off x="590" y="1921"/>
              <a:ext cx="21" cy="14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3" name="Rectangle 239"/>
            <p:cNvSpPr>
              <a:spLocks noChangeArrowheads="1"/>
            </p:cNvSpPr>
            <p:nvPr/>
          </p:nvSpPr>
          <p:spPr bwMode="auto">
            <a:xfrm>
              <a:off x="590" y="1921"/>
              <a:ext cx="21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4" name="Rectangle 240"/>
            <p:cNvSpPr>
              <a:spLocks noChangeArrowheads="1"/>
            </p:cNvSpPr>
            <p:nvPr/>
          </p:nvSpPr>
          <p:spPr bwMode="auto">
            <a:xfrm>
              <a:off x="590" y="1921"/>
              <a:ext cx="21" cy="1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5" name="Freeform 241"/>
            <p:cNvSpPr>
              <a:spLocks/>
            </p:cNvSpPr>
            <p:nvPr/>
          </p:nvSpPr>
          <p:spPr bwMode="auto">
            <a:xfrm>
              <a:off x="212" y="2339"/>
              <a:ext cx="26" cy="39"/>
            </a:xfrm>
            <a:custGeom>
              <a:avLst/>
              <a:gdLst>
                <a:gd name="T0" fmla="*/ 0 w 104"/>
                <a:gd name="T1" fmla="*/ 0 h 159"/>
                <a:gd name="T2" fmla="*/ 0 w 104"/>
                <a:gd name="T3" fmla="*/ 0 h 159"/>
                <a:gd name="T4" fmla="*/ 0 w 104"/>
                <a:gd name="T5" fmla="*/ 0 h 159"/>
                <a:gd name="T6" fmla="*/ 0 w 104"/>
                <a:gd name="T7" fmla="*/ 0 h 159"/>
                <a:gd name="T8" fmla="*/ 0 w 104"/>
                <a:gd name="T9" fmla="*/ 0 h 159"/>
                <a:gd name="T10" fmla="*/ 0 w 104"/>
                <a:gd name="T11" fmla="*/ 0 h 159"/>
                <a:gd name="T12" fmla="*/ 0 w 104"/>
                <a:gd name="T13" fmla="*/ 0 h 159"/>
                <a:gd name="T14" fmla="*/ 0 w 104"/>
                <a:gd name="T15" fmla="*/ 0 h 159"/>
                <a:gd name="T16" fmla="*/ 0 w 104"/>
                <a:gd name="T17" fmla="*/ 0 h 159"/>
                <a:gd name="T18" fmla="*/ 0 w 104"/>
                <a:gd name="T19" fmla="*/ 0 h 159"/>
                <a:gd name="T20" fmla="*/ 0 w 104"/>
                <a:gd name="T21" fmla="*/ 0 h 159"/>
                <a:gd name="T22" fmla="*/ 0 w 104"/>
                <a:gd name="T23" fmla="*/ 0 h 159"/>
                <a:gd name="T24" fmla="*/ 0 w 104"/>
                <a:gd name="T25" fmla="*/ 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59"/>
                <a:gd name="T41" fmla="*/ 104 w 104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6" name="Freeform 242"/>
            <p:cNvSpPr>
              <a:spLocks/>
            </p:cNvSpPr>
            <p:nvPr/>
          </p:nvSpPr>
          <p:spPr bwMode="auto">
            <a:xfrm>
              <a:off x="212" y="2339"/>
              <a:ext cx="26" cy="39"/>
            </a:xfrm>
            <a:custGeom>
              <a:avLst/>
              <a:gdLst>
                <a:gd name="T0" fmla="*/ 0 w 104"/>
                <a:gd name="T1" fmla="*/ 0 h 159"/>
                <a:gd name="T2" fmla="*/ 0 w 104"/>
                <a:gd name="T3" fmla="*/ 0 h 159"/>
                <a:gd name="T4" fmla="*/ 0 w 104"/>
                <a:gd name="T5" fmla="*/ 0 h 159"/>
                <a:gd name="T6" fmla="*/ 0 w 104"/>
                <a:gd name="T7" fmla="*/ 0 h 159"/>
                <a:gd name="T8" fmla="*/ 0 w 104"/>
                <a:gd name="T9" fmla="*/ 0 h 159"/>
                <a:gd name="T10" fmla="*/ 0 w 104"/>
                <a:gd name="T11" fmla="*/ 0 h 159"/>
                <a:gd name="T12" fmla="*/ 0 w 104"/>
                <a:gd name="T13" fmla="*/ 0 h 159"/>
                <a:gd name="T14" fmla="*/ 0 w 104"/>
                <a:gd name="T15" fmla="*/ 0 h 159"/>
                <a:gd name="T16" fmla="*/ 0 w 104"/>
                <a:gd name="T17" fmla="*/ 0 h 159"/>
                <a:gd name="T18" fmla="*/ 0 w 104"/>
                <a:gd name="T19" fmla="*/ 0 h 159"/>
                <a:gd name="T20" fmla="*/ 0 w 104"/>
                <a:gd name="T21" fmla="*/ 0 h 159"/>
                <a:gd name="T22" fmla="*/ 0 w 104"/>
                <a:gd name="T23" fmla="*/ 0 h 159"/>
                <a:gd name="T24" fmla="*/ 0 w 104"/>
                <a:gd name="T25" fmla="*/ 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59"/>
                <a:gd name="T41" fmla="*/ 104 w 104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7" name="Freeform 243"/>
            <p:cNvSpPr>
              <a:spLocks/>
            </p:cNvSpPr>
            <p:nvPr/>
          </p:nvSpPr>
          <p:spPr bwMode="auto">
            <a:xfrm>
              <a:off x="212" y="2339"/>
              <a:ext cx="26" cy="39"/>
            </a:xfrm>
            <a:custGeom>
              <a:avLst/>
              <a:gdLst>
                <a:gd name="T0" fmla="*/ 0 w 104"/>
                <a:gd name="T1" fmla="*/ 0 h 159"/>
                <a:gd name="T2" fmla="*/ 0 w 104"/>
                <a:gd name="T3" fmla="*/ 0 h 159"/>
                <a:gd name="T4" fmla="*/ 0 w 104"/>
                <a:gd name="T5" fmla="*/ 0 h 159"/>
                <a:gd name="T6" fmla="*/ 0 w 104"/>
                <a:gd name="T7" fmla="*/ 0 h 159"/>
                <a:gd name="T8" fmla="*/ 0 w 104"/>
                <a:gd name="T9" fmla="*/ 0 h 159"/>
                <a:gd name="T10" fmla="*/ 0 w 104"/>
                <a:gd name="T11" fmla="*/ 0 h 159"/>
                <a:gd name="T12" fmla="*/ 0 w 104"/>
                <a:gd name="T13" fmla="*/ 0 h 159"/>
                <a:gd name="T14" fmla="*/ 0 w 104"/>
                <a:gd name="T15" fmla="*/ 0 h 159"/>
                <a:gd name="T16" fmla="*/ 0 w 104"/>
                <a:gd name="T17" fmla="*/ 0 h 159"/>
                <a:gd name="T18" fmla="*/ 0 w 104"/>
                <a:gd name="T19" fmla="*/ 0 h 159"/>
                <a:gd name="T20" fmla="*/ 0 w 104"/>
                <a:gd name="T21" fmla="*/ 0 h 159"/>
                <a:gd name="T22" fmla="*/ 0 w 104"/>
                <a:gd name="T23" fmla="*/ 0 h 159"/>
                <a:gd name="T24" fmla="*/ 0 w 104"/>
                <a:gd name="T25" fmla="*/ 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59"/>
                <a:gd name="T41" fmla="*/ 104 w 104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8" name="Freeform 244"/>
            <p:cNvSpPr>
              <a:spLocks/>
            </p:cNvSpPr>
            <p:nvPr/>
          </p:nvSpPr>
          <p:spPr bwMode="auto">
            <a:xfrm>
              <a:off x="212" y="2367"/>
              <a:ext cx="26" cy="39"/>
            </a:xfrm>
            <a:custGeom>
              <a:avLst/>
              <a:gdLst>
                <a:gd name="T0" fmla="*/ 0 w 104"/>
                <a:gd name="T1" fmla="*/ 0 h 158"/>
                <a:gd name="T2" fmla="*/ 0 w 104"/>
                <a:gd name="T3" fmla="*/ 0 h 158"/>
                <a:gd name="T4" fmla="*/ 0 w 104"/>
                <a:gd name="T5" fmla="*/ 0 h 158"/>
                <a:gd name="T6" fmla="*/ 0 w 104"/>
                <a:gd name="T7" fmla="*/ 0 h 158"/>
                <a:gd name="T8" fmla="*/ 0 w 104"/>
                <a:gd name="T9" fmla="*/ 0 h 158"/>
                <a:gd name="T10" fmla="*/ 0 w 104"/>
                <a:gd name="T11" fmla="*/ 0 h 158"/>
                <a:gd name="T12" fmla="*/ 0 w 104"/>
                <a:gd name="T13" fmla="*/ 0 h 158"/>
                <a:gd name="T14" fmla="*/ 0 w 104"/>
                <a:gd name="T15" fmla="*/ 0 h 158"/>
                <a:gd name="T16" fmla="*/ 0 w 104"/>
                <a:gd name="T17" fmla="*/ 0 h 158"/>
                <a:gd name="T18" fmla="*/ 0 w 104"/>
                <a:gd name="T19" fmla="*/ 0 h 158"/>
                <a:gd name="T20" fmla="*/ 0 w 104"/>
                <a:gd name="T21" fmla="*/ 0 h 158"/>
                <a:gd name="T22" fmla="*/ 0 w 104"/>
                <a:gd name="T23" fmla="*/ 0 h 158"/>
                <a:gd name="T24" fmla="*/ 0 w 104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58"/>
                <a:gd name="T41" fmla="*/ 104 w 104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58">
                  <a:moveTo>
                    <a:pt x="86" y="102"/>
                  </a:moveTo>
                  <a:lnTo>
                    <a:pt x="86" y="158"/>
                  </a:lnTo>
                  <a:lnTo>
                    <a:pt x="104" y="158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21" y="56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09" name="Freeform 245"/>
            <p:cNvSpPr>
              <a:spLocks/>
            </p:cNvSpPr>
            <p:nvPr/>
          </p:nvSpPr>
          <p:spPr bwMode="auto">
            <a:xfrm>
              <a:off x="212" y="2367"/>
              <a:ext cx="26" cy="39"/>
            </a:xfrm>
            <a:custGeom>
              <a:avLst/>
              <a:gdLst>
                <a:gd name="T0" fmla="*/ 0 w 104"/>
                <a:gd name="T1" fmla="*/ 0 h 158"/>
                <a:gd name="T2" fmla="*/ 0 w 104"/>
                <a:gd name="T3" fmla="*/ 0 h 158"/>
                <a:gd name="T4" fmla="*/ 0 w 104"/>
                <a:gd name="T5" fmla="*/ 0 h 158"/>
                <a:gd name="T6" fmla="*/ 0 w 104"/>
                <a:gd name="T7" fmla="*/ 0 h 158"/>
                <a:gd name="T8" fmla="*/ 0 w 104"/>
                <a:gd name="T9" fmla="*/ 0 h 158"/>
                <a:gd name="T10" fmla="*/ 0 w 104"/>
                <a:gd name="T11" fmla="*/ 0 h 158"/>
                <a:gd name="T12" fmla="*/ 0 w 104"/>
                <a:gd name="T13" fmla="*/ 0 h 158"/>
                <a:gd name="T14" fmla="*/ 0 w 104"/>
                <a:gd name="T15" fmla="*/ 0 h 158"/>
                <a:gd name="T16" fmla="*/ 0 w 104"/>
                <a:gd name="T17" fmla="*/ 0 h 158"/>
                <a:gd name="T18" fmla="*/ 0 w 104"/>
                <a:gd name="T19" fmla="*/ 0 h 158"/>
                <a:gd name="T20" fmla="*/ 0 w 104"/>
                <a:gd name="T21" fmla="*/ 0 h 158"/>
                <a:gd name="T22" fmla="*/ 0 w 104"/>
                <a:gd name="T23" fmla="*/ 0 h 158"/>
                <a:gd name="T24" fmla="*/ 0 w 104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58"/>
                <a:gd name="T41" fmla="*/ 104 w 104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58">
                  <a:moveTo>
                    <a:pt x="86" y="102"/>
                  </a:moveTo>
                  <a:lnTo>
                    <a:pt x="86" y="158"/>
                  </a:lnTo>
                  <a:lnTo>
                    <a:pt x="104" y="158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21" y="56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0" name="Rectangle 246"/>
            <p:cNvSpPr>
              <a:spLocks noChangeArrowheads="1"/>
            </p:cNvSpPr>
            <p:nvPr/>
          </p:nvSpPr>
          <p:spPr bwMode="auto">
            <a:xfrm>
              <a:off x="259" y="2384"/>
              <a:ext cx="4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1" name="Rectangle 247"/>
            <p:cNvSpPr>
              <a:spLocks noChangeArrowheads="1"/>
            </p:cNvSpPr>
            <p:nvPr/>
          </p:nvSpPr>
          <p:spPr bwMode="auto">
            <a:xfrm>
              <a:off x="262" y="2356"/>
              <a:ext cx="1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2" name="Freeform 248"/>
            <p:cNvSpPr>
              <a:spLocks/>
            </p:cNvSpPr>
            <p:nvPr/>
          </p:nvSpPr>
          <p:spPr bwMode="auto">
            <a:xfrm>
              <a:off x="311" y="2201"/>
              <a:ext cx="10" cy="10"/>
            </a:xfrm>
            <a:custGeom>
              <a:avLst/>
              <a:gdLst>
                <a:gd name="T0" fmla="*/ 0 w 39"/>
                <a:gd name="T1" fmla="*/ 0 h 38"/>
                <a:gd name="T2" fmla="*/ 0 w 39"/>
                <a:gd name="T3" fmla="*/ 0 h 38"/>
                <a:gd name="T4" fmla="*/ 0 w 39"/>
                <a:gd name="T5" fmla="*/ 0 h 38"/>
                <a:gd name="T6" fmla="*/ 0 w 39"/>
                <a:gd name="T7" fmla="*/ 0 h 38"/>
                <a:gd name="T8" fmla="*/ 0 w 39"/>
                <a:gd name="T9" fmla="*/ 0 h 38"/>
                <a:gd name="T10" fmla="*/ 0 w 39"/>
                <a:gd name="T11" fmla="*/ 0 h 38"/>
                <a:gd name="T12" fmla="*/ 0 w 39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8"/>
                <a:gd name="T23" fmla="*/ 39 w 3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8">
                  <a:moveTo>
                    <a:pt x="0" y="30"/>
                  </a:moveTo>
                  <a:lnTo>
                    <a:pt x="31" y="0"/>
                  </a:lnTo>
                  <a:lnTo>
                    <a:pt x="39" y="0"/>
                  </a:lnTo>
                  <a:lnTo>
                    <a:pt x="39" y="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3" name="Freeform 249"/>
            <p:cNvSpPr>
              <a:spLocks/>
            </p:cNvSpPr>
            <p:nvPr/>
          </p:nvSpPr>
          <p:spPr bwMode="auto">
            <a:xfrm>
              <a:off x="318" y="2193"/>
              <a:ext cx="3" cy="9"/>
            </a:xfrm>
            <a:custGeom>
              <a:avLst/>
              <a:gdLst>
                <a:gd name="T0" fmla="*/ 0 w 11"/>
                <a:gd name="T1" fmla="*/ 0 h 35"/>
                <a:gd name="T2" fmla="*/ 0 w 11"/>
                <a:gd name="T3" fmla="*/ 0 h 35"/>
                <a:gd name="T4" fmla="*/ 0 w 11"/>
                <a:gd name="T5" fmla="*/ 0 h 35"/>
                <a:gd name="T6" fmla="*/ 0 w 11"/>
                <a:gd name="T7" fmla="*/ 0 h 35"/>
                <a:gd name="T8" fmla="*/ 0 w 11"/>
                <a:gd name="T9" fmla="*/ 0 h 35"/>
                <a:gd name="T10" fmla="*/ 0 w 11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5"/>
                <a:gd name="T20" fmla="*/ 11 w 1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5">
                  <a:moveTo>
                    <a:pt x="0" y="3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4" name="Freeform 250"/>
            <p:cNvSpPr>
              <a:spLocks/>
            </p:cNvSpPr>
            <p:nvPr/>
          </p:nvSpPr>
          <p:spPr bwMode="auto">
            <a:xfrm>
              <a:off x="293" y="518"/>
              <a:ext cx="71" cy="594"/>
            </a:xfrm>
            <a:custGeom>
              <a:avLst/>
              <a:gdLst>
                <a:gd name="T0" fmla="*/ 0 w 285"/>
                <a:gd name="T1" fmla="*/ 0 h 2374"/>
                <a:gd name="T2" fmla="*/ 0 w 285"/>
                <a:gd name="T3" fmla="*/ 0 h 2374"/>
                <a:gd name="T4" fmla="*/ 0 w 285"/>
                <a:gd name="T5" fmla="*/ 0 h 2374"/>
                <a:gd name="T6" fmla="*/ 0 w 285"/>
                <a:gd name="T7" fmla="*/ 0 h 2374"/>
                <a:gd name="T8" fmla="*/ 0 w 285"/>
                <a:gd name="T9" fmla="*/ 0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2374"/>
                <a:gd name="T17" fmla="*/ 285 w 285"/>
                <a:gd name="T18" fmla="*/ 2374 h 2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2374">
                  <a:moveTo>
                    <a:pt x="282" y="237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85" y="2374"/>
                  </a:lnTo>
                  <a:lnTo>
                    <a:pt x="282" y="23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5" name="Freeform 251"/>
            <p:cNvSpPr>
              <a:spLocks/>
            </p:cNvSpPr>
            <p:nvPr/>
          </p:nvSpPr>
          <p:spPr bwMode="auto">
            <a:xfrm>
              <a:off x="293" y="518"/>
              <a:ext cx="71" cy="594"/>
            </a:xfrm>
            <a:custGeom>
              <a:avLst/>
              <a:gdLst>
                <a:gd name="T0" fmla="*/ 0 w 285"/>
                <a:gd name="T1" fmla="*/ 0 h 2374"/>
                <a:gd name="T2" fmla="*/ 0 w 285"/>
                <a:gd name="T3" fmla="*/ 0 h 2374"/>
                <a:gd name="T4" fmla="*/ 0 w 285"/>
                <a:gd name="T5" fmla="*/ 0 h 2374"/>
                <a:gd name="T6" fmla="*/ 0 w 285"/>
                <a:gd name="T7" fmla="*/ 0 h 23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"/>
                <a:gd name="T13" fmla="*/ 0 h 2374"/>
                <a:gd name="T14" fmla="*/ 285 w 285"/>
                <a:gd name="T15" fmla="*/ 2374 h 23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" h="2374">
                  <a:moveTo>
                    <a:pt x="282" y="237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85" y="237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6" name="Rectangle 252"/>
            <p:cNvSpPr>
              <a:spLocks noChangeArrowheads="1"/>
            </p:cNvSpPr>
            <p:nvPr/>
          </p:nvSpPr>
          <p:spPr bwMode="auto">
            <a:xfrm>
              <a:off x="658" y="595"/>
              <a:ext cx="15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7" name="Rectangle 253"/>
            <p:cNvSpPr>
              <a:spLocks noChangeArrowheads="1"/>
            </p:cNvSpPr>
            <p:nvPr/>
          </p:nvSpPr>
          <p:spPr bwMode="auto">
            <a:xfrm>
              <a:off x="658" y="595"/>
              <a:ext cx="15" cy="45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8" name="Rectangle 254"/>
            <p:cNvSpPr>
              <a:spLocks noChangeArrowheads="1"/>
            </p:cNvSpPr>
            <p:nvPr/>
          </p:nvSpPr>
          <p:spPr bwMode="auto">
            <a:xfrm>
              <a:off x="223" y="555"/>
              <a:ext cx="16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19" name="Rectangle 255"/>
            <p:cNvSpPr>
              <a:spLocks noChangeArrowheads="1"/>
            </p:cNvSpPr>
            <p:nvPr/>
          </p:nvSpPr>
          <p:spPr bwMode="auto">
            <a:xfrm>
              <a:off x="291" y="1242"/>
              <a:ext cx="11" cy="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0" name="Rectangle 256"/>
            <p:cNvSpPr>
              <a:spLocks noChangeArrowheads="1"/>
            </p:cNvSpPr>
            <p:nvPr/>
          </p:nvSpPr>
          <p:spPr bwMode="auto">
            <a:xfrm>
              <a:off x="291" y="1242"/>
              <a:ext cx="11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1" name="Rectangle 257"/>
            <p:cNvSpPr>
              <a:spLocks noChangeArrowheads="1"/>
            </p:cNvSpPr>
            <p:nvPr/>
          </p:nvSpPr>
          <p:spPr bwMode="auto">
            <a:xfrm>
              <a:off x="280" y="1195"/>
              <a:ext cx="14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2" name="Rectangle 258"/>
            <p:cNvSpPr>
              <a:spLocks noChangeArrowheads="1"/>
            </p:cNvSpPr>
            <p:nvPr/>
          </p:nvSpPr>
          <p:spPr bwMode="auto">
            <a:xfrm>
              <a:off x="280" y="1195"/>
              <a:ext cx="14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3" name="Rectangle 259"/>
            <p:cNvSpPr>
              <a:spLocks noChangeArrowheads="1"/>
            </p:cNvSpPr>
            <p:nvPr/>
          </p:nvSpPr>
          <p:spPr bwMode="auto">
            <a:xfrm>
              <a:off x="284" y="1203"/>
              <a:ext cx="6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4" name="Rectangle 260"/>
            <p:cNvSpPr>
              <a:spLocks noChangeArrowheads="1"/>
            </p:cNvSpPr>
            <p:nvPr/>
          </p:nvSpPr>
          <p:spPr bwMode="auto">
            <a:xfrm>
              <a:off x="284" y="1177"/>
              <a:ext cx="6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5" name="Rectangle 261"/>
            <p:cNvSpPr>
              <a:spLocks noChangeArrowheads="1"/>
            </p:cNvSpPr>
            <p:nvPr/>
          </p:nvSpPr>
          <p:spPr bwMode="auto">
            <a:xfrm>
              <a:off x="284" y="1177"/>
              <a:ext cx="6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6" name="Rectangle 262"/>
            <p:cNvSpPr>
              <a:spLocks noChangeArrowheads="1"/>
            </p:cNvSpPr>
            <p:nvPr/>
          </p:nvSpPr>
          <p:spPr bwMode="auto">
            <a:xfrm>
              <a:off x="278" y="1197"/>
              <a:ext cx="18" cy="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7" name="Rectangle 263"/>
            <p:cNvSpPr>
              <a:spLocks noChangeArrowheads="1"/>
            </p:cNvSpPr>
            <p:nvPr/>
          </p:nvSpPr>
          <p:spPr bwMode="auto">
            <a:xfrm>
              <a:off x="278" y="1197"/>
              <a:ext cx="18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8" name="Rectangle 264"/>
            <p:cNvSpPr>
              <a:spLocks noChangeArrowheads="1"/>
            </p:cNvSpPr>
            <p:nvPr/>
          </p:nvSpPr>
          <p:spPr bwMode="auto">
            <a:xfrm>
              <a:off x="277" y="1186"/>
              <a:ext cx="19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29" name="Rectangle 265"/>
            <p:cNvSpPr>
              <a:spLocks noChangeArrowheads="1"/>
            </p:cNvSpPr>
            <p:nvPr/>
          </p:nvSpPr>
          <p:spPr bwMode="auto">
            <a:xfrm>
              <a:off x="277" y="1186"/>
              <a:ext cx="19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0" name="Rectangle 266"/>
            <p:cNvSpPr>
              <a:spLocks noChangeArrowheads="1"/>
            </p:cNvSpPr>
            <p:nvPr/>
          </p:nvSpPr>
          <p:spPr bwMode="auto">
            <a:xfrm>
              <a:off x="285" y="1205"/>
              <a:ext cx="5" cy="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1" name="Rectangle 267"/>
            <p:cNvSpPr>
              <a:spLocks noChangeArrowheads="1"/>
            </p:cNvSpPr>
            <p:nvPr/>
          </p:nvSpPr>
          <p:spPr bwMode="auto">
            <a:xfrm>
              <a:off x="285" y="1205"/>
              <a:ext cx="5" cy="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2" name="Rectangle 268"/>
            <p:cNvSpPr>
              <a:spLocks noChangeArrowheads="1"/>
            </p:cNvSpPr>
            <p:nvPr/>
          </p:nvSpPr>
          <p:spPr bwMode="auto">
            <a:xfrm>
              <a:off x="303" y="1237"/>
              <a:ext cx="2" cy="1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3" name="Rectangle 269"/>
            <p:cNvSpPr>
              <a:spLocks noChangeArrowheads="1"/>
            </p:cNvSpPr>
            <p:nvPr/>
          </p:nvSpPr>
          <p:spPr bwMode="auto">
            <a:xfrm>
              <a:off x="293" y="1242"/>
              <a:ext cx="4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4" name="Rectangle 270"/>
            <p:cNvSpPr>
              <a:spLocks noChangeArrowheads="1"/>
            </p:cNvSpPr>
            <p:nvPr/>
          </p:nvSpPr>
          <p:spPr bwMode="auto">
            <a:xfrm>
              <a:off x="315" y="1242"/>
              <a:ext cx="8" cy="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5" name="Rectangle 271"/>
            <p:cNvSpPr>
              <a:spLocks noChangeArrowheads="1"/>
            </p:cNvSpPr>
            <p:nvPr/>
          </p:nvSpPr>
          <p:spPr bwMode="auto">
            <a:xfrm>
              <a:off x="315" y="1242"/>
              <a:ext cx="8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6" name="Freeform 272"/>
            <p:cNvSpPr>
              <a:spLocks/>
            </p:cNvSpPr>
            <p:nvPr/>
          </p:nvSpPr>
          <p:spPr bwMode="auto">
            <a:xfrm>
              <a:off x="298" y="1236"/>
              <a:ext cx="6" cy="17"/>
            </a:xfrm>
            <a:custGeom>
              <a:avLst/>
              <a:gdLst>
                <a:gd name="T0" fmla="*/ 0 w 24"/>
                <a:gd name="T1" fmla="*/ 0 h 68"/>
                <a:gd name="T2" fmla="*/ 0 w 24"/>
                <a:gd name="T3" fmla="*/ 0 h 68"/>
                <a:gd name="T4" fmla="*/ 0 w 24"/>
                <a:gd name="T5" fmla="*/ 0 h 68"/>
                <a:gd name="T6" fmla="*/ 0 w 24"/>
                <a:gd name="T7" fmla="*/ 0 h 68"/>
                <a:gd name="T8" fmla="*/ 0 w 2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8"/>
                <a:gd name="T17" fmla="*/ 24 w 2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8">
                  <a:moveTo>
                    <a:pt x="24" y="0"/>
                  </a:moveTo>
                  <a:lnTo>
                    <a:pt x="24" y="68"/>
                  </a:lnTo>
                  <a:lnTo>
                    <a:pt x="1" y="6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7" name="Freeform 273"/>
            <p:cNvSpPr>
              <a:spLocks/>
            </p:cNvSpPr>
            <p:nvPr/>
          </p:nvSpPr>
          <p:spPr bwMode="auto">
            <a:xfrm>
              <a:off x="298" y="1236"/>
              <a:ext cx="6" cy="17"/>
            </a:xfrm>
            <a:custGeom>
              <a:avLst/>
              <a:gdLst>
                <a:gd name="T0" fmla="*/ 0 w 24"/>
                <a:gd name="T1" fmla="*/ 0 h 68"/>
                <a:gd name="T2" fmla="*/ 0 w 24"/>
                <a:gd name="T3" fmla="*/ 0 h 68"/>
                <a:gd name="T4" fmla="*/ 0 w 24"/>
                <a:gd name="T5" fmla="*/ 0 h 68"/>
                <a:gd name="T6" fmla="*/ 0 w 24"/>
                <a:gd name="T7" fmla="*/ 0 h 68"/>
                <a:gd name="T8" fmla="*/ 0 w 2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8"/>
                <a:gd name="T17" fmla="*/ 24 w 2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8">
                  <a:moveTo>
                    <a:pt x="24" y="0"/>
                  </a:moveTo>
                  <a:lnTo>
                    <a:pt x="24" y="68"/>
                  </a:lnTo>
                  <a:lnTo>
                    <a:pt x="1" y="6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8" name="Rectangle 274"/>
            <p:cNvSpPr>
              <a:spLocks noChangeArrowheads="1"/>
            </p:cNvSpPr>
            <p:nvPr/>
          </p:nvSpPr>
          <p:spPr bwMode="auto">
            <a:xfrm>
              <a:off x="305" y="1235"/>
              <a:ext cx="10" cy="1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39" name="Rectangle 275"/>
            <p:cNvSpPr>
              <a:spLocks noChangeArrowheads="1"/>
            </p:cNvSpPr>
            <p:nvPr/>
          </p:nvSpPr>
          <p:spPr bwMode="auto">
            <a:xfrm>
              <a:off x="305" y="1235"/>
              <a:ext cx="10" cy="1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0" name="Rectangle 276"/>
            <p:cNvSpPr>
              <a:spLocks noChangeArrowheads="1"/>
            </p:cNvSpPr>
            <p:nvPr/>
          </p:nvSpPr>
          <p:spPr bwMode="auto">
            <a:xfrm>
              <a:off x="283" y="1213"/>
              <a:ext cx="8" cy="4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1" name="Rectangle 277"/>
            <p:cNvSpPr>
              <a:spLocks noChangeArrowheads="1"/>
            </p:cNvSpPr>
            <p:nvPr/>
          </p:nvSpPr>
          <p:spPr bwMode="auto">
            <a:xfrm>
              <a:off x="283" y="1213"/>
              <a:ext cx="8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2" name="Rectangle 278"/>
            <p:cNvSpPr>
              <a:spLocks noChangeArrowheads="1"/>
            </p:cNvSpPr>
            <p:nvPr/>
          </p:nvSpPr>
          <p:spPr bwMode="auto">
            <a:xfrm>
              <a:off x="1896" y="2023"/>
              <a:ext cx="8" cy="19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3" name="Rectangle 279"/>
            <p:cNvSpPr>
              <a:spLocks noChangeArrowheads="1"/>
            </p:cNvSpPr>
            <p:nvPr/>
          </p:nvSpPr>
          <p:spPr bwMode="auto">
            <a:xfrm>
              <a:off x="1896" y="2023"/>
              <a:ext cx="8" cy="19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4" name="Rectangle 280"/>
            <p:cNvSpPr>
              <a:spLocks noChangeArrowheads="1"/>
            </p:cNvSpPr>
            <p:nvPr/>
          </p:nvSpPr>
          <p:spPr bwMode="auto">
            <a:xfrm>
              <a:off x="1896" y="2025"/>
              <a:ext cx="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5" name="Rectangle 281"/>
            <p:cNvSpPr>
              <a:spLocks noChangeArrowheads="1"/>
            </p:cNvSpPr>
            <p:nvPr/>
          </p:nvSpPr>
          <p:spPr bwMode="auto">
            <a:xfrm>
              <a:off x="1896" y="2025"/>
              <a:ext cx="7" cy="19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6" name="Rectangle 282"/>
            <p:cNvSpPr>
              <a:spLocks noChangeArrowheads="1"/>
            </p:cNvSpPr>
            <p:nvPr/>
          </p:nvSpPr>
          <p:spPr bwMode="auto">
            <a:xfrm>
              <a:off x="2056" y="2023"/>
              <a:ext cx="8" cy="19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7" name="Rectangle 283"/>
            <p:cNvSpPr>
              <a:spLocks noChangeArrowheads="1"/>
            </p:cNvSpPr>
            <p:nvPr/>
          </p:nvSpPr>
          <p:spPr bwMode="auto">
            <a:xfrm>
              <a:off x="2056" y="2023"/>
              <a:ext cx="8" cy="19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8" name="Rectangle 284"/>
            <p:cNvSpPr>
              <a:spLocks noChangeArrowheads="1"/>
            </p:cNvSpPr>
            <p:nvPr/>
          </p:nvSpPr>
          <p:spPr bwMode="auto">
            <a:xfrm>
              <a:off x="2057" y="2025"/>
              <a:ext cx="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49" name="Rectangle 285"/>
            <p:cNvSpPr>
              <a:spLocks noChangeArrowheads="1"/>
            </p:cNvSpPr>
            <p:nvPr/>
          </p:nvSpPr>
          <p:spPr bwMode="auto">
            <a:xfrm>
              <a:off x="2057" y="2025"/>
              <a:ext cx="7" cy="19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0" name="Rectangle 286"/>
            <p:cNvSpPr>
              <a:spLocks noChangeArrowheads="1"/>
            </p:cNvSpPr>
            <p:nvPr/>
          </p:nvSpPr>
          <p:spPr bwMode="auto">
            <a:xfrm>
              <a:off x="1250" y="2087"/>
              <a:ext cx="1454" cy="68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1" name="Rectangle 287"/>
            <p:cNvSpPr>
              <a:spLocks noChangeArrowheads="1"/>
            </p:cNvSpPr>
            <p:nvPr/>
          </p:nvSpPr>
          <p:spPr bwMode="auto">
            <a:xfrm>
              <a:off x="1250" y="2087"/>
              <a:ext cx="1454" cy="6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2" name="Rectangle 288"/>
            <p:cNvSpPr>
              <a:spLocks noChangeArrowheads="1"/>
            </p:cNvSpPr>
            <p:nvPr/>
          </p:nvSpPr>
          <p:spPr bwMode="auto">
            <a:xfrm>
              <a:off x="3426" y="1980"/>
              <a:ext cx="23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3" name="Rectangle 289"/>
            <p:cNvSpPr>
              <a:spLocks noChangeArrowheads="1"/>
            </p:cNvSpPr>
            <p:nvPr/>
          </p:nvSpPr>
          <p:spPr bwMode="auto">
            <a:xfrm>
              <a:off x="3426" y="1980"/>
              <a:ext cx="23" cy="28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4" name="Freeform 290"/>
            <p:cNvSpPr>
              <a:spLocks/>
            </p:cNvSpPr>
            <p:nvPr/>
          </p:nvSpPr>
          <p:spPr bwMode="auto">
            <a:xfrm>
              <a:off x="2704" y="2087"/>
              <a:ext cx="35" cy="68"/>
            </a:xfrm>
            <a:custGeom>
              <a:avLst/>
              <a:gdLst>
                <a:gd name="T0" fmla="*/ 0 w 139"/>
                <a:gd name="T1" fmla="*/ 0 h 271"/>
                <a:gd name="T2" fmla="*/ 0 w 139"/>
                <a:gd name="T3" fmla="*/ 0 h 271"/>
                <a:gd name="T4" fmla="*/ 0 w 139"/>
                <a:gd name="T5" fmla="*/ 0 h 271"/>
                <a:gd name="T6" fmla="*/ 0 w 139"/>
                <a:gd name="T7" fmla="*/ 0 h 271"/>
                <a:gd name="T8" fmla="*/ 0 w 139"/>
                <a:gd name="T9" fmla="*/ 0 h 271"/>
                <a:gd name="T10" fmla="*/ 0 w 139"/>
                <a:gd name="T11" fmla="*/ 0 h 271"/>
                <a:gd name="T12" fmla="*/ 0 w 139"/>
                <a:gd name="T13" fmla="*/ 0 h 271"/>
                <a:gd name="T14" fmla="*/ 0 w 139"/>
                <a:gd name="T15" fmla="*/ 0 h 271"/>
                <a:gd name="T16" fmla="*/ 0 w 139"/>
                <a:gd name="T17" fmla="*/ 0 h 271"/>
                <a:gd name="T18" fmla="*/ 0 w 139"/>
                <a:gd name="T19" fmla="*/ 0 h 271"/>
                <a:gd name="T20" fmla="*/ 0 w 139"/>
                <a:gd name="T21" fmla="*/ 0 h 271"/>
                <a:gd name="T22" fmla="*/ 0 w 139"/>
                <a:gd name="T23" fmla="*/ 0 h 271"/>
                <a:gd name="T24" fmla="*/ 0 w 139"/>
                <a:gd name="T25" fmla="*/ 0 h 271"/>
                <a:gd name="T26" fmla="*/ 0 w 139"/>
                <a:gd name="T27" fmla="*/ 0 h 271"/>
                <a:gd name="T28" fmla="*/ 0 w 139"/>
                <a:gd name="T29" fmla="*/ 0 h 271"/>
                <a:gd name="T30" fmla="*/ 0 w 139"/>
                <a:gd name="T31" fmla="*/ 0 h 271"/>
                <a:gd name="T32" fmla="*/ 0 w 139"/>
                <a:gd name="T33" fmla="*/ 0 h 271"/>
                <a:gd name="T34" fmla="*/ 0 w 139"/>
                <a:gd name="T35" fmla="*/ 0 h 271"/>
                <a:gd name="T36" fmla="*/ 0 w 139"/>
                <a:gd name="T37" fmla="*/ 0 h 271"/>
                <a:gd name="T38" fmla="*/ 0 w 139"/>
                <a:gd name="T39" fmla="*/ 0 h 271"/>
                <a:gd name="T40" fmla="*/ 0 w 139"/>
                <a:gd name="T41" fmla="*/ 0 h 271"/>
                <a:gd name="T42" fmla="*/ 0 w 139"/>
                <a:gd name="T43" fmla="*/ 0 h 271"/>
                <a:gd name="T44" fmla="*/ 0 w 139"/>
                <a:gd name="T45" fmla="*/ 0 h 271"/>
                <a:gd name="T46" fmla="*/ 0 w 139"/>
                <a:gd name="T47" fmla="*/ 0 h 271"/>
                <a:gd name="T48" fmla="*/ 0 w 139"/>
                <a:gd name="T49" fmla="*/ 0 h 271"/>
                <a:gd name="T50" fmla="*/ 0 w 139"/>
                <a:gd name="T51" fmla="*/ 0 h 271"/>
                <a:gd name="T52" fmla="*/ 0 w 139"/>
                <a:gd name="T53" fmla="*/ 0 h 271"/>
                <a:gd name="T54" fmla="*/ 0 w 139"/>
                <a:gd name="T55" fmla="*/ 0 h 271"/>
                <a:gd name="T56" fmla="*/ 0 w 139"/>
                <a:gd name="T57" fmla="*/ 0 h 271"/>
                <a:gd name="T58" fmla="*/ 0 w 139"/>
                <a:gd name="T59" fmla="*/ 0 h 271"/>
                <a:gd name="T60" fmla="*/ 0 w 139"/>
                <a:gd name="T61" fmla="*/ 0 h 271"/>
                <a:gd name="T62" fmla="*/ 0 w 139"/>
                <a:gd name="T63" fmla="*/ 0 h 271"/>
                <a:gd name="T64" fmla="*/ 0 w 139"/>
                <a:gd name="T65" fmla="*/ 0 h 271"/>
                <a:gd name="T66" fmla="*/ 0 w 139"/>
                <a:gd name="T67" fmla="*/ 0 h 271"/>
                <a:gd name="T68" fmla="*/ 0 w 139"/>
                <a:gd name="T69" fmla="*/ 0 h 2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271"/>
                <a:gd name="T107" fmla="*/ 139 w 139"/>
                <a:gd name="T108" fmla="*/ 271 h 2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271">
                  <a:moveTo>
                    <a:pt x="0" y="136"/>
                  </a:moveTo>
                  <a:lnTo>
                    <a:pt x="0" y="271"/>
                  </a:lnTo>
                  <a:lnTo>
                    <a:pt x="14" y="270"/>
                  </a:lnTo>
                  <a:lnTo>
                    <a:pt x="27" y="268"/>
                  </a:lnTo>
                  <a:lnTo>
                    <a:pt x="42" y="265"/>
                  </a:lnTo>
                  <a:lnTo>
                    <a:pt x="54" y="260"/>
                  </a:lnTo>
                  <a:lnTo>
                    <a:pt x="66" y="254"/>
                  </a:lnTo>
                  <a:lnTo>
                    <a:pt x="77" y="248"/>
                  </a:lnTo>
                  <a:lnTo>
                    <a:pt x="88" y="239"/>
                  </a:lnTo>
                  <a:lnTo>
                    <a:pt x="98" y="231"/>
                  </a:lnTo>
                  <a:lnTo>
                    <a:pt x="107" y="221"/>
                  </a:lnTo>
                  <a:lnTo>
                    <a:pt x="115" y="211"/>
                  </a:lnTo>
                  <a:lnTo>
                    <a:pt x="122" y="200"/>
                  </a:lnTo>
                  <a:lnTo>
                    <a:pt x="128" y="188"/>
                  </a:lnTo>
                  <a:lnTo>
                    <a:pt x="132" y="176"/>
                  </a:lnTo>
                  <a:lnTo>
                    <a:pt x="136" y="163"/>
                  </a:lnTo>
                  <a:lnTo>
                    <a:pt x="138" y="149"/>
                  </a:lnTo>
                  <a:lnTo>
                    <a:pt x="139" y="136"/>
                  </a:lnTo>
                  <a:lnTo>
                    <a:pt x="138" y="122"/>
                  </a:lnTo>
                  <a:lnTo>
                    <a:pt x="136" y="108"/>
                  </a:lnTo>
                  <a:lnTo>
                    <a:pt x="132" y="95"/>
                  </a:lnTo>
                  <a:lnTo>
                    <a:pt x="128" y="83"/>
                  </a:lnTo>
                  <a:lnTo>
                    <a:pt x="122" y="71"/>
                  </a:lnTo>
                  <a:lnTo>
                    <a:pt x="115" y="60"/>
                  </a:lnTo>
                  <a:lnTo>
                    <a:pt x="107" y="50"/>
                  </a:lnTo>
                  <a:lnTo>
                    <a:pt x="98" y="40"/>
                  </a:lnTo>
                  <a:lnTo>
                    <a:pt x="88" y="32"/>
                  </a:lnTo>
                  <a:lnTo>
                    <a:pt x="77" y="23"/>
                  </a:lnTo>
                  <a:lnTo>
                    <a:pt x="66" y="16"/>
                  </a:lnTo>
                  <a:lnTo>
                    <a:pt x="54" y="11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5" name="Freeform 291"/>
            <p:cNvSpPr>
              <a:spLocks/>
            </p:cNvSpPr>
            <p:nvPr/>
          </p:nvSpPr>
          <p:spPr bwMode="auto">
            <a:xfrm>
              <a:off x="2704" y="2087"/>
              <a:ext cx="35" cy="68"/>
            </a:xfrm>
            <a:custGeom>
              <a:avLst/>
              <a:gdLst>
                <a:gd name="T0" fmla="*/ 0 w 139"/>
                <a:gd name="T1" fmla="*/ 0 h 271"/>
                <a:gd name="T2" fmla="*/ 0 w 139"/>
                <a:gd name="T3" fmla="*/ 0 h 271"/>
                <a:gd name="T4" fmla="*/ 0 w 139"/>
                <a:gd name="T5" fmla="*/ 0 h 271"/>
                <a:gd name="T6" fmla="*/ 0 w 139"/>
                <a:gd name="T7" fmla="*/ 0 h 271"/>
                <a:gd name="T8" fmla="*/ 0 w 139"/>
                <a:gd name="T9" fmla="*/ 0 h 271"/>
                <a:gd name="T10" fmla="*/ 0 w 139"/>
                <a:gd name="T11" fmla="*/ 0 h 271"/>
                <a:gd name="T12" fmla="*/ 0 w 139"/>
                <a:gd name="T13" fmla="*/ 0 h 271"/>
                <a:gd name="T14" fmla="*/ 0 w 139"/>
                <a:gd name="T15" fmla="*/ 0 h 271"/>
                <a:gd name="T16" fmla="*/ 0 w 139"/>
                <a:gd name="T17" fmla="*/ 0 h 271"/>
                <a:gd name="T18" fmla="*/ 0 w 139"/>
                <a:gd name="T19" fmla="*/ 0 h 271"/>
                <a:gd name="T20" fmla="*/ 0 w 139"/>
                <a:gd name="T21" fmla="*/ 0 h 271"/>
                <a:gd name="T22" fmla="*/ 0 w 139"/>
                <a:gd name="T23" fmla="*/ 0 h 271"/>
                <a:gd name="T24" fmla="*/ 0 w 139"/>
                <a:gd name="T25" fmla="*/ 0 h 271"/>
                <a:gd name="T26" fmla="*/ 0 w 139"/>
                <a:gd name="T27" fmla="*/ 0 h 271"/>
                <a:gd name="T28" fmla="*/ 0 w 139"/>
                <a:gd name="T29" fmla="*/ 0 h 271"/>
                <a:gd name="T30" fmla="*/ 0 w 139"/>
                <a:gd name="T31" fmla="*/ 0 h 271"/>
                <a:gd name="T32" fmla="*/ 0 w 139"/>
                <a:gd name="T33" fmla="*/ 0 h 271"/>
                <a:gd name="T34" fmla="*/ 0 w 139"/>
                <a:gd name="T35" fmla="*/ 0 h 271"/>
                <a:gd name="T36" fmla="*/ 0 w 139"/>
                <a:gd name="T37" fmla="*/ 0 h 271"/>
                <a:gd name="T38" fmla="*/ 0 w 139"/>
                <a:gd name="T39" fmla="*/ 0 h 271"/>
                <a:gd name="T40" fmla="*/ 0 w 139"/>
                <a:gd name="T41" fmla="*/ 0 h 271"/>
                <a:gd name="T42" fmla="*/ 0 w 139"/>
                <a:gd name="T43" fmla="*/ 0 h 271"/>
                <a:gd name="T44" fmla="*/ 0 w 139"/>
                <a:gd name="T45" fmla="*/ 0 h 271"/>
                <a:gd name="T46" fmla="*/ 0 w 139"/>
                <a:gd name="T47" fmla="*/ 0 h 271"/>
                <a:gd name="T48" fmla="*/ 0 w 139"/>
                <a:gd name="T49" fmla="*/ 0 h 271"/>
                <a:gd name="T50" fmla="*/ 0 w 139"/>
                <a:gd name="T51" fmla="*/ 0 h 271"/>
                <a:gd name="T52" fmla="*/ 0 w 139"/>
                <a:gd name="T53" fmla="*/ 0 h 271"/>
                <a:gd name="T54" fmla="*/ 0 w 139"/>
                <a:gd name="T55" fmla="*/ 0 h 271"/>
                <a:gd name="T56" fmla="*/ 0 w 139"/>
                <a:gd name="T57" fmla="*/ 0 h 271"/>
                <a:gd name="T58" fmla="*/ 0 w 139"/>
                <a:gd name="T59" fmla="*/ 0 h 271"/>
                <a:gd name="T60" fmla="*/ 0 w 139"/>
                <a:gd name="T61" fmla="*/ 0 h 271"/>
                <a:gd name="T62" fmla="*/ 0 w 139"/>
                <a:gd name="T63" fmla="*/ 0 h 271"/>
                <a:gd name="T64" fmla="*/ 0 w 139"/>
                <a:gd name="T65" fmla="*/ 0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271"/>
                <a:gd name="T101" fmla="*/ 139 w 139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271">
                  <a:moveTo>
                    <a:pt x="0" y="271"/>
                  </a:moveTo>
                  <a:lnTo>
                    <a:pt x="14" y="270"/>
                  </a:lnTo>
                  <a:lnTo>
                    <a:pt x="27" y="268"/>
                  </a:lnTo>
                  <a:lnTo>
                    <a:pt x="42" y="265"/>
                  </a:lnTo>
                  <a:lnTo>
                    <a:pt x="54" y="260"/>
                  </a:lnTo>
                  <a:lnTo>
                    <a:pt x="66" y="254"/>
                  </a:lnTo>
                  <a:lnTo>
                    <a:pt x="77" y="248"/>
                  </a:lnTo>
                  <a:lnTo>
                    <a:pt x="88" y="239"/>
                  </a:lnTo>
                  <a:lnTo>
                    <a:pt x="98" y="231"/>
                  </a:lnTo>
                  <a:lnTo>
                    <a:pt x="107" y="221"/>
                  </a:lnTo>
                  <a:lnTo>
                    <a:pt x="115" y="211"/>
                  </a:lnTo>
                  <a:lnTo>
                    <a:pt x="122" y="200"/>
                  </a:lnTo>
                  <a:lnTo>
                    <a:pt x="128" y="188"/>
                  </a:lnTo>
                  <a:lnTo>
                    <a:pt x="132" y="176"/>
                  </a:lnTo>
                  <a:lnTo>
                    <a:pt x="136" y="163"/>
                  </a:lnTo>
                  <a:lnTo>
                    <a:pt x="138" y="149"/>
                  </a:lnTo>
                  <a:lnTo>
                    <a:pt x="139" y="136"/>
                  </a:lnTo>
                  <a:lnTo>
                    <a:pt x="138" y="122"/>
                  </a:lnTo>
                  <a:lnTo>
                    <a:pt x="136" y="108"/>
                  </a:lnTo>
                  <a:lnTo>
                    <a:pt x="132" y="95"/>
                  </a:lnTo>
                  <a:lnTo>
                    <a:pt x="128" y="83"/>
                  </a:lnTo>
                  <a:lnTo>
                    <a:pt x="122" y="71"/>
                  </a:lnTo>
                  <a:lnTo>
                    <a:pt x="115" y="60"/>
                  </a:lnTo>
                  <a:lnTo>
                    <a:pt x="107" y="50"/>
                  </a:lnTo>
                  <a:lnTo>
                    <a:pt x="98" y="40"/>
                  </a:lnTo>
                  <a:lnTo>
                    <a:pt x="88" y="32"/>
                  </a:lnTo>
                  <a:lnTo>
                    <a:pt x="77" y="23"/>
                  </a:lnTo>
                  <a:lnTo>
                    <a:pt x="66" y="16"/>
                  </a:lnTo>
                  <a:lnTo>
                    <a:pt x="54" y="11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6" name="Rectangle 292"/>
            <p:cNvSpPr>
              <a:spLocks noChangeArrowheads="1"/>
            </p:cNvSpPr>
            <p:nvPr/>
          </p:nvSpPr>
          <p:spPr bwMode="auto">
            <a:xfrm>
              <a:off x="376" y="1137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7" name="Rectangle 293"/>
            <p:cNvSpPr>
              <a:spLocks noChangeArrowheads="1"/>
            </p:cNvSpPr>
            <p:nvPr/>
          </p:nvSpPr>
          <p:spPr bwMode="auto">
            <a:xfrm>
              <a:off x="376" y="1137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8" name="Rectangle 294"/>
            <p:cNvSpPr>
              <a:spLocks noChangeArrowheads="1"/>
            </p:cNvSpPr>
            <p:nvPr/>
          </p:nvSpPr>
          <p:spPr bwMode="auto">
            <a:xfrm>
              <a:off x="376" y="1167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59" name="Rectangle 295"/>
            <p:cNvSpPr>
              <a:spLocks noChangeArrowheads="1"/>
            </p:cNvSpPr>
            <p:nvPr/>
          </p:nvSpPr>
          <p:spPr bwMode="auto">
            <a:xfrm>
              <a:off x="376" y="1167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0" name="Rectangle 296"/>
            <p:cNvSpPr>
              <a:spLocks noChangeArrowheads="1"/>
            </p:cNvSpPr>
            <p:nvPr/>
          </p:nvSpPr>
          <p:spPr bwMode="auto">
            <a:xfrm>
              <a:off x="376" y="1197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1" name="Rectangle 297"/>
            <p:cNvSpPr>
              <a:spLocks noChangeArrowheads="1"/>
            </p:cNvSpPr>
            <p:nvPr/>
          </p:nvSpPr>
          <p:spPr bwMode="auto">
            <a:xfrm>
              <a:off x="376" y="1197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2" name="Rectangle 298"/>
            <p:cNvSpPr>
              <a:spLocks noChangeArrowheads="1"/>
            </p:cNvSpPr>
            <p:nvPr/>
          </p:nvSpPr>
          <p:spPr bwMode="auto">
            <a:xfrm>
              <a:off x="376" y="1227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3" name="Rectangle 299"/>
            <p:cNvSpPr>
              <a:spLocks noChangeArrowheads="1"/>
            </p:cNvSpPr>
            <p:nvPr/>
          </p:nvSpPr>
          <p:spPr bwMode="auto">
            <a:xfrm>
              <a:off x="376" y="1227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4" name="Rectangle 300"/>
            <p:cNvSpPr>
              <a:spLocks noChangeArrowheads="1"/>
            </p:cNvSpPr>
            <p:nvPr/>
          </p:nvSpPr>
          <p:spPr bwMode="auto">
            <a:xfrm>
              <a:off x="376" y="1257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5" name="Rectangle 301"/>
            <p:cNvSpPr>
              <a:spLocks noChangeArrowheads="1"/>
            </p:cNvSpPr>
            <p:nvPr/>
          </p:nvSpPr>
          <p:spPr bwMode="auto">
            <a:xfrm>
              <a:off x="376" y="1257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6" name="Rectangle 302"/>
            <p:cNvSpPr>
              <a:spLocks noChangeArrowheads="1"/>
            </p:cNvSpPr>
            <p:nvPr/>
          </p:nvSpPr>
          <p:spPr bwMode="auto">
            <a:xfrm>
              <a:off x="376" y="1286"/>
              <a:ext cx="196" cy="13"/>
            </a:xfrm>
            <a:prstGeom prst="rect">
              <a:avLst/>
            </a:prstGeom>
            <a:solidFill>
              <a:srgbClr val="8685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7" name="Rectangle 303"/>
            <p:cNvSpPr>
              <a:spLocks noChangeArrowheads="1"/>
            </p:cNvSpPr>
            <p:nvPr/>
          </p:nvSpPr>
          <p:spPr bwMode="auto">
            <a:xfrm>
              <a:off x="376" y="1286"/>
              <a:ext cx="196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8" name="Freeform 304"/>
            <p:cNvSpPr>
              <a:spLocks/>
            </p:cNvSpPr>
            <p:nvPr/>
          </p:nvSpPr>
          <p:spPr bwMode="auto">
            <a:xfrm>
              <a:off x="2897" y="978"/>
              <a:ext cx="16" cy="3"/>
            </a:xfrm>
            <a:custGeom>
              <a:avLst/>
              <a:gdLst>
                <a:gd name="T0" fmla="*/ 0 w 68"/>
                <a:gd name="T1" fmla="*/ 0 h 10"/>
                <a:gd name="T2" fmla="*/ 0 w 68"/>
                <a:gd name="T3" fmla="*/ 0 h 10"/>
                <a:gd name="T4" fmla="*/ 0 w 68"/>
                <a:gd name="T5" fmla="*/ 0 h 10"/>
                <a:gd name="T6" fmla="*/ 0 w 68"/>
                <a:gd name="T7" fmla="*/ 0 h 10"/>
                <a:gd name="T8" fmla="*/ 0 w 68"/>
                <a:gd name="T9" fmla="*/ 0 h 10"/>
                <a:gd name="T10" fmla="*/ 0 w 68"/>
                <a:gd name="T11" fmla="*/ 0 h 10"/>
                <a:gd name="T12" fmla="*/ 0 w 68"/>
                <a:gd name="T13" fmla="*/ 0 h 10"/>
                <a:gd name="T14" fmla="*/ 0 w 68"/>
                <a:gd name="T15" fmla="*/ 0 h 10"/>
                <a:gd name="T16" fmla="*/ 0 w 6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10"/>
                <a:gd name="T29" fmla="*/ 68 w 6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10">
                  <a:moveTo>
                    <a:pt x="6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69" name="Freeform 305"/>
            <p:cNvSpPr>
              <a:spLocks/>
            </p:cNvSpPr>
            <p:nvPr/>
          </p:nvSpPr>
          <p:spPr bwMode="auto">
            <a:xfrm>
              <a:off x="225" y="504"/>
              <a:ext cx="64" cy="682"/>
            </a:xfrm>
            <a:custGeom>
              <a:avLst/>
              <a:gdLst>
                <a:gd name="T0" fmla="*/ 0 w 258"/>
                <a:gd name="T1" fmla="*/ 0 h 2725"/>
                <a:gd name="T2" fmla="*/ 0 w 258"/>
                <a:gd name="T3" fmla="*/ 0 h 2725"/>
                <a:gd name="T4" fmla="*/ 0 w 258"/>
                <a:gd name="T5" fmla="*/ 0 h 2725"/>
                <a:gd name="T6" fmla="*/ 0 w 258"/>
                <a:gd name="T7" fmla="*/ 0 h 2725"/>
                <a:gd name="T8" fmla="*/ 0 w 258"/>
                <a:gd name="T9" fmla="*/ 0 h 2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2725"/>
                <a:gd name="T17" fmla="*/ 258 w 258"/>
                <a:gd name="T18" fmla="*/ 2725 h 2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2725">
                  <a:moveTo>
                    <a:pt x="241" y="2725"/>
                  </a:moveTo>
                  <a:lnTo>
                    <a:pt x="258" y="2724"/>
                  </a:lnTo>
                  <a:lnTo>
                    <a:pt x="17" y="0"/>
                  </a:lnTo>
                  <a:lnTo>
                    <a:pt x="0" y="1"/>
                  </a:lnTo>
                  <a:lnTo>
                    <a:pt x="241" y="27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0" name="Freeform 306"/>
            <p:cNvSpPr>
              <a:spLocks/>
            </p:cNvSpPr>
            <p:nvPr/>
          </p:nvSpPr>
          <p:spPr bwMode="auto">
            <a:xfrm>
              <a:off x="225" y="504"/>
              <a:ext cx="64" cy="682"/>
            </a:xfrm>
            <a:custGeom>
              <a:avLst/>
              <a:gdLst>
                <a:gd name="T0" fmla="*/ 0 w 258"/>
                <a:gd name="T1" fmla="*/ 0 h 2725"/>
                <a:gd name="T2" fmla="*/ 0 w 258"/>
                <a:gd name="T3" fmla="*/ 0 h 2725"/>
                <a:gd name="T4" fmla="*/ 0 w 258"/>
                <a:gd name="T5" fmla="*/ 0 h 2725"/>
                <a:gd name="T6" fmla="*/ 0 w 258"/>
                <a:gd name="T7" fmla="*/ 0 h 2725"/>
                <a:gd name="T8" fmla="*/ 0 w 258"/>
                <a:gd name="T9" fmla="*/ 0 h 2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2725"/>
                <a:gd name="T17" fmla="*/ 258 w 258"/>
                <a:gd name="T18" fmla="*/ 2725 h 2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2725">
                  <a:moveTo>
                    <a:pt x="241" y="2725"/>
                  </a:moveTo>
                  <a:lnTo>
                    <a:pt x="258" y="2724"/>
                  </a:lnTo>
                  <a:lnTo>
                    <a:pt x="17" y="0"/>
                  </a:lnTo>
                  <a:lnTo>
                    <a:pt x="0" y="1"/>
                  </a:lnTo>
                  <a:lnTo>
                    <a:pt x="241" y="272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1" name="Freeform 307"/>
            <p:cNvSpPr>
              <a:spLocks/>
            </p:cNvSpPr>
            <p:nvPr/>
          </p:nvSpPr>
          <p:spPr bwMode="auto">
            <a:xfrm>
              <a:off x="613" y="1045"/>
              <a:ext cx="56" cy="17"/>
            </a:xfrm>
            <a:custGeom>
              <a:avLst/>
              <a:gdLst>
                <a:gd name="T0" fmla="*/ 0 w 223"/>
                <a:gd name="T1" fmla="*/ 0 h 65"/>
                <a:gd name="T2" fmla="*/ 0 w 223"/>
                <a:gd name="T3" fmla="*/ 0 h 65"/>
                <a:gd name="T4" fmla="*/ 0 w 223"/>
                <a:gd name="T5" fmla="*/ 0 h 65"/>
                <a:gd name="T6" fmla="*/ 0 w 223"/>
                <a:gd name="T7" fmla="*/ 0 h 65"/>
                <a:gd name="T8" fmla="*/ 0 w 223"/>
                <a:gd name="T9" fmla="*/ 0 h 65"/>
                <a:gd name="T10" fmla="*/ 0 w 223"/>
                <a:gd name="T11" fmla="*/ 0 h 65"/>
                <a:gd name="T12" fmla="*/ 0 w 223"/>
                <a:gd name="T13" fmla="*/ 0 h 65"/>
                <a:gd name="T14" fmla="*/ 0 w 223"/>
                <a:gd name="T15" fmla="*/ 0 h 65"/>
                <a:gd name="T16" fmla="*/ 0 w 223"/>
                <a:gd name="T17" fmla="*/ 0 h 65"/>
                <a:gd name="T18" fmla="*/ 0 w 223"/>
                <a:gd name="T19" fmla="*/ 0 h 65"/>
                <a:gd name="T20" fmla="*/ 0 w 223"/>
                <a:gd name="T21" fmla="*/ 0 h 65"/>
                <a:gd name="T22" fmla="*/ 0 w 223"/>
                <a:gd name="T23" fmla="*/ 0 h 65"/>
                <a:gd name="T24" fmla="*/ 0 w 223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3"/>
                <a:gd name="T40" fmla="*/ 0 h 65"/>
                <a:gd name="T41" fmla="*/ 223 w 22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3" h="65">
                  <a:moveTo>
                    <a:pt x="200" y="11"/>
                  </a:moveTo>
                  <a:lnTo>
                    <a:pt x="200" y="43"/>
                  </a:lnTo>
                  <a:lnTo>
                    <a:pt x="173" y="43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3" y="22"/>
                  </a:lnTo>
                  <a:lnTo>
                    <a:pt x="72" y="22"/>
                  </a:lnTo>
                  <a:lnTo>
                    <a:pt x="168" y="65"/>
                  </a:lnTo>
                  <a:lnTo>
                    <a:pt x="223" y="65"/>
                  </a:lnTo>
                  <a:lnTo>
                    <a:pt x="223" y="11"/>
                  </a:lnTo>
                  <a:lnTo>
                    <a:pt x="20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2" name="Freeform 308"/>
            <p:cNvSpPr>
              <a:spLocks/>
            </p:cNvSpPr>
            <p:nvPr/>
          </p:nvSpPr>
          <p:spPr bwMode="auto">
            <a:xfrm>
              <a:off x="613" y="1045"/>
              <a:ext cx="56" cy="17"/>
            </a:xfrm>
            <a:custGeom>
              <a:avLst/>
              <a:gdLst>
                <a:gd name="T0" fmla="*/ 0 w 223"/>
                <a:gd name="T1" fmla="*/ 0 h 65"/>
                <a:gd name="T2" fmla="*/ 0 w 223"/>
                <a:gd name="T3" fmla="*/ 0 h 65"/>
                <a:gd name="T4" fmla="*/ 0 w 223"/>
                <a:gd name="T5" fmla="*/ 0 h 65"/>
                <a:gd name="T6" fmla="*/ 0 w 223"/>
                <a:gd name="T7" fmla="*/ 0 h 65"/>
                <a:gd name="T8" fmla="*/ 0 w 223"/>
                <a:gd name="T9" fmla="*/ 0 h 65"/>
                <a:gd name="T10" fmla="*/ 0 w 223"/>
                <a:gd name="T11" fmla="*/ 0 h 65"/>
                <a:gd name="T12" fmla="*/ 0 w 223"/>
                <a:gd name="T13" fmla="*/ 0 h 65"/>
                <a:gd name="T14" fmla="*/ 0 w 223"/>
                <a:gd name="T15" fmla="*/ 0 h 65"/>
                <a:gd name="T16" fmla="*/ 0 w 223"/>
                <a:gd name="T17" fmla="*/ 0 h 65"/>
                <a:gd name="T18" fmla="*/ 0 w 223"/>
                <a:gd name="T19" fmla="*/ 0 h 65"/>
                <a:gd name="T20" fmla="*/ 0 w 223"/>
                <a:gd name="T21" fmla="*/ 0 h 65"/>
                <a:gd name="T22" fmla="*/ 0 w 223"/>
                <a:gd name="T23" fmla="*/ 0 h 65"/>
                <a:gd name="T24" fmla="*/ 0 w 223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3"/>
                <a:gd name="T40" fmla="*/ 0 h 65"/>
                <a:gd name="T41" fmla="*/ 223 w 22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3" h="65">
                  <a:moveTo>
                    <a:pt x="200" y="11"/>
                  </a:moveTo>
                  <a:lnTo>
                    <a:pt x="200" y="43"/>
                  </a:lnTo>
                  <a:lnTo>
                    <a:pt x="173" y="43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3" y="22"/>
                  </a:lnTo>
                  <a:lnTo>
                    <a:pt x="72" y="22"/>
                  </a:lnTo>
                  <a:lnTo>
                    <a:pt x="168" y="65"/>
                  </a:lnTo>
                  <a:lnTo>
                    <a:pt x="223" y="65"/>
                  </a:lnTo>
                  <a:lnTo>
                    <a:pt x="223" y="11"/>
                  </a:lnTo>
                  <a:lnTo>
                    <a:pt x="200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3" name="Freeform 309"/>
            <p:cNvSpPr>
              <a:spLocks/>
            </p:cNvSpPr>
            <p:nvPr/>
          </p:nvSpPr>
          <p:spPr bwMode="auto">
            <a:xfrm>
              <a:off x="323" y="1243"/>
              <a:ext cx="59" cy="65"/>
            </a:xfrm>
            <a:custGeom>
              <a:avLst/>
              <a:gdLst>
                <a:gd name="T0" fmla="*/ 0 w 233"/>
                <a:gd name="T1" fmla="*/ 0 h 263"/>
                <a:gd name="T2" fmla="*/ 0 w 233"/>
                <a:gd name="T3" fmla="*/ 0 h 263"/>
                <a:gd name="T4" fmla="*/ 0 w 233"/>
                <a:gd name="T5" fmla="*/ 0 h 263"/>
                <a:gd name="T6" fmla="*/ 0 w 233"/>
                <a:gd name="T7" fmla="*/ 0 h 263"/>
                <a:gd name="T8" fmla="*/ 0 w 233"/>
                <a:gd name="T9" fmla="*/ 0 h 263"/>
                <a:gd name="T10" fmla="*/ 0 w 233"/>
                <a:gd name="T11" fmla="*/ 0 h 263"/>
                <a:gd name="T12" fmla="*/ 0 w 233"/>
                <a:gd name="T13" fmla="*/ 0 h 263"/>
                <a:gd name="T14" fmla="*/ 0 w 233"/>
                <a:gd name="T15" fmla="*/ 0 h 263"/>
                <a:gd name="T16" fmla="*/ 0 w 233"/>
                <a:gd name="T17" fmla="*/ 0 h 263"/>
                <a:gd name="T18" fmla="*/ 0 w 233"/>
                <a:gd name="T19" fmla="*/ 0 h 263"/>
                <a:gd name="T20" fmla="*/ 0 w 233"/>
                <a:gd name="T21" fmla="*/ 0 h 263"/>
                <a:gd name="T22" fmla="*/ 0 w 233"/>
                <a:gd name="T23" fmla="*/ 0 h 263"/>
                <a:gd name="T24" fmla="*/ 0 w 233"/>
                <a:gd name="T25" fmla="*/ 0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3"/>
                <a:gd name="T40" fmla="*/ 0 h 263"/>
                <a:gd name="T41" fmla="*/ 233 w 233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3" h="263">
                  <a:moveTo>
                    <a:pt x="0" y="17"/>
                  </a:moveTo>
                  <a:lnTo>
                    <a:pt x="85" y="17"/>
                  </a:lnTo>
                  <a:lnTo>
                    <a:pt x="90" y="35"/>
                  </a:lnTo>
                  <a:lnTo>
                    <a:pt x="93" y="263"/>
                  </a:lnTo>
                  <a:lnTo>
                    <a:pt x="233" y="263"/>
                  </a:lnTo>
                  <a:lnTo>
                    <a:pt x="232" y="232"/>
                  </a:lnTo>
                  <a:lnTo>
                    <a:pt x="216" y="232"/>
                  </a:lnTo>
                  <a:lnTo>
                    <a:pt x="216" y="246"/>
                  </a:lnTo>
                  <a:lnTo>
                    <a:pt x="109" y="246"/>
                  </a:lnTo>
                  <a:lnTo>
                    <a:pt x="107" y="33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4" name="Freeform 310"/>
            <p:cNvSpPr>
              <a:spLocks/>
            </p:cNvSpPr>
            <p:nvPr/>
          </p:nvSpPr>
          <p:spPr bwMode="auto">
            <a:xfrm>
              <a:off x="323" y="1243"/>
              <a:ext cx="59" cy="65"/>
            </a:xfrm>
            <a:custGeom>
              <a:avLst/>
              <a:gdLst>
                <a:gd name="T0" fmla="*/ 0 w 233"/>
                <a:gd name="T1" fmla="*/ 0 h 263"/>
                <a:gd name="T2" fmla="*/ 0 w 233"/>
                <a:gd name="T3" fmla="*/ 0 h 263"/>
                <a:gd name="T4" fmla="*/ 0 w 233"/>
                <a:gd name="T5" fmla="*/ 0 h 263"/>
                <a:gd name="T6" fmla="*/ 0 w 233"/>
                <a:gd name="T7" fmla="*/ 0 h 263"/>
                <a:gd name="T8" fmla="*/ 0 w 233"/>
                <a:gd name="T9" fmla="*/ 0 h 263"/>
                <a:gd name="T10" fmla="*/ 0 w 233"/>
                <a:gd name="T11" fmla="*/ 0 h 263"/>
                <a:gd name="T12" fmla="*/ 0 w 233"/>
                <a:gd name="T13" fmla="*/ 0 h 263"/>
                <a:gd name="T14" fmla="*/ 0 w 233"/>
                <a:gd name="T15" fmla="*/ 0 h 263"/>
                <a:gd name="T16" fmla="*/ 0 w 233"/>
                <a:gd name="T17" fmla="*/ 0 h 263"/>
                <a:gd name="T18" fmla="*/ 0 w 233"/>
                <a:gd name="T19" fmla="*/ 0 h 263"/>
                <a:gd name="T20" fmla="*/ 0 w 233"/>
                <a:gd name="T21" fmla="*/ 0 h 263"/>
                <a:gd name="T22" fmla="*/ 0 w 233"/>
                <a:gd name="T23" fmla="*/ 0 h 263"/>
                <a:gd name="T24" fmla="*/ 0 w 233"/>
                <a:gd name="T25" fmla="*/ 0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3"/>
                <a:gd name="T40" fmla="*/ 0 h 263"/>
                <a:gd name="T41" fmla="*/ 233 w 233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3" h="263">
                  <a:moveTo>
                    <a:pt x="0" y="17"/>
                  </a:moveTo>
                  <a:lnTo>
                    <a:pt x="85" y="17"/>
                  </a:lnTo>
                  <a:lnTo>
                    <a:pt x="90" y="35"/>
                  </a:lnTo>
                  <a:lnTo>
                    <a:pt x="93" y="263"/>
                  </a:lnTo>
                  <a:lnTo>
                    <a:pt x="233" y="263"/>
                  </a:lnTo>
                  <a:lnTo>
                    <a:pt x="232" y="232"/>
                  </a:lnTo>
                  <a:lnTo>
                    <a:pt x="216" y="232"/>
                  </a:lnTo>
                  <a:lnTo>
                    <a:pt x="216" y="246"/>
                  </a:lnTo>
                  <a:lnTo>
                    <a:pt x="109" y="246"/>
                  </a:lnTo>
                  <a:lnTo>
                    <a:pt x="107" y="33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5" name="Freeform 311"/>
            <p:cNvSpPr>
              <a:spLocks/>
            </p:cNvSpPr>
            <p:nvPr/>
          </p:nvSpPr>
          <p:spPr bwMode="auto">
            <a:xfrm>
              <a:off x="472" y="1911"/>
              <a:ext cx="105" cy="62"/>
            </a:xfrm>
            <a:custGeom>
              <a:avLst/>
              <a:gdLst>
                <a:gd name="T0" fmla="*/ 0 w 421"/>
                <a:gd name="T1" fmla="*/ 0 h 249"/>
                <a:gd name="T2" fmla="*/ 0 w 421"/>
                <a:gd name="T3" fmla="*/ 0 h 249"/>
                <a:gd name="T4" fmla="*/ 0 w 421"/>
                <a:gd name="T5" fmla="*/ 0 h 249"/>
                <a:gd name="T6" fmla="*/ 0 w 421"/>
                <a:gd name="T7" fmla="*/ 0 h 249"/>
                <a:gd name="T8" fmla="*/ 0 w 421"/>
                <a:gd name="T9" fmla="*/ 0 h 249"/>
                <a:gd name="T10" fmla="*/ 0 w 421"/>
                <a:gd name="T11" fmla="*/ 0 h 249"/>
                <a:gd name="T12" fmla="*/ 0 w 421"/>
                <a:gd name="T13" fmla="*/ 0 h 249"/>
                <a:gd name="T14" fmla="*/ 0 w 421"/>
                <a:gd name="T15" fmla="*/ 0 h 249"/>
                <a:gd name="T16" fmla="*/ 0 w 421"/>
                <a:gd name="T17" fmla="*/ 0 h 249"/>
                <a:gd name="T18" fmla="*/ 0 w 421"/>
                <a:gd name="T19" fmla="*/ 0 h 249"/>
                <a:gd name="T20" fmla="*/ 0 w 421"/>
                <a:gd name="T21" fmla="*/ 0 h 249"/>
                <a:gd name="T22" fmla="*/ 0 w 421"/>
                <a:gd name="T23" fmla="*/ 0 h 249"/>
                <a:gd name="T24" fmla="*/ 0 w 421"/>
                <a:gd name="T25" fmla="*/ 0 h 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1"/>
                <a:gd name="T40" fmla="*/ 0 h 249"/>
                <a:gd name="T41" fmla="*/ 421 w 421"/>
                <a:gd name="T42" fmla="*/ 249 h 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1" h="249">
                  <a:moveTo>
                    <a:pt x="403" y="104"/>
                  </a:moveTo>
                  <a:lnTo>
                    <a:pt x="403" y="0"/>
                  </a:lnTo>
                  <a:lnTo>
                    <a:pt x="421" y="0"/>
                  </a:lnTo>
                  <a:lnTo>
                    <a:pt x="421" y="104"/>
                  </a:lnTo>
                  <a:lnTo>
                    <a:pt x="390" y="249"/>
                  </a:lnTo>
                  <a:lnTo>
                    <a:pt x="64" y="249"/>
                  </a:lnTo>
                  <a:lnTo>
                    <a:pt x="0" y="197"/>
                  </a:lnTo>
                  <a:lnTo>
                    <a:pt x="0" y="54"/>
                  </a:lnTo>
                  <a:lnTo>
                    <a:pt x="15" y="54"/>
                  </a:lnTo>
                  <a:lnTo>
                    <a:pt x="15" y="189"/>
                  </a:lnTo>
                  <a:lnTo>
                    <a:pt x="69" y="234"/>
                  </a:lnTo>
                  <a:lnTo>
                    <a:pt x="386" y="234"/>
                  </a:lnTo>
                  <a:lnTo>
                    <a:pt x="403" y="1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6" name="Freeform 312"/>
            <p:cNvSpPr>
              <a:spLocks/>
            </p:cNvSpPr>
            <p:nvPr/>
          </p:nvSpPr>
          <p:spPr bwMode="auto">
            <a:xfrm>
              <a:off x="472" y="1911"/>
              <a:ext cx="105" cy="62"/>
            </a:xfrm>
            <a:custGeom>
              <a:avLst/>
              <a:gdLst>
                <a:gd name="T0" fmla="*/ 0 w 421"/>
                <a:gd name="T1" fmla="*/ 0 h 249"/>
                <a:gd name="T2" fmla="*/ 0 w 421"/>
                <a:gd name="T3" fmla="*/ 0 h 249"/>
                <a:gd name="T4" fmla="*/ 0 w 421"/>
                <a:gd name="T5" fmla="*/ 0 h 249"/>
                <a:gd name="T6" fmla="*/ 0 w 421"/>
                <a:gd name="T7" fmla="*/ 0 h 249"/>
                <a:gd name="T8" fmla="*/ 0 w 421"/>
                <a:gd name="T9" fmla="*/ 0 h 249"/>
                <a:gd name="T10" fmla="*/ 0 w 421"/>
                <a:gd name="T11" fmla="*/ 0 h 249"/>
                <a:gd name="T12" fmla="*/ 0 w 421"/>
                <a:gd name="T13" fmla="*/ 0 h 249"/>
                <a:gd name="T14" fmla="*/ 0 w 421"/>
                <a:gd name="T15" fmla="*/ 0 h 249"/>
                <a:gd name="T16" fmla="*/ 0 w 421"/>
                <a:gd name="T17" fmla="*/ 0 h 249"/>
                <a:gd name="T18" fmla="*/ 0 w 421"/>
                <a:gd name="T19" fmla="*/ 0 h 249"/>
                <a:gd name="T20" fmla="*/ 0 w 421"/>
                <a:gd name="T21" fmla="*/ 0 h 249"/>
                <a:gd name="T22" fmla="*/ 0 w 421"/>
                <a:gd name="T23" fmla="*/ 0 h 249"/>
                <a:gd name="T24" fmla="*/ 0 w 421"/>
                <a:gd name="T25" fmla="*/ 0 h 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1"/>
                <a:gd name="T40" fmla="*/ 0 h 249"/>
                <a:gd name="T41" fmla="*/ 421 w 421"/>
                <a:gd name="T42" fmla="*/ 249 h 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1" h="249">
                  <a:moveTo>
                    <a:pt x="403" y="104"/>
                  </a:moveTo>
                  <a:lnTo>
                    <a:pt x="403" y="0"/>
                  </a:lnTo>
                  <a:lnTo>
                    <a:pt x="421" y="0"/>
                  </a:lnTo>
                  <a:lnTo>
                    <a:pt x="421" y="104"/>
                  </a:lnTo>
                  <a:lnTo>
                    <a:pt x="390" y="249"/>
                  </a:lnTo>
                  <a:lnTo>
                    <a:pt x="64" y="249"/>
                  </a:lnTo>
                  <a:lnTo>
                    <a:pt x="0" y="197"/>
                  </a:lnTo>
                  <a:lnTo>
                    <a:pt x="0" y="54"/>
                  </a:lnTo>
                  <a:lnTo>
                    <a:pt x="15" y="54"/>
                  </a:lnTo>
                  <a:lnTo>
                    <a:pt x="15" y="189"/>
                  </a:lnTo>
                  <a:lnTo>
                    <a:pt x="69" y="234"/>
                  </a:lnTo>
                  <a:lnTo>
                    <a:pt x="386" y="234"/>
                  </a:lnTo>
                  <a:lnTo>
                    <a:pt x="403" y="10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7" name="Freeform 313"/>
            <p:cNvSpPr>
              <a:spLocks/>
            </p:cNvSpPr>
            <p:nvPr/>
          </p:nvSpPr>
          <p:spPr bwMode="auto">
            <a:xfrm>
              <a:off x="230" y="2212"/>
              <a:ext cx="13" cy="3"/>
            </a:xfrm>
            <a:custGeom>
              <a:avLst/>
              <a:gdLst>
                <a:gd name="T0" fmla="*/ 0 w 50"/>
                <a:gd name="T1" fmla="*/ 0 h 11"/>
                <a:gd name="T2" fmla="*/ 0 w 50"/>
                <a:gd name="T3" fmla="*/ 0 h 11"/>
                <a:gd name="T4" fmla="*/ 0 w 50"/>
                <a:gd name="T5" fmla="*/ 0 h 11"/>
                <a:gd name="T6" fmla="*/ 0 w 50"/>
                <a:gd name="T7" fmla="*/ 0 h 11"/>
                <a:gd name="T8" fmla="*/ 0 w 50"/>
                <a:gd name="T9" fmla="*/ 0 h 11"/>
                <a:gd name="T10" fmla="*/ 0 w 50"/>
                <a:gd name="T11" fmla="*/ 0 h 11"/>
                <a:gd name="T12" fmla="*/ 0 w 50"/>
                <a:gd name="T13" fmla="*/ 0 h 11"/>
                <a:gd name="T14" fmla="*/ 0 w 50"/>
                <a:gd name="T15" fmla="*/ 0 h 11"/>
                <a:gd name="T16" fmla="*/ 0 w 50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1"/>
                <a:gd name="T29" fmla="*/ 50 w 5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1">
                  <a:moveTo>
                    <a:pt x="6" y="0"/>
                  </a:moveTo>
                  <a:lnTo>
                    <a:pt x="44" y="0"/>
                  </a:lnTo>
                  <a:lnTo>
                    <a:pt x="50" y="0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8" name="Freeform 314"/>
            <p:cNvSpPr>
              <a:spLocks/>
            </p:cNvSpPr>
            <p:nvPr/>
          </p:nvSpPr>
          <p:spPr bwMode="auto">
            <a:xfrm>
              <a:off x="220" y="2203"/>
              <a:ext cx="13" cy="3"/>
            </a:xfrm>
            <a:custGeom>
              <a:avLst/>
              <a:gdLst>
                <a:gd name="T0" fmla="*/ 0 w 51"/>
                <a:gd name="T1" fmla="*/ 0 h 11"/>
                <a:gd name="T2" fmla="*/ 0 w 51"/>
                <a:gd name="T3" fmla="*/ 0 h 11"/>
                <a:gd name="T4" fmla="*/ 0 w 51"/>
                <a:gd name="T5" fmla="*/ 0 h 11"/>
                <a:gd name="T6" fmla="*/ 0 w 51"/>
                <a:gd name="T7" fmla="*/ 0 h 11"/>
                <a:gd name="T8" fmla="*/ 0 w 51"/>
                <a:gd name="T9" fmla="*/ 0 h 11"/>
                <a:gd name="T10" fmla="*/ 0 w 51"/>
                <a:gd name="T11" fmla="*/ 0 h 11"/>
                <a:gd name="T12" fmla="*/ 0 w 51"/>
                <a:gd name="T13" fmla="*/ 0 h 11"/>
                <a:gd name="T14" fmla="*/ 0 w 51"/>
                <a:gd name="T15" fmla="*/ 0 h 11"/>
                <a:gd name="T16" fmla="*/ 0 w 5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1"/>
                <a:gd name="T29" fmla="*/ 51 w 5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1">
                  <a:moveTo>
                    <a:pt x="6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1" y="11"/>
                  </a:lnTo>
                  <a:lnTo>
                    <a:pt x="46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79" name="Freeform 315"/>
            <p:cNvSpPr>
              <a:spLocks/>
            </p:cNvSpPr>
            <p:nvPr/>
          </p:nvSpPr>
          <p:spPr bwMode="auto">
            <a:xfrm>
              <a:off x="240" y="2037"/>
              <a:ext cx="9" cy="5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0 h 20"/>
                <a:gd name="T4" fmla="*/ 0 w 34"/>
                <a:gd name="T5" fmla="*/ 0 h 20"/>
                <a:gd name="T6" fmla="*/ 0 w 34"/>
                <a:gd name="T7" fmla="*/ 0 h 20"/>
                <a:gd name="T8" fmla="*/ 0 w 34"/>
                <a:gd name="T9" fmla="*/ 0 h 20"/>
                <a:gd name="T10" fmla="*/ 0 w 34"/>
                <a:gd name="T11" fmla="*/ 0 h 20"/>
                <a:gd name="T12" fmla="*/ 0 w 34"/>
                <a:gd name="T13" fmla="*/ 0 h 20"/>
                <a:gd name="T14" fmla="*/ 0 w 34"/>
                <a:gd name="T15" fmla="*/ 0 h 20"/>
                <a:gd name="T16" fmla="*/ 0 w 3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0"/>
                <a:gd name="T29" fmla="*/ 34 w 3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0">
                  <a:moveTo>
                    <a:pt x="8" y="0"/>
                  </a:moveTo>
                  <a:lnTo>
                    <a:pt x="33" y="12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26" y="2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0" name="Freeform 316"/>
            <p:cNvSpPr>
              <a:spLocks/>
            </p:cNvSpPr>
            <p:nvPr/>
          </p:nvSpPr>
          <p:spPr bwMode="auto">
            <a:xfrm>
              <a:off x="240" y="2203"/>
              <a:ext cx="9" cy="3"/>
            </a:xfrm>
            <a:custGeom>
              <a:avLst/>
              <a:gdLst>
                <a:gd name="T0" fmla="*/ 0 w 38"/>
                <a:gd name="T1" fmla="*/ 0 h 11"/>
                <a:gd name="T2" fmla="*/ 0 w 38"/>
                <a:gd name="T3" fmla="*/ 0 h 11"/>
                <a:gd name="T4" fmla="*/ 0 w 38"/>
                <a:gd name="T5" fmla="*/ 0 h 11"/>
                <a:gd name="T6" fmla="*/ 0 w 38"/>
                <a:gd name="T7" fmla="*/ 0 h 11"/>
                <a:gd name="T8" fmla="*/ 0 w 38"/>
                <a:gd name="T9" fmla="*/ 0 h 11"/>
                <a:gd name="T10" fmla="*/ 0 w 38"/>
                <a:gd name="T11" fmla="*/ 0 h 11"/>
                <a:gd name="T12" fmla="*/ 0 w 38"/>
                <a:gd name="T13" fmla="*/ 0 h 11"/>
                <a:gd name="T14" fmla="*/ 0 w 38"/>
                <a:gd name="T15" fmla="*/ 0 h 11"/>
                <a:gd name="T16" fmla="*/ 0 w 3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1"/>
                <a:gd name="T29" fmla="*/ 38 w 3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1">
                  <a:moveTo>
                    <a:pt x="5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1" name="Freeform 317"/>
            <p:cNvSpPr>
              <a:spLocks/>
            </p:cNvSpPr>
            <p:nvPr/>
          </p:nvSpPr>
          <p:spPr bwMode="auto">
            <a:xfrm>
              <a:off x="208" y="2212"/>
              <a:ext cx="15" cy="3"/>
            </a:xfrm>
            <a:custGeom>
              <a:avLst/>
              <a:gdLst>
                <a:gd name="T0" fmla="*/ 0 w 60"/>
                <a:gd name="T1" fmla="*/ 0 h 11"/>
                <a:gd name="T2" fmla="*/ 0 w 60"/>
                <a:gd name="T3" fmla="*/ 0 h 11"/>
                <a:gd name="T4" fmla="*/ 0 w 60"/>
                <a:gd name="T5" fmla="*/ 0 h 11"/>
                <a:gd name="T6" fmla="*/ 0 w 60"/>
                <a:gd name="T7" fmla="*/ 0 h 11"/>
                <a:gd name="T8" fmla="*/ 0 w 60"/>
                <a:gd name="T9" fmla="*/ 0 h 11"/>
                <a:gd name="T10" fmla="*/ 0 w 60"/>
                <a:gd name="T11" fmla="*/ 0 h 11"/>
                <a:gd name="T12" fmla="*/ 0 w 60"/>
                <a:gd name="T13" fmla="*/ 0 h 11"/>
                <a:gd name="T14" fmla="*/ 0 w 60"/>
                <a:gd name="T15" fmla="*/ 0 h 11"/>
                <a:gd name="T16" fmla="*/ 0 w 60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1"/>
                <a:gd name="T29" fmla="*/ 60 w 6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1">
                  <a:moveTo>
                    <a:pt x="54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2" name="Rectangle 318"/>
            <p:cNvSpPr>
              <a:spLocks noChangeArrowheads="1"/>
            </p:cNvSpPr>
            <p:nvPr/>
          </p:nvSpPr>
          <p:spPr bwMode="auto">
            <a:xfrm>
              <a:off x="1257" y="2098"/>
              <a:ext cx="626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3" name="Rectangle 319"/>
            <p:cNvSpPr>
              <a:spLocks noChangeArrowheads="1"/>
            </p:cNvSpPr>
            <p:nvPr/>
          </p:nvSpPr>
          <p:spPr bwMode="auto">
            <a:xfrm>
              <a:off x="1257" y="2098"/>
              <a:ext cx="626" cy="47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4" name="Rectangle 320"/>
            <p:cNvSpPr>
              <a:spLocks noChangeArrowheads="1"/>
            </p:cNvSpPr>
            <p:nvPr/>
          </p:nvSpPr>
          <p:spPr bwMode="auto">
            <a:xfrm>
              <a:off x="1257" y="2098"/>
              <a:ext cx="626" cy="4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5" name="Rectangle 321"/>
            <p:cNvSpPr>
              <a:spLocks noChangeArrowheads="1"/>
            </p:cNvSpPr>
            <p:nvPr/>
          </p:nvSpPr>
          <p:spPr bwMode="auto">
            <a:xfrm>
              <a:off x="1180" y="2168"/>
              <a:ext cx="8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6" name="Rectangle 322"/>
            <p:cNvSpPr>
              <a:spLocks noChangeArrowheads="1"/>
            </p:cNvSpPr>
            <p:nvPr/>
          </p:nvSpPr>
          <p:spPr bwMode="auto">
            <a:xfrm>
              <a:off x="1195" y="2098"/>
              <a:ext cx="55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7" name="Rectangle 323"/>
            <p:cNvSpPr>
              <a:spLocks noChangeArrowheads="1"/>
            </p:cNvSpPr>
            <p:nvPr/>
          </p:nvSpPr>
          <p:spPr bwMode="auto">
            <a:xfrm>
              <a:off x="1180" y="2165"/>
              <a:ext cx="13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8" name="Rectangle 324"/>
            <p:cNvSpPr>
              <a:spLocks noChangeArrowheads="1"/>
            </p:cNvSpPr>
            <p:nvPr/>
          </p:nvSpPr>
          <p:spPr bwMode="auto">
            <a:xfrm>
              <a:off x="1180" y="2165"/>
              <a:ext cx="13" cy="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89" name="Freeform 325"/>
            <p:cNvSpPr>
              <a:spLocks/>
            </p:cNvSpPr>
            <p:nvPr/>
          </p:nvSpPr>
          <p:spPr bwMode="auto">
            <a:xfrm>
              <a:off x="1193" y="2088"/>
              <a:ext cx="57" cy="87"/>
            </a:xfrm>
            <a:custGeom>
              <a:avLst/>
              <a:gdLst>
                <a:gd name="T0" fmla="*/ 0 w 230"/>
                <a:gd name="T1" fmla="*/ 0 h 349"/>
                <a:gd name="T2" fmla="*/ 0 w 230"/>
                <a:gd name="T3" fmla="*/ 0 h 349"/>
                <a:gd name="T4" fmla="*/ 0 w 230"/>
                <a:gd name="T5" fmla="*/ 0 h 349"/>
                <a:gd name="T6" fmla="*/ 0 w 230"/>
                <a:gd name="T7" fmla="*/ 0 h 349"/>
                <a:gd name="T8" fmla="*/ 0 w 230"/>
                <a:gd name="T9" fmla="*/ 0 h 349"/>
                <a:gd name="T10" fmla="*/ 0 w 230"/>
                <a:gd name="T11" fmla="*/ 0 h 349"/>
                <a:gd name="T12" fmla="*/ 0 w 230"/>
                <a:gd name="T13" fmla="*/ 0 h 349"/>
                <a:gd name="T14" fmla="*/ 0 w 230"/>
                <a:gd name="T15" fmla="*/ 0 h 349"/>
                <a:gd name="T16" fmla="*/ 0 w 230"/>
                <a:gd name="T17" fmla="*/ 0 h 349"/>
                <a:gd name="T18" fmla="*/ 0 w 230"/>
                <a:gd name="T19" fmla="*/ 0 h 349"/>
                <a:gd name="T20" fmla="*/ 0 w 230"/>
                <a:gd name="T21" fmla="*/ 0 h 349"/>
                <a:gd name="T22" fmla="*/ 0 w 230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"/>
                <a:gd name="T37" fmla="*/ 0 h 349"/>
                <a:gd name="T38" fmla="*/ 230 w 230"/>
                <a:gd name="T39" fmla="*/ 349 h 3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" h="349">
                  <a:moveTo>
                    <a:pt x="0" y="0"/>
                  </a:moveTo>
                  <a:lnTo>
                    <a:pt x="0" y="349"/>
                  </a:lnTo>
                  <a:lnTo>
                    <a:pt x="37" y="349"/>
                  </a:lnTo>
                  <a:lnTo>
                    <a:pt x="95" y="269"/>
                  </a:lnTo>
                  <a:lnTo>
                    <a:pt x="96" y="267"/>
                  </a:lnTo>
                  <a:lnTo>
                    <a:pt x="96" y="265"/>
                  </a:lnTo>
                  <a:lnTo>
                    <a:pt x="210" y="265"/>
                  </a:lnTo>
                  <a:lnTo>
                    <a:pt x="230" y="262"/>
                  </a:lnTo>
                  <a:lnTo>
                    <a:pt x="230" y="7"/>
                  </a:lnTo>
                  <a:lnTo>
                    <a:pt x="21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0" name="Freeform 326"/>
            <p:cNvSpPr>
              <a:spLocks/>
            </p:cNvSpPr>
            <p:nvPr/>
          </p:nvSpPr>
          <p:spPr bwMode="auto">
            <a:xfrm>
              <a:off x="1193" y="2088"/>
              <a:ext cx="57" cy="87"/>
            </a:xfrm>
            <a:custGeom>
              <a:avLst/>
              <a:gdLst>
                <a:gd name="T0" fmla="*/ 0 w 230"/>
                <a:gd name="T1" fmla="*/ 0 h 349"/>
                <a:gd name="T2" fmla="*/ 0 w 230"/>
                <a:gd name="T3" fmla="*/ 0 h 349"/>
                <a:gd name="T4" fmla="*/ 0 w 230"/>
                <a:gd name="T5" fmla="*/ 0 h 349"/>
                <a:gd name="T6" fmla="*/ 0 w 230"/>
                <a:gd name="T7" fmla="*/ 0 h 349"/>
                <a:gd name="T8" fmla="*/ 0 w 230"/>
                <a:gd name="T9" fmla="*/ 0 h 349"/>
                <a:gd name="T10" fmla="*/ 0 w 230"/>
                <a:gd name="T11" fmla="*/ 0 h 349"/>
                <a:gd name="T12" fmla="*/ 0 w 230"/>
                <a:gd name="T13" fmla="*/ 0 h 349"/>
                <a:gd name="T14" fmla="*/ 0 w 230"/>
                <a:gd name="T15" fmla="*/ 0 h 349"/>
                <a:gd name="T16" fmla="*/ 0 w 230"/>
                <a:gd name="T17" fmla="*/ 0 h 349"/>
                <a:gd name="T18" fmla="*/ 0 w 230"/>
                <a:gd name="T19" fmla="*/ 0 h 349"/>
                <a:gd name="T20" fmla="*/ 0 w 230"/>
                <a:gd name="T21" fmla="*/ 0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"/>
                <a:gd name="T34" fmla="*/ 0 h 349"/>
                <a:gd name="T35" fmla="*/ 230 w 230"/>
                <a:gd name="T36" fmla="*/ 349 h 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" h="349">
                  <a:moveTo>
                    <a:pt x="0" y="0"/>
                  </a:moveTo>
                  <a:lnTo>
                    <a:pt x="0" y="349"/>
                  </a:lnTo>
                  <a:lnTo>
                    <a:pt x="37" y="349"/>
                  </a:lnTo>
                  <a:lnTo>
                    <a:pt x="95" y="269"/>
                  </a:lnTo>
                  <a:lnTo>
                    <a:pt x="96" y="267"/>
                  </a:lnTo>
                  <a:lnTo>
                    <a:pt x="96" y="265"/>
                  </a:lnTo>
                  <a:lnTo>
                    <a:pt x="210" y="265"/>
                  </a:lnTo>
                  <a:lnTo>
                    <a:pt x="230" y="262"/>
                  </a:lnTo>
                  <a:lnTo>
                    <a:pt x="230" y="7"/>
                  </a:lnTo>
                  <a:lnTo>
                    <a:pt x="210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1" name="Rectangle 327"/>
            <p:cNvSpPr>
              <a:spLocks noChangeArrowheads="1"/>
            </p:cNvSpPr>
            <p:nvPr/>
          </p:nvSpPr>
          <p:spPr bwMode="auto">
            <a:xfrm>
              <a:off x="1193" y="2090"/>
              <a:ext cx="57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2" name="Rectangle 328"/>
            <p:cNvSpPr>
              <a:spLocks noChangeArrowheads="1"/>
            </p:cNvSpPr>
            <p:nvPr/>
          </p:nvSpPr>
          <p:spPr bwMode="auto">
            <a:xfrm>
              <a:off x="1193" y="2090"/>
              <a:ext cx="57" cy="6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3" name="Rectangle 329"/>
            <p:cNvSpPr>
              <a:spLocks noChangeArrowheads="1"/>
            </p:cNvSpPr>
            <p:nvPr/>
          </p:nvSpPr>
          <p:spPr bwMode="auto">
            <a:xfrm>
              <a:off x="1193" y="2168"/>
              <a:ext cx="7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4" name="Freeform 330"/>
            <p:cNvSpPr>
              <a:spLocks/>
            </p:cNvSpPr>
            <p:nvPr/>
          </p:nvSpPr>
          <p:spPr bwMode="auto">
            <a:xfrm>
              <a:off x="1200" y="2166"/>
              <a:ext cx="8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5" name="Freeform 331"/>
            <p:cNvSpPr>
              <a:spLocks/>
            </p:cNvSpPr>
            <p:nvPr/>
          </p:nvSpPr>
          <p:spPr bwMode="auto">
            <a:xfrm>
              <a:off x="1200" y="2166"/>
              <a:ext cx="8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6" name="Rectangle 332"/>
            <p:cNvSpPr>
              <a:spLocks noChangeArrowheads="1"/>
            </p:cNvSpPr>
            <p:nvPr/>
          </p:nvSpPr>
          <p:spPr bwMode="auto">
            <a:xfrm>
              <a:off x="1193" y="2168"/>
              <a:ext cx="7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7" name="Freeform 333"/>
            <p:cNvSpPr>
              <a:spLocks/>
            </p:cNvSpPr>
            <p:nvPr/>
          </p:nvSpPr>
          <p:spPr bwMode="auto">
            <a:xfrm>
              <a:off x="1200" y="2166"/>
              <a:ext cx="8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8" name="Freeform 334"/>
            <p:cNvSpPr>
              <a:spLocks/>
            </p:cNvSpPr>
            <p:nvPr/>
          </p:nvSpPr>
          <p:spPr bwMode="auto">
            <a:xfrm>
              <a:off x="1200" y="2166"/>
              <a:ext cx="8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099" name="Rectangle 335"/>
            <p:cNvSpPr>
              <a:spLocks noChangeArrowheads="1"/>
            </p:cNvSpPr>
            <p:nvPr/>
          </p:nvSpPr>
          <p:spPr bwMode="auto">
            <a:xfrm>
              <a:off x="1193" y="2148"/>
              <a:ext cx="19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0" name="Rectangle 336"/>
            <p:cNvSpPr>
              <a:spLocks noChangeArrowheads="1"/>
            </p:cNvSpPr>
            <p:nvPr/>
          </p:nvSpPr>
          <p:spPr bwMode="auto">
            <a:xfrm>
              <a:off x="1193" y="2149"/>
              <a:ext cx="3" cy="1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1" name="Rectangle 337"/>
            <p:cNvSpPr>
              <a:spLocks noChangeArrowheads="1"/>
            </p:cNvSpPr>
            <p:nvPr/>
          </p:nvSpPr>
          <p:spPr bwMode="auto">
            <a:xfrm>
              <a:off x="1196" y="2150"/>
              <a:ext cx="4" cy="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2" name="Rectangle 338"/>
            <p:cNvSpPr>
              <a:spLocks noChangeArrowheads="1"/>
            </p:cNvSpPr>
            <p:nvPr/>
          </p:nvSpPr>
          <p:spPr bwMode="auto">
            <a:xfrm>
              <a:off x="1196" y="2150"/>
              <a:ext cx="4" cy="1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3" name="Rectangle 339"/>
            <p:cNvSpPr>
              <a:spLocks noChangeArrowheads="1"/>
            </p:cNvSpPr>
            <p:nvPr/>
          </p:nvSpPr>
          <p:spPr bwMode="auto">
            <a:xfrm>
              <a:off x="1200" y="2150"/>
              <a:ext cx="1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4" name="Rectangle 340"/>
            <p:cNvSpPr>
              <a:spLocks noChangeArrowheads="1"/>
            </p:cNvSpPr>
            <p:nvPr/>
          </p:nvSpPr>
          <p:spPr bwMode="auto">
            <a:xfrm>
              <a:off x="1200" y="2150"/>
              <a:ext cx="12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5" name="Freeform 341"/>
            <p:cNvSpPr>
              <a:spLocks/>
            </p:cNvSpPr>
            <p:nvPr/>
          </p:nvSpPr>
          <p:spPr bwMode="auto">
            <a:xfrm>
              <a:off x="1208" y="2155"/>
              <a:ext cx="9" cy="11"/>
            </a:xfrm>
            <a:custGeom>
              <a:avLst/>
              <a:gdLst>
                <a:gd name="T0" fmla="*/ 0 w 33"/>
                <a:gd name="T1" fmla="*/ 0 h 46"/>
                <a:gd name="T2" fmla="*/ 0 w 33"/>
                <a:gd name="T3" fmla="*/ 0 h 46"/>
                <a:gd name="T4" fmla="*/ 0 w 33"/>
                <a:gd name="T5" fmla="*/ 0 h 46"/>
                <a:gd name="T6" fmla="*/ 0 w 33"/>
                <a:gd name="T7" fmla="*/ 0 h 46"/>
                <a:gd name="T8" fmla="*/ 0 w 3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6"/>
                <a:gd name="T17" fmla="*/ 33 w 3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6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0" y="4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6" name="Freeform 342"/>
            <p:cNvSpPr>
              <a:spLocks/>
            </p:cNvSpPr>
            <p:nvPr/>
          </p:nvSpPr>
          <p:spPr bwMode="auto">
            <a:xfrm>
              <a:off x="1208" y="2155"/>
              <a:ext cx="9" cy="11"/>
            </a:xfrm>
            <a:custGeom>
              <a:avLst/>
              <a:gdLst>
                <a:gd name="T0" fmla="*/ 0 w 33"/>
                <a:gd name="T1" fmla="*/ 0 h 46"/>
                <a:gd name="T2" fmla="*/ 0 w 33"/>
                <a:gd name="T3" fmla="*/ 0 h 46"/>
                <a:gd name="T4" fmla="*/ 0 w 33"/>
                <a:gd name="T5" fmla="*/ 0 h 46"/>
                <a:gd name="T6" fmla="*/ 0 w 33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6"/>
                <a:gd name="T14" fmla="*/ 33 w 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6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7" name="Freeform 343"/>
            <p:cNvSpPr>
              <a:spLocks/>
            </p:cNvSpPr>
            <p:nvPr/>
          </p:nvSpPr>
          <p:spPr bwMode="auto">
            <a:xfrm>
              <a:off x="1200" y="2157"/>
              <a:ext cx="5" cy="6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0 w 20"/>
                <a:gd name="T5" fmla="*/ 0 h 24"/>
                <a:gd name="T6" fmla="*/ 0 w 20"/>
                <a:gd name="T7" fmla="*/ 0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4"/>
                  </a:moveTo>
                  <a:lnTo>
                    <a:pt x="20" y="0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8" name="Freeform 344"/>
            <p:cNvSpPr>
              <a:spLocks/>
            </p:cNvSpPr>
            <p:nvPr/>
          </p:nvSpPr>
          <p:spPr bwMode="auto">
            <a:xfrm>
              <a:off x="1200" y="2157"/>
              <a:ext cx="5" cy="6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0 w 20"/>
                <a:gd name="T5" fmla="*/ 0 h 24"/>
                <a:gd name="T6" fmla="*/ 0 w 20"/>
                <a:gd name="T7" fmla="*/ 0 h 24"/>
                <a:gd name="T8" fmla="*/ 0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0" y="4"/>
                  </a:moveTo>
                  <a:lnTo>
                    <a:pt x="20" y="0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09" name="Freeform 345"/>
            <p:cNvSpPr>
              <a:spLocks/>
            </p:cNvSpPr>
            <p:nvPr/>
          </p:nvSpPr>
          <p:spPr bwMode="auto">
            <a:xfrm>
              <a:off x="1205" y="2155"/>
              <a:ext cx="3" cy="11"/>
            </a:xfrm>
            <a:custGeom>
              <a:avLst/>
              <a:gdLst>
                <a:gd name="T0" fmla="*/ 0 w 16"/>
                <a:gd name="T1" fmla="*/ 0 h 46"/>
                <a:gd name="T2" fmla="*/ 0 w 16"/>
                <a:gd name="T3" fmla="*/ 0 h 46"/>
                <a:gd name="T4" fmla="*/ 0 w 16"/>
                <a:gd name="T5" fmla="*/ 0 h 46"/>
                <a:gd name="T6" fmla="*/ 0 w 16"/>
                <a:gd name="T7" fmla="*/ 0 h 46"/>
                <a:gd name="T8" fmla="*/ 0 w 1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6"/>
                <a:gd name="T17" fmla="*/ 16 w 1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6">
                  <a:moveTo>
                    <a:pt x="0" y="46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0" name="Freeform 346"/>
            <p:cNvSpPr>
              <a:spLocks/>
            </p:cNvSpPr>
            <p:nvPr/>
          </p:nvSpPr>
          <p:spPr bwMode="auto">
            <a:xfrm>
              <a:off x="1205" y="2155"/>
              <a:ext cx="3" cy="11"/>
            </a:xfrm>
            <a:custGeom>
              <a:avLst/>
              <a:gdLst>
                <a:gd name="T0" fmla="*/ 0 w 16"/>
                <a:gd name="T1" fmla="*/ 0 h 46"/>
                <a:gd name="T2" fmla="*/ 0 w 16"/>
                <a:gd name="T3" fmla="*/ 0 h 46"/>
                <a:gd name="T4" fmla="*/ 0 w 16"/>
                <a:gd name="T5" fmla="*/ 0 h 46"/>
                <a:gd name="T6" fmla="*/ 0 w 16"/>
                <a:gd name="T7" fmla="*/ 0 h 46"/>
                <a:gd name="T8" fmla="*/ 0 w 1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6"/>
                <a:gd name="T17" fmla="*/ 16 w 1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6">
                  <a:moveTo>
                    <a:pt x="0" y="46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1" name="Freeform 347"/>
            <p:cNvSpPr>
              <a:spLocks/>
            </p:cNvSpPr>
            <p:nvPr/>
          </p:nvSpPr>
          <p:spPr bwMode="auto">
            <a:xfrm>
              <a:off x="1201" y="2158"/>
              <a:ext cx="2" cy="2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7" y="11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2" name="Freeform 348"/>
            <p:cNvSpPr>
              <a:spLocks/>
            </p:cNvSpPr>
            <p:nvPr/>
          </p:nvSpPr>
          <p:spPr bwMode="auto">
            <a:xfrm>
              <a:off x="1201" y="2158"/>
              <a:ext cx="2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3" name="Freeform 349"/>
            <p:cNvSpPr>
              <a:spLocks/>
            </p:cNvSpPr>
            <p:nvPr/>
          </p:nvSpPr>
          <p:spPr bwMode="auto">
            <a:xfrm>
              <a:off x="1201" y="2160"/>
              <a:ext cx="2" cy="3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0 w 7"/>
                <a:gd name="T5" fmla="*/ 0 h 11"/>
                <a:gd name="T6" fmla="*/ 0 w 7"/>
                <a:gd name="T7" fmla="*/ 0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7" y="0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4" name="Freeform 350"/>
            <p:cNvSpPr>
              <a:spLocks/>
            </p:cNvSpPr>
            <p:nvPr/>
          </p:nvSpPr>
          <p:spPr bwMode="auto">
            <a:xfrm>
              <a:off x="1201" y="2162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5" name="Rectangle 351"/>
            <p:cNvSpPr>
              <a:spLocks noChangeArrowheads="1"/>
            </p:cNvSpPr>
            <p:nvPr/>
          </p:nvSpPr>
          <p:spPr bwMode="auto">
            <a:xfrm>
              <a:off x="1202" y="2160"/>
              <a:ext cx="2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6" name="Rectangle 352"/>
            <p:cNvSpPr>
              <a:spLocks noChangeArrowheads="1"/>
            </p:cNvSpPr>
            <p:nvPr/>
          </p:nvSpPr>
          <p:spPr bwMode="auto">
            <a:xfrm>
              <a:off x="1180" y="2080"/>
              <a:ext cx="13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7" name="Rectangle 353"/>
            <p:cNvSpPr>
              <a:spLocks noChangeArrowheads="1"/>
            </p:cNvSpPr>
            <p:nvPr/>
          </p:nvSpPr>
          <p:spPr bwMode="auto">
            <a:xfrm>
              <a:off x="1180" y="2080"/>
              <a:ext cx="13" cy="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8" name="Freeform 354"/>
            <p:cNvSpPr>
              <a:spLocks/>
            </p:cNvSpPr>
            <p:nvPr/>
          </p:nvSpPr>
          <p:spPr bwMode="auto">
            <a:xfrm>
              <a:off x="1193" y="2079"/>
              <a:ext cx="24" cy="14"/>
            </a:xfrm>
            <a:custGeom>
              <a:avLst/>
              <a:gdLst>
                <a:gd name="T0" fmla="*/ 0 w 96"/>
                <a:gd name="T1" fmla="*/ 0 h 57"/>
                <a:gd name="T2" fmla="*/ 0 w 96"/>
                <a:gd name="T3" fmla="*/ 0 h 57"/>
                <a:gd name="T4" fmla="*/ 0 w 96"/>
                <a:gd name="T5" fmla="*/ 0 h 57"/>
                <a:gd name="T6" fmla="*/ 0 w 96"/>
                <a:gd name="T7" fmla="*/ 0 h 57"/>
                <a:gd name="T8" fmla="*/ 0 w 9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7"/>
                <a:gd name="T17" fmla="*/ 96 w 9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7">
                  <a:moveTo>
                    <a:pt x="0" y="5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96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19" name="Freeform 355"/>
            <p:cNvSpPr>
              <a:spLocks/>
            </p:cNvSpPr>
            <p:nvPr/>
          </p:nvSpPr>
          <p:spPr bwMode="auto">
            <a:xfrm>
              <a:off x="1193" y="2079"/>
              <a:ext cx="24" cy="14"/>
            </a:xfrm>
            <a:custGeom>
              <a:avLst/>
              <a:gdLst>
                <a:gd name="T0" fmla="*/ 0 w 96"/>
                <a:gd name="T1" fmla="*/ 0 h 57"/>
                <a:gd name="T2" fmla="*/ 0 w 96"/>
                <a:gd name="T3" fmla="*/ 0 h 57"/>
                <a:gd name="T4" fmla="*/ 0 w 96"/>
                <a:gd name="T5" fmla="*/ 0 h 57"/>
                <a:gd name="T6" fmla="*/ 0 w 96"/>
                <a:gd name="T7" fmla="*/ 0 h 57"/>
                <a:gd name="T8" fmla="*/ 0 w 9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7"/>
                <a:gd name="T17" fmla="*/ 96 w 9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7">
                  <a:moveTo>
                    <a:pt x="0" y="5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96" y="5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0" name="Freeform 356"/>
            <p:cNvSpPr>
              <a:spLocks/>
            </p:cNvSpPr>
            <p:nvPr/>
          </p:nvSpPr>
          <p:spPr bwMode="auto">
            <a:xfrm>
              <a:off x="1193" y="2088"/>
              <a:ext cx="57" cy="87"/>
            </a:xfrm>
            <a:custGeom>
              <a:avLst/>
              <a:gdLst>
                <a:gd name="T0" fmla="*/ 0 w 230"/>
                <a:gd name="T1" fmla="*/ 0 h 345"/>
                <a:gd name="T2" fmla="*/ 0 w 230"/>
                <a:gd name="T3" fmla="*/ 0 h 345"/>
                <a:gd name="T4" fmla="*/ 0 w 230"/>
                <a:gd name="T5" fmla="*/ 0 h 345"/>
                <a:gd name="T6" fmla="*/ 0 w 230"/>
                <a:gd name="T7" fmla="*/ 0 h 345"/>
                <a:gd name="T8" fmla="*/ 0 w 230"/>
                <a:gd name="T9" fmla="*/ 0 h 345"/>
                <a:gd name="T10" fmla="*/ 0 w 230"/>
                <a:gd name="T11" fmla="*/ 0 h 345"/>
                <a:gd name="T12" fmla="*/ 0 w 230"/>
                <a:gd name="T13" fmla="*/ 0 h 345"/>
                <a:gd name="T14" fmla="*/ 0 w 230"/>
                <a:gd name="T15" fmla="*/ 0 h 345"/>
                <a:gd name="T16" fmla="*/ 0 w 230"/>
                <a:gd name="T17" fmla="*/ 0 h 345"/>
                <a:gd name="T18" fmla="*/ 0 w 230"/>
                <a:gd name="T19" fmla="*/ 0 h 345"/>
                <a:gd name="T20" fmla="*/ 0 w 230"/>
                <a:gd name="T21" fmla="*/ 0 h 3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"/>
                <a:gd name="T34" fmla="*/ 0 h 345"/>
                <a:gd name="T35" fmla="*/ 230 w 230"/>
                <a:gd name="T36" fmla="*/ 345 h 3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" h="345">
                  <a:moveTo>
                    <a:pt x="230" y="4"/>
                  </a:moveTo>
                  <a:lnTo>
                    <a:pt x="230" y="257"/>
                  </a:lnTo>
                  <a:lnTo>
                    <a:pt x="226" y="261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5" y="265"/>
                  </a:lnTo>
                  <a:lnTo>
                    <a:pt x="37" y="345"/>
                  </a:lnTo>
                  <a:lnTo>
                    <a:pt x="0" y="345"/>
                  </a:lnTo>
                  <a:lnTo>
                    <a:pt x="0" y="0"/>
                  </a:lnTo>
                  <a:lnTo>
                    <a:pt x="226" y="0"/>
                  </a:lnTo>
                  <a:lnTo>
                    <a:pt x="23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1" name="Freeform 357"/>
            <p:cNvSpPr>
              <a:spLocks/>
            </p:cNvSpPr>
            <p:nvPr/>
          </p:nvSpPr>
          <p:spPr bwMode="auto">
            <a:xfrm>
              <a:off x="1193" y="2088"/>
              <a:ext cx="57" cy="87"/>
            </a:xfrm>
            <a:custGeom>
              <a:avLst/>
              <a:gdLst>
                <a:gd name="T0" fmla="*/ 0 w 230"/>
                <a:gd name="T1" fmla="*/ 0 h 345"/>
                <a:gd name="T2" fmla="*/ 0 w 230"/>
                <a:gd name="T3" fmla="*/ 0 h 345"/>
                <a:gd name="T4" fmla="*/ 0 w 230"/>
                <a:gd name="T5" fmla="*/ 0 h 345"/>
                <a:gd name="T6" fmla="*/ 0 w 230"/>
                <a:gd name="T7" fmla="*/ 0 h 345"/>
                <a:gd name="T8" fmla="*/ 0 w 230"/>
                <a:gd name="T9" fmla="*/ 0 h 345"/>
                <a:gd name="T10" fmla="*/ 0 w 230"/>
                <a:gd name="T11" fmla="*/ 0 h 345"/>
                <a:gd name="T12" fmla="*/ 0 w 230"/>
                <a:gd name="T13" fmla="*/ 0 h 345"/>
                <a:gd name="T14" fmla="*/ 0 w 230"/>
                <a:gd name="T15" fmla="*/ 0 h 345"/>
                <a:gd name="T16" fmla="*/ 0 w 230"/>
                <a:gd name="T17" fmla="*/ 0 h 345"/>
                <a:gd name="T18" fmla="*/ 0 w 230"/>
                <a:gd name="T19" fmla="*/ 0 h 345"/>
                <a:gd name="T20" fmla="*/ 0 w 230"/>
                <a:gd name="T21" fmla="*/ 0 h 3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"/>
                <a:gd name="T34" fmla="*/ 0 h 345"/>
                <a:gd name="T35" fmla="*/ 230 w 230"/>
                <a:gd name="T36" fmla="*/ 345 h 3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" h="345">
                  <a:moveTo>
                    <a:pt x="230" y="4"/>
                  </a:moveTo>
                  <a:lnTo>
                    <a:pt x="230" y="257"/>
                  </a:lnTo>
                  <a:lnTo>
                    <a:pt x="226" y="261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5" y="265"/>
                  </a:lnTo>
                  <a:lnTo>
                    <a:pt x="37" y="345"/>
                  </a:lnTo>
                  <a:lnTo>
                    <a:pt x="0" y="345"/>
                  </a:lnTo>
                  <a:lnTo>
                    <a:pt x="0" y="0"/>
                  </a:lnTo>
                  <a:lnTo>
                    <a:pt x="226" y="0"/>
                  </a:lnTo>
                  <a:lnTo>
                    <a:pt x="230" y="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2" name="Rectangle 358"/>
            <p:cNvSpPr>
              <a:spLocks noChangeArrowheads="1"/>
            </p:cNvSpPr>
            <p:nvPr/>
          </p:nvSpPr>
          <p:spPr bwMode="auto">
            <a:xfrm>
              <a:off x="1193" y="2090"/>
              <a:ext cx="57" cy="62"/>
            </a:xfrm>
            <a:prstGeom prst="rect">
              <a:avLst/>
            </a:prstGeom>
            <a:solidFill>
              <a:srgbClr val="DE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3" name="Rectangle 359"/>
            <p:cNvSpPr>
              <a:spLocks noChangeArrowheads="1"/>
            </p:cNvSpPr>
            <p:nvPr/>
          </p:nvSpPr>
          <p:spPr bwMode="auto">
            <a:xfrm>
              <a:off x="1193" y="2090"/>
              <a:ext cx="57" cy="6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4" name="Rectangle 360"/>
            <p:cNvSpPr>
              <a:spLocks noChangeArrowheads="1"/>
            </p:cNvSpPr>
            <p:nvPr/>
          </p:nvSpPr>
          <p:spPr bwMode="auto">
            <a:xfrm>
              <a:off x="1215" y="2090"/>
              <a:ext cx="20" cy="6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5" name="Rectangle 361"/>
            <p:cNvSpPr>
              <a:spLocks noChangeArrowheads="1"/>
            </p:cNvSpPr>
            <p:nvPr/>
          </p:nvSpPr>
          <p:spPr bwMode="auto">
            <a:xfrm>
              <a:off x="1215" y="2090"/>
              <a:ext cx="20" cy="6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6" name="Rectangle 362"/>
            <p:cNvSpPr>
              <a:spLocks noChangeArrowheads="1"/>
            </p:cNvSpPr>
            <p:nvPr/>
          </p:nvSpPr>
          <p:spPr bwMode="auto">
            <a:xfrm>
              <a:off x="2076" y="2098"/>
              <a:ext cx="62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7" name="Rectangle 363"/>
            <p:cNvSpPr>
              <a:spLocks noChangeArrowheads="1"/>
            </p:cNvSpPr>
            <p:nvPr/>
          </p:nvSpPr>
          <p:spPr bwMode="auto">
            <a:xfrm>
              <a:off x="2076" y="2098"/>
              <a:ext cx="625" cy="47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8" name="Rectangle 364"/>
            <p:cNvSpPr>
              <a:spLocks noChangeArrowheads="1"/>
            </p:cNvSpPr>
            <p:nvPr/>
          </p:nvSpPr>
          <p:spPr bwMode="auto">
            <a:xfrm>
              <a:off x="2076" y="2098"/>
              <a:ext cx="625" cy="4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29" name="Rectangle 365"/>
            <p:cNvSpPr>
              <a:spLocks noChangeArrowheads="1"/>
            </p:cNvSpPr>
            <p:nvPr/>
          </p:nvSpPr>
          <p:spPr bwMode="auto">
            <a:xfrm>
              <a:off x="539" y="2066"/>
              <a:ext cx="10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0" name="Rectangle 366"/>
            <p:cNvSpPr>
              <a:spLocks noChangeArrowheads="1"/>
            </p:cNvSpPr>
            <p:nvPr/>
          </p:nvSpPr>
          <p:spPr bwMode="auto">
            <a:xfrm>
              <a:off x="539" y="2066"/>
              <a:ext cx="10" cy="11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1" name="Rectangle 367"/>
            <p:cNvSpPr>
              <a:spLocks noChangeArrowheads="1"/>
            </p:cNvSpPr>
            <p:nvPr/>
          </p:nvSpPr>
          <p:spPr bwMode="auto">
            <a:xfrm>
              <a:off x="539" y="2066"/>
              <a:ext cx="61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2" name="Rectangle 368"/>
            <p:cNvSpPr>
              <a:spLocks noChangeArrowheads="1"/>
            </p:cNvSpPr>
            <p:nvPr/>
          </p:nvSpPr>
          <p:spPr bwMode="auto">
            <a:xfrm>
              <a:off x="539" y="2066"/>
              <a:ext cx="615" cy="11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3" name="Freeform 369"/>
            <p:cNvSpPr>
              <a:spLocks/>
            </p:cNvSpPr>
            <p:nvPr/>
          </p:nvSpPr>
          <p:spPr bwMode="auto">
            <a:xfrm>
              <a:off x="1144" y="2066"/>
              <a:ext cx="36" cy="110"/>
            </a:xfrm>
            <a:custGeom>
              <a:avLst/>
              <a:gdLst>
                <a:gd name="T0" fmla="*/ 0 w 144"/>
                <a:gd name="T1" fmla="*/ 0 h 439"/>
                <a:gd name="T2" fmla="*/ 0 w 144"/>
                <a:gd name="T3" fmla="*/ 0 h 439"/>
                <a:gd name="T4" fmla="*/ 0 w 144"/>
                <a:gd name="T5" fmla="*/ 0 h 439"/>
                <a:gd name="T6" fmla="*/ 0 w 144"/>
                <a:gd name="T7" fmla="*/ 0 h 439"/>
                <a:gd name="T8" fmla="*/ 0 w 144"/>
                <a:gd name="T9" fmla="*/ 0 h 439"/>
                <a:gd name="T10" fmla="*/ 0 w 144"/>
                <a:gd name="T11" fmla="*/ 0 h 439"/>
                <a:gd name="T12" fmla="*/ 0 w 144"/>
                <a:gd name="T13" fmla="*/ 0 h 439"/>
                <a:gd name="T14" fmla="*/ 0 w 144"/>
                <a:gd name="T15" fmla="*/ 0 h 439"/>
                <a:gd name="T16" fmla="*/ 0 w 144"/>
                <a:gd name="T17" fmla="*/ 0 h 439"/>
                <a:gd name="T18" fmla="*/ 0 w 144"/>
                <a:gd name="T19" fmla="*/ 0 h 439"/>
                <a:gd name="T20" fmla="*/ 0 w 144"/>
                <a:gd name="T21" fmla="*/ 0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439"/>
                <a:gd name="T35" fmla="*/ 144 w 14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439">
                  <a:moveTo>
                    <a:pt x="39" y="0"/>
                  </a:moveTo>
                  <a:lnTo>
                    <a:pt x="125" y="0"/>
                  </a:lnTo>
                  <a:lnTo>
                    <a:pt x="144" y="5"/>
                  </a:lnTo>
                  <a:lnTo>
                    <a:pt x="144" y="434"/>
                  </a:lnTo>
                  <a:lnTo>
                    <a:pt x="125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0" y="437"/>
                  </a:lnTo>
                  <a:lnTo>
                    <a:pt x="0" y="2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4" name="Freeform 370"/>
            <p:cNvSpPr>
              <a:spLocks/>
            </p:cNvSpPr>
            <p:nvPr/>
          </p:nvSpPr>
          <p:spPr bwMode="auto">
            <a:xfrm>
              <a:off x="1144" y="2066"/>
              <a:ext cx="36" cy="110"/>
            </a:xfrm>
            <a:custGeom>
              <a:avLst/>
              <a:gdLst>
                <a:gd name="T0" fmla="*/ 0 w 144"/>
                <a:gd name="T1" fmla="*/ 0 h 439"/>
                <a:gd name="T2" fmla="*/ 0 w 144"/>
                <a:gd name="T3" fmla="*/ 0 h 439"/>
                <a:gd name="T4" fmla="*/ 0 w 144"/>
                <a:gd name="T5" fmla="*/ 0 h 439"/>
                <a:gd name="T6" fmla="*/ 0 w 144"/>
                <a:gd name="T7" fmla="*/ 0 h 439"/>
                <a:gd name="T8" fmla="*/ 0 w 144"/>
                <a:gd name="T9" fmla="*/ 0 h 439"/>
                <a:gd name="T10" fmla="*/ 0 w 144"/>
                <a:gd name="T11" fmla="*/ 0 h 439"/>
                <a:gd name="T12" fmla="*/ 0 w 144"/>
                <a:gd name="T13" fmla="*/ 0 h 439"/>
                <a:gd name="T14" fmla="*/ 0 w 144"/>
                <a:gd name="T15" fmla="*/ 0 h 439"/>
                <a:gd name="T16" fmla="*/ 0 w 144"/>
                <a:gd name="T17" fmla="*/ 0 h 439"/>
                <a:gd name="T18" fmla="*/ 0 w 144"/>
                <a:gd name="T19" fmla="*/ 0 h 439"/>
                <a:gd name="T20" fmla="*/ 0 w 144"/>
                <a:gd name="T21" fmla="*/ 0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439"/>
                <a:gd name="T35" fmla="*/ 144 w 14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439">
                  <a:moveTo>
                    <a:pt x="39" y="0"/>
                  </a:moveTo>
                  <a:lnTo>
                    <a:pt x="125" y="0"/>
                  </a:lnTo>
                  <a:lnTo>
                    <a:pt x="144" y="5"/>
                  </a:lnTo>
                  <a:lnTo>
                    <a:pt x="144" y="434"/>
                  </a:lnTo>
                  <a:lnTo>
                    <a:pt x="125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0" y="437"/>
                  </a:lnTo>
                  <a:lnTo>
                    <a:pt x="0" y="2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5" name="Rectangle 371"/>
            <p:cNvSpPr>
              <a:spLocks noChangeArrowheads="1"/>
            </p:cNvSpPr>
            <p:nvPr/>
          </p:nvSpPr>
          <p:spPr bwMode="auto">
            <a:xfrm>
              <a:off x="1147" y="2069"/>
              <a:ext cx="15" cy="1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6" name="Rectangle 372"/>
            <p:cNvSpPr>
              <a:spLocks noChangeArrowheads="1"/>
            </p:cNvSpPr>
            <p:nvPr/>
          </p:nvSpPr>
          <p:spPr bwMode="auto">
            <a:xfrm>
              <a:off x="1147" y="2069"/>
              <a:ext cx="15" cy="10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7" name="Freeform 373"/>
            <p:cNvSpPr>
              <a:spLocks/>
            </p:cNvSpPr>
            <p:nvPr/>
          </p:nvSpPr>
          <p:spPr bwMode="auto">
            <a:xfrm>
              <a:off x="1144" y="2067"/>
              <a:ext cx="3" cy="108"/>
            </a:xfrm>
            <a:custGeom>
              <a:avLst/>
              <a:gdLst>
                <a:gd name="T0" fmla="*/ 0 w 12"/>
                <a:gd name="T1" fmla="*/ 0 h 435"/>
                <a:gd name="T2" fmla="*/ 0 w 12"/>
                <a:gd name="T3" fmla="*/ 0 h 435"/>
                <a:gd name="T4" fmla="*/ 0 w 12"/>
                <a:gd name="T5" fmla="*/ 0 h 435"/>
                <a:gd name="T6" fmla="*/ 0 w 12"/>
                <a:gd name="T7" fmla="*/ 0 h 435"/>
                <a:gd name="T8" fmla="*/ 0 w 12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35"/>
                <a:gd name="T17" fmla="*/ 12 w 12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35">
                  <a:moveTo>
                    <a:pt x="0" y="435"/>
                  </a:moveTo>
                  <a:lnTo>
                    <a:pt x="12" y="42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8" name="Freeform 374"/>
            <p:cNvSpPr>
              <a:spLocks/>
            </p:cNvSpPr>
            <p:nvPr/>
          </p:nvSpPr>
          <p:spPr bwMode="auto">
            <a:xfrm>
              <a:off x="1144" y="2067"/>
              <a:ext cx="3" cy="108"/>
            </a:xfrm>
            <a:custGeom>
              <a:avLst/>
              <a:gdLst>
                <a:gd name="T0" fmla="*/ 0 w 12"/>
                <a:gd name="T1" fmla="*/ 0 h 435"/>
                <a:gd name="T2" fmla="*/ 0 w 12"/>
                <a:gd name="T3" fmla="*/ 0 h 435"/>
                <a:gd name="T4" fmla="*/ 0 w 12"/>
                <a:gd name="T5" fmla="*/ 0 h 435"/>
                <a:gd name="T6" fmla="*/ 0 w 12"/>
                <a:gd name="T7" fmla="*/ 0 h 435"/>
                <a:gd name="T8" fmla="*/ 0 w 12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35"/>
                <a:gd name="T17" fmla="*/ 12 w 12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35">
                  <a:moveTo>
                    <a:pt x="0" y="435"/>
                  </a:moveTo>
                  <a:lnTo>
                    <a:pt x="12" y="42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43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39" name="Freeform 375"/>
            <p:cNvSpPr>
              <a:spLocks/>
            </p:cNvSpPr>
            <p:nvPr/>
          </p:nvSpPr>
          <p:spPr bwMode="auto">
            <a:xfrm>
              <a:off x="118" y="2031"/>
              <a:ext cx="9" cy="180"/>
            </a:xfrm>
            <a:custGeom>
              <a:avLst/>
              <a:gdLst>
                <a:gd name="T0" fmla="*/ 0 w 36"/>
                <a:gd name="T1" fmla="*/ 0 h 721"/>
                <a:gd name="T2" fmla="*/ 0 w 36"/>
                <a:gd name="T3" fmla="*/ 0 h 721"/>
                <a:gd name="T4" fmla="*/ 0 w 36"/>
                <a:gd name="T5" fmla="*/ 0 h 721"/>
                <a:gd name="T6" fmla="*/ 0 w 36"/>
                <a:gd name="T7" fmla="*/ 0 h 721"/>
                <a:gd name="T8" fmla="*/ 0 w 36"/>
                <a:gd name="T9" fmla="*/ 0 h 721"/>
                <a:gd name="T10" fmla="*/ 0 w 36"/>
                <a:gd name="T11" fmla="*/ 0 h 721"/>
                <a:gd name="T12" fmla="*/ 0 w 36"/>
                <a:gd name="T13" fmla="*/ 0 h 721"/>
                <a:gd name="T14" fmla="*/ 0 w 36"/>
                <a:gd name="T15" fmla="*/ 0 h 721"/>
                <a:gd name="T16" fmla="*/ 0 w 36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21"/>
                <a:gd name="T29" fmla="*/ 36 w 36"/>
                <a:gd name="T30" fmla="*/ 721 h 7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21">
                  <a:moveTo>
                    <a:pt x="0" y="206"/>
                  </a:moveTo>
                  <a:lnTo>
                    <a:pt x="5" y="203"/>
                  </a:lnTo>
                  <a:lnTo>
                    <a:pt x="5" y="0"/>
                  </a:lnTo>
                  <a:lnTo>
                    <a:pt x="36" y="0"/>
                  </a:lnTo>
                  <a:lnTo>
                    <a:pt x="36" y="721"/>
                  </a:lnTo>
                  <a:lnTo>
                    <a:pt x="5" y="721"/>
                  </a:lnTo>
                  <a:lnTo>
                    <a:pt x="5" y="519"/>
                  </a:lnTo>
                  <a:lnTo>
                    <a:pt x="0" y="515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0" name="Freeform 376"/>
            <p:cNvSpPr>
              <a:spLocks/>
            </p:cNvSpPr>
            <p:nvPr/>
          </p:nvSpPr>
          <p:spPr bwMode="auto">
            <a:xfrm>
              <a:off x="118" y="2031"/>
              <a:ext cx="9" cy="180"/>
            </a:xfrm>
            <a:custGeom>
              <a:avLst/>
              <a:gdLst>
                <a:gd name="T0" fmla="*/ 0 w 36"/>
                <a:gd name="T1" fmla="*/ 0 h 721"/>
                <a:gd name="T2" fmla="*/ 0 w 36"/>
                <a:gd name="T3" fmla="*/ 0 h 721"/>
                <a:gd name="T4" fmla="*/ 0 w 36"/>
                <a:gd name="T5" fmla="*/ 0 h 721"/>
                <a:gd name="T6" fmla="*/ 0 w 36"/>
                <a:gd name="T7" fmla="*/ 0 h 721"/>
                <a:gd name="T8" fmla="*/ 0 w 36"/>
                <a:gd name="T9" fmla="*/ 0 h 721"/>
                <a:gd name="T10" fmla="*/ 0 w 36"/>
                <a:gd name="T11" fmla="*/ 0 h 721"/>
                <a:gd name="T12" fmla="*/ 0 w 36"/>
                <a:gd name="T13" fmla="*/ 0 h 721"/>
                <a:gd name="T14" fmla="*/ 0 w 36"/>
                <a:gd name="T15" fmla="*/ 0 h 721"/>
                <a:gd name="T16" fmla="*/ 0 w 36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21"/>
                <a:gd name="T29" fmla="*/ 36 w 36"/>
                <a:gd name="T30" fmla="*/ 721 h 7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21">
                  <a:moveTo>
                    <a:pt x="0" y="206"/>
                  </a:moveTo>
                  <a:lnTo>
                    <a:pt x="5" y="203"/>
                  </a:lnTo>
                  <a:lnTo>
                    <a:pt x="5" y="0"/>
                  </a:lnTo>
                  <a:lnTo>
                    <a:pt x="36" y="0"/>
                  </a:lnTo>
                  <a:lnTo>
                    <a:pt x="36" y="721"/>
                  </a:lnTo>
                  <a:lnTo>
                    <a:pt x="5" y="721"/>
                  </a:lnTo>
                  <a:lnTo>
                    <a:pt x="5" y="519"/>
                  </a:lnTo>
                  <a:lnTo>
                    <a:pt x="0" y="515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1" name="Rectangle 377"/>
            <p:cNvSpPr>
              <a:spLocks noChangeArrowheads="1"/>
            </p:cNvSpPr>
            <p:nvPr/>
          </p:nvSpPr>
          <p:spPr bwMode="auto">
            <a:xfrm>
              <a:off x="1166" y="2168"/>
              <a:ext cx="7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2" name="Freeform 378"/>
            <p:cNvSpPr>
              <a:spLocks/>
            </p:cNvSpPr>
            <p:nvPr/>
          </p:nvSpPr>
          <p:spPr bwMode="auto">
            <a:xfrm>
              <a:off x="179" y="1980"/>
              <a:ext cx="19" cy="282"/>
            </a:xfrm>
            <a:custGeom>
              <a:avLst/>
              <a:gdLst>
                <a:gd name="T0" fmla="*/ 0 w 78"/>
                <a:gd name="T1" fmla="*/ 0 h 1125"/>
                <a:gd name="T2" fmla="*/ 0 w 78"/>
                <a:gd name="T3" fmla="*/ 0 h 1125"/>
                <a:gd name="T4" fmla="*/ 0 w 78"/>
                <a:gd name="T5" fmla="*/ 0 h 1125"/>
                <a:gd name="T6" fmla="*/ 0 w 78"/>
                <a:gd name="T7" fmla="*/ 0 h 1125"/>
                <a:gd name="T8" fmla="*/ 0 w 78"/>
                <a:gd name="T9" fmla="*/ 0 h 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25"/>
                <a:gd name="T17" fmla="*/ 78 w 78"/>
                <a:gd name="T18" fmla="*/ 1125 h 1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25">
                  <a:moveTo>
                    <a:pt x="0" y="1125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7" y="1125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3" name="Freeform 379"/>
            <p:cNvSpPr>
              <a:spLocks/>
            </p:cNvSpPr>
            <p:nvPr/>
          </p:nvSpPr>
          <p:spPr bwMode="auto">
            <a:xfrm>
              <a:off x="179" y="1980"/>
              <a:ext cx="19" cy="282"/>
            </a:xfrm>
            <a:custGeom>
              <a:avLst/>
              <a:gdLst>
                <a:gd name="T0" fmla="*/ 0 w 78"/>
                <a:gd name="T1" fmla="*/ 0 h 1125"/>
                <a:gd name="T2" fmla="*/ 0 w 78"/>
                <a:gd name="T3" fmla="*/ 0 h 1125"/>
                <a:gd name="T4" fmla="*/ 0 w 78"/>
                <a:gd name="T5" fmla="*/ 0 h 1125"/>
                <a:gd name="T6" fmla="*/ 0 w 78"/>
                <a:gd name="T7" fmla="*/ 0 h 1125"/>
                <a:gd name="T8" fmla="*/ 0 w 78"/>
                <a:gd name="T9" fmla="*/ 0 h 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25"/>
                <a:gd name="T17" fmla="*/ 78 w 78"/>
                <a:gd name="T18" fmla="*/ 1125 h 1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25">
                  <a:moveTo>
                    <a:pt x="0" y="1125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7" y="1125"/>
                  </a:lnTo>
                  <a:lnTo>
                    <a:pt x="0" y="112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4" name="Rectangle 380"/>
            <p:cNvSpPr>
              <a:spLocks noChangeArrowheads="1"/>
            </p:cNvSpPr>
            <p:nvPr/>
          </p:nvSpPr>
          <p:spPr bwMode="auto">
            <a:xfrm>
              <a:off x="177" y="2047"/>
              <a:ext cx="360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5" name="Rectangle 381"/>
            <p:cNvSpPr>
              <a:spLocks noChangeArrowheads="1"/>
            </p:cNvSpPr>
            <p:nvPr/>
          </p:nvSpPr>
          <p:spPr bwMode="auto">
            <a:xfrm>
              <a:off x="177" y="2047"/>
              <a:ext cx="360" cy="1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6" name="Freeform 382"/>
            <p:cNvSpPr>
              <a:spLocks/>
            </p:cNvSpPr>
            <p:nvPr/>
          </p:nvSpPr>
          <p:spPr bwMode="auto">
            <a:xfrm>
              <a:off x="532" y="2047"/>
              <a:ext cx="17" cy="20"/>
            </a:xfrm>
            <a:custGeom>
              <a:avLst/>
              <a:gdLst>
                <a:gd name="T0" fmla="*/ 0 w 66"/>
                <a:gd name="T1" fmla="*/ 0 h 79"/>
                <a:gd name="T2" fmla="*/ 0 w 66"/>
                <a:gd name="T3" fmla="*/ 0 h 79"/>
                <a:gd name="T4" fmla="*/ 0 w 66"/>
                <a:gd name="T5" fmla="*/ 0 h 79"/>
                <a:gd name="T6" fmla="*/ 0 w 66"/>
                <a:gd name="T7" fmla="*/ 0 h 79"/>
                <a:gd name="T8" fmla="*/ 0 w 66"/>
                <a:gd name="T9" fmla="*/ 0 h 79"/>
                <a:gd name="T10" fmla="*/ 0 w 66"/>
                <a:gd name="T11" fmla="*/ 0 h 79"/>
                <a:gd name="T12" fmla="*/ 0 w 66"/>
                <a:gd name="T13" fmla="*/ 0 h 79"/>
                <a:gd name="T14" fmla="*/ 0 w 66"/>
                <a:gd name="T15" fmla="*/ 0 h 79"/>
                <a:gd name="T16" fmla="*/ 0 w 66"/>
                <a:gd name="T17" fmla="*/ 0 h 79"/>
                <a:gd name="T18" fmla="*/ 0 w 66"/>
                <a:gd name="T19" fmla="*/ 0 h 79"/>
                <a:gd name="T20" fmla="*/ 0 w 66"/>
                <a:gd name="T21" fmla="*/ 0 h 79"/>
                <a:gd name="T22" fmla="*/ 0 w 66"/>
                <a:gd name="T23" fmla="*/ 0 h 79"/>
                <a:gd name="T24" fmla="*/ 0 w 66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9"/>
                <a:gd name="T41" fmla="*/ 66 w 66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9">
                  <a:moveTo>
                    <a:pt x="23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0" y="4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66" y="77"/>
                  </a:lnTo>
                  <a:lnTo>
                    <a:pt x="66" y="15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7" name="Freeform 383"/>
            <p:cNvSpPr>
              <a:spLocks/>
            </p:cNvSpPr>
            <p:nvPr/>
          </p:nvSpPr>
          <p:spPr bwMode="auto">
            <a:xfrm>
              <a:off x="532" y="2047"/>
              <a:ext cx="17" cy="20"/>
            </a:xfrm>
            <a:custGeom>
              <a:avLst/>
              <a:gdLst>
                <a:gd name="T0" fmla="*/ 0 w 66"/>
                <a:gd name="T1" fmla="*/ 0 h 79"/>
                <a:gd name="T2" fmla="*/ 0 w 66"/>
                <a:gd name="T3" fmla="*/ 0 h 79"/>
                <a:gd name="T4" fmla="*/ 0 w 66"/>
                <a:gd name="T5" fmla="*/ 0 h 79"/>
                <a:gd name="T6" fmla="*/ 0 w 66"/>
                <a:gd name="T7" fmla="*/ 0 h 79"/>
                <a:gd name="T8" fmla="*/ 0 w 66"/>
                <a:gd name="T9" fmla="*/ 0 h 79"/>
                <a:gd name="T10" fmla="*/ 0 w 66"/>
                <a:gd name="T11" fmla="*/ 0 h 79"/>
                <a:gd name="T12" fmla="*/ 0 w 66"/>
                <a:gd name="T13" fmla="*/ 0 h 79"/>
                <a:gd name="T14" fmla="*/ 0 w 66"/>
                <a:gd name="T15" fmla="*/ 0 h 79"/>
                <a:gd name="T16" fmla="*/ 0 w 66"/>
                <a:gd name="T17" fmla="*/ 0 h 79"/>
                <a:gd name="T18" fmla="*/ 0 w 66"/>
                <a:gd name="T19" fmla="*/ 0 h 79"/>
                <a:gd name="T20" fmla="*/ 0 w 66"/>
                <a:gd name="T21" fmla="*/ 0 h 79"/>
                <a:gd name="T22" fmla="*/ 0 w 66"/>
                <a:gd name="T23" fmla="*/ 0 h 79"/>
                <a:gd name="T24" fmla="*/ 0 w 66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9"/>
                <a:gd name="T41" fmla="*/ 66 w 66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9">
                  <a:moveTo>
                    <a:pt x="23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0" y="4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66" y="77"/>
                  </a:lnTo>
                  <a:lnTo>
                    <a:pt x="66" y="15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8" name="Freeform 384"/>
            <p:cNvSpPr>
              <a:spLocks/>
            </p:cNvSpPr>
            <p:nvPr/>
          </p:nvSpPr>
          <p:spPr bwMode="auto">
            <a:xfrm>
              <a:off x="548" y="2050"/>
              <a:ext cx="1" cy="1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A6C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49" name="Freeform 385"/>
            <p:cNvSpPr>
              <a:spLocks/>
            </p:cNvSpPr>
            <p:nvPr/>
          </p:nvSpPr>
          <p:spPr bwMode="auto">
            <a:xfrm>
              <a:off x="548" y="2050"/>
              <a:ext cx="1" cy="1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0" name="Freeform 386"/>
            <p:cNvSpPr>
              <a:spLocks/>
            </p:cNvSpPr>
            <p:nvPr/>
          </p:nvSpPr>
          <p:spPr bwMode="auto">
            <a:xfrm>
              <a:off x="532" y="2175"/>
              <a:ext cx="17" cy="20"/>
            </a:xfrm>
            <a:custGeom>
              <a:avLst/>
              <a:gdLst>
                <a:gd name="T0" fmla="*/ 0 w 66"/>
                <a:gd name="T1" fmla="*/ 0 h 79"/>
                <a:gd name="T2" fmla="*/ 0 w 66"/>
                <a:gd name="T3" fmla="*/ 0 h 79"/>
                <a:gd name="T4" fmla="*/ 0 w 66"/>
                <a:gd name="T5" fmla="*/ 0 h 79"/>
                <a:gd name="T6" fmla="*/ 0 w 66"/>
                <a:gd name="T7" fmla="*/ 0 h 79"/>
                <a:gd name="T8" fmla="*/ 0 w 66"/>
                <a:gd name="T9" fmla="*/ 0 h 79"/>
                <a:gd name="T10" fmla="*/ 0 w 66"/>
                <a:gd name="T11" fmla="*/ 0 h 79"/>
                <a:gd name="T12" fmla="*/ 0 w 66"/>
                <a:gd name="T13" fmla="*/ 0 h 79"/>
                <a:gd name="T14" fmla="*/ 0 w 66"/>
                <a:gd name="T15" fmla="*/ 0 h 79"/>
                <a:gd name="T16" fmla="*/ 0 w 66"/>
                <a:gd name="T17" fmla="*/ 0 h 79"/>
                <a:gd name="T18" fmla="*/ 0 w 66"/>
                <a:gd name="T19" fmla="*/ 0 h 79"/>
                <a:gd name="T20" fmla="*/ 0 w 66"/>
                <a:gd name="T21" fmla="*/ 0 h 79"/>
                <a:gd name="T22" fmla="*/ 0 w 66"/>
                <a:gd name="T23" fmla="*/ 0 h 79"/>
                <a:gd name="T24" fmla="*/ 0 w 66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9"/>
                <a:gd name="T41" fmla="*/ 66 w 66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9">
                  <a:moveTo>
                    <a:pt x="23" y="79"/>
                  </a:moveTo>
                  <a:lnTo>
                    <a:pt x="19" y="79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66" y="2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4" y="67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1" name="Freeform 387"/>
            <p:cNvSpPr>
              <a:spLocks/>
            </p:cNvSpPr>
            <p:nvPr/>
          </p:nvSpPr>
          <p:spPr bwMode="auto">
            <a:xfrm>
              <a:off x="532" y="2175"/>
              <a:ext cx="17" cy="20"/>
            </a:xfrm>
            <a:custGeom>
              <a:avLst/>
              <a:gdLst>
                <a:gd name="T0" fmla="*/ 0 w 66"/>
                <a:gd name="T1" fmla="*/ 0 h 79"/>
                <a:gd name="T2" fmla="*/ 0 w 66"/>
                <a:gd name="T3" fmla="*/ 0 h 79"/>
                <a:gd name="T4" fmla="*/ 0 w 66"/>
                <a:gd name="T5" fmla="*/ 0 h 79"/>
                <a:gd name="T6" fmla="*/ 0 w 66"/>
                <a:gd name="T7" fmla="*/ 0 h 79"/>
                <a:gd name="T8" fmla="*/ 0 w 66"/>
                <a:gd name="T9" fmla="*/ 0 h 79"/>
                <a:gd name="T10" fmla="*/ 0 w 66"/>
                <a:gd name="T11" fmla="*/ 0 h 79"/>
                <a:gd name="T12" fmla="*/ 0 w 66"/>
                <a:gd name="T13" fmla="*/ 0 h 79"/>
                <a:gd name="T14" fmla="*/ 0 w 66"/>
                <a:gd name="T15" fmla="*/ 0 h 79"/>
                <a:gd name="T16" fmla="*/ 0 w 66"/>
                <a:gd name="T17" fmla="*/ 0 h 79"/>
                <a:gd name="T18" fmla="*/ 0 w 66"/>
                <a:gd name="T19" fmla="*/ 0 h 79"/>
                <a:gd name="T20" fmla="*/ 0 w 66"/>
                <a:gd name="T21" fmla="*/ 0 h 79"/>
                <a:gd name="T22" fmla="*/ 0 w 66"/>
                <a:gd name="T23" fmla="*/ 0 h 79"/>
                <a:gd name="T24" fmla="*/ 0 w 66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9"/>
                <a:gd name="T41" fmla="*/ 66 w 66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9">
                  <a:moveTo>
                    <a:pt x="23" y="79"/>
                  </a:moveTo>
                  <a:lnTo>
                    <a:pt x="19" y="79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66" y="2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4" y="67"/>
                  </a:lnTo>
                  <a:lnTo>
                    <a:pt x="23" y="7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2" name="Rectangle 388"/>
            <p:cNvSpPr>
              <a:spLocks noChangeArrowheads="1"/>
            </p:cNvSpPr>
            <p:nvPr/>
          </p:nvSpPr>
          <p:spPr bwMode="auto">
            <a:xfrm>
              <a:off x="537" y="2067"/>
              <a:ext cx="2" cy="10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3" name="Freeform 389"/>
            <p:cNvSpPr>
              <a:spLocks/>
            </p:cNvSpPr>
            <p:nvPr/>
          </p:nvSpPr>
          <p:spPr bwMode="auto">
            <a:xfrm>
              <a:off x="532" y="2064"/>
              <a:ext cx="5" cy="114"/>
            </a:xfrm>
            <a:custGeom>
              <a:avLst/>
              <a:gdLst>
                <a:gd name="T0" fmla="*/ 0 w 19"/>
                <a:gd name="T1" fmla="*/ 0 h 455"/>
                <a:gd name="T2" fmla="*/ 0 w 19"/>
                <a:gd name="T3" fmla="*/ 0 h 455"/>
                <a:gd name="T4" fmla="*/ 0 w 19"/>
                <a:gd name="T5" fmla="*/ 0 h 455"/>
                <a:gd name="T6" fmla="*/ 0 w 19"/>
                <a:gd name="T7" fmla="*/ 0 h 455"/>
                <a:gd name="T8" fmla="*/ 0 w 19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55"/>
                <a:gd name="T17" fmla="*/ 19 w 19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55">
                  <a:moveTo>
                    <a:pt x="0" y="0"/>
                  </a:moveTo>
                  <a:lnTo>
                    <a:pt x="19" y="10"/>
                  </a:lnTo>
                  <a:lnTo>
                    <a:pt x="19" y="445"/>
                  </a:lnTo>
                  <a:lnTo>
                    <a:pt x="0" y="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4" name="Freeform 390"/>
            <p:cNvSpPr>
              <a:spLocks/>
            </p:cNvSpPr>
            <p:nvPr/>
          </p:nvSpPr>
          <p:spPr bwMode="auto">
            <a:xfrm>
              <a:off x="532" y="2064"/>
              <a:ext cx="5" cy="114"/>
            </a:xfrm>
            <a:custGeom>
              <a:avLst/>
              <a:gdLst>
                <a:gd name="T0" fmla="*/ 0 w 19"/>
                <a:gd name="T1" fmla="*/ 0 h 455"/>
                <a:gd name="T2" fmla="*/ 0 w 19"/>
                <a:gd name="T3" fmla="*/ 0 h 455"/>
                <a:gd name="T4" fmla="*/ 0 w 19"/>
                <a:gd name="T5" fmla="*/ 0 h 455"/>
                <a:gd name="T6" fmla="*/ 0 w 19"/>
                <a:gd name="T7" fmla="*/ 0 h 455"/>
                <a:gd name="T8" fmla="*/ 0 w 19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55"/>
                <a:gd name="T17" fmla="*/ 19 w 19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55">
                  <a:moveTo>
                    <a:pt x="0" y="0"/>
                  </a:moveTo>
                  <a:lnTo>
                    <a:pt x="19" y="10"/>
                  </a:lnTo>
                  <a:lnTo>
                    <a:pt x="19" y="445"/>
                  </a:lnTo>
                  <a:lnTo>
                    <a:pt x="0" y="4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5" name="Rectangle 391"/>
            <p:cNvSpPr>
              <a:spLocks noChangeArrowheads="1"/>
            </p:cNvSpPr>
            <p:nvPr/>
          </p:nvSpPr>
          <p:spPr bwMode="auto">
            <a:xfrm>
              <a:off x="1174" y="2077"/>
              <a:ext cx="6" cy="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6" name="Rectangle 392"/>
            <p:cNvSpPr>
              <a:spLocks noChangeArrowheads="1"/>
            </p:cNvSpPr>
            <p:nvPr/>
          </p:nvSpPr>
          <p:spPr bwMode="auto">
            <a:xfrm>
              <a:off x="1174" y="2077"/>
              <a:ext cx="6" cy="8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7" name="Rectangle 393"/>
            <p:cNvSpPr>
              <a:spLocks noChangeArrowheads="1"/>
            </p:cNvSpPr>
            <p:nvPr/>
          </p:nvSpPr>
          <p:spPr bwMode="auto">
            <a:xfrm>
              <a:off x="526" y="2069"/>
              <a:ext cx="24" cy="1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8" name="Freeform 394"/>
            <p:cNvSpPr>
              <a:spLocks/>
            </p:cNvSpPr>
            <p:nvPr/>
          </p:nvSpPr>
          <p:spPr bwMode="auto">
            <a:xfrm>
              <a:off x="526" y="2069"/>
              <a:ext cx="24" cy="105"/>
            </a:xfrm>
            <a:custGeom>
              <a:avLst/>
              <a:gdLst>
                <a:gd name="T0" fmla="*/ 0 w 96"/>
                <a:gd name="T1" fmla="*/ 0 h 419"/>
                <a:gd name="T2" fmla="*/ 0 w 96"/>
                <a:gd name="T3" fmla="*/ 0 h 419"/>
                <a:gd name="T4" fmla="*/ 0 w 96"/>
                <a:gd name="T5" fmla="*/ 0 h 419"/>
                <a:gd name="T6" fmla="*/ 0 w 96"/>
                <a:gd name="T7" fmla="*/ 0 h 4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19"/>
                <a:gd name="T14" fmla="*/ 96 w 96"/>
                <a:gd name="T15" fmla="*/ 419 h 4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19">
                  <a:moveTo>
                    <a:pt x="0" y="0"/>
                  </a:moveTo>
                  <a:lnTo>
                    <a:pt x="96" y="0"/>
                  </a:lnTo>
                  <a:lnTo>
                    <a:pt x="96" y="419"/>
                  </a:lnTo>
                  <a:lnTo>
                    <a:pt x="0" y="41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59" name="Freeform 395"/>
            <p:cNvSpPr>
              <a:spLocks/>
            </p:cNvSpPr>
            <p:nvPr/>
          </p:nvSpPr>
          <p:spPr bwMode="auto">
            <a:xfrm>
              <a:off x="688" y="2067"/>
              <a:ext cx="15" cy="108"/>
            </a:xfrm>
            <a:custGeom>
              <a:avLst/>
              <a:gdLst>
                <a:gd name="T0" fmla="*/ 0 w 57"/>
                <a:gd name="T1" fmla="*/ 0 h 435"/>
                <a:gd name="T2" fmla="*/ 0 w 57"/>
                <a:gd name="T3" fmla="*/ 0 h 435"/>
                <a:gd name="T4" fmla="*/ 0 w 57"/>
                <a:gd name="T5" fmla="*/ 0 h 435"/>
                <a:gd name="T6" fmla="*/ 0 w 57"/>
                <a:gd name="T7" fmla="*/ 0 h 435"/>
                <a:gd name="T8" fmla="*/ 0 w 57"/>
                <a:gd name="T9" fmla="*/ 0 h 435"/>
                <a:gd name="T10" fmla="*/ 0 w 57"/>
                <a:gd name="T11" fmla="*/ 0 h 435"/>
                <a:gd name="T12" fmla="*/ 0 w 57"/>
                <a:gd name="T13" fmla="*/ 0 h 435"/>
                <a:gd name="T14" fmla="*/ 0 w 57"/>
                <a:gd name="T15" fmla="*/ 0 h 435"/>
                <a:gd name="T16" fmla="*/ 0 w 57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435"/>
                <a:gd name="T29" fmla="*/ 57 w 57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435">
                  <a:moveTo>
                    <a:pt x="0" y="5"/>
                  </a:moveTo>
                  <a:lnTo>
                    <a:pt x="0" y="431"/>
                  </a:lnTo>
                  <a:lnTo>
                    <a:pt x="3" y="435"/>
                  </a:lnTo>
                  <a:lnTo>
                    <a:pt x="53" y="435"/>
                  </a:lnTo>
                  <a:lnTo>
                    <a:pt x="57" y="431"/>
                  </a:lnTo>
                  <a:lnTo>
                    <a:pt x="57" y="5"/>
                  </a:lnTo>
                  <a:lnTo>
                    <a:pt x="53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0" name="Freeform 396"/>
            <p:cNvSpPr>
              <a:spLocks/>
            </p:cNvSpPr>
            <p:nvPr/>
          </p:nvSpPr>
          <p:spPr bwMode="auto">
            <a:xfrm>
              <a:off x="700" y="2076"/>
              <a:ext cx="3" cy="90"/>
            </a:xfrm>
            <a:custGeom>
              <a:avLst/>
              <a:gdLst>
                <a:gd name="T0" fmla="*/ 0 w 12"/>
                <a:gd name="T1" fmla="*/ 0 h 361"/>
                <a:gd name="T2" fmla="*/ 0 w 12"/>
                <a:gd name="T3" fmla="*/ 0 h 361"/>
                <a:gd name="T4" fmla="*/ 0 w 12"/>
                <a:gd name="T5" fmla="*/ 0 h 361"/>
                <a:gd name="T6" fmla="*/ 0 w 12"/>
                <a:gd name="T7" fmla="*/ 0 h 361"/>
                <a:gd name="T8" fmla="*/ 0 w 12"/>
                <a:gd name="T9" fmla="*/ 0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1"/>
                <a:gd name="T17" fmla="*/ 12 w 12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1">
                  <a:moveTo>
                    <a:pt x="0" y="361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2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1" name="Freeform 397"/>
            <p:cNvSpPr>
              <a:spLocks/>
            </p:cNvSpPr>
            <p:nvPr/>
          </p:nvSpPr>
          <p:spPr bwMode="auto">
            <a:xfrm>
              <a:off x="700" y="2070"/>
              <a:ext cx="3" cy="2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2" name="Rectangle 398"/>
            <p:cNvSpPr>
              <a:spLocks noChangeArrowheads="1"/>
            </p:cNvSpPr>
            <p:nvPr/>
          </p:nvSpPr>
          <p:spPr bwMode="auto">
            <a:xfrm>
              <a:off x="550" y="2070"/>
              <a:ext cx="3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3" name="Rectangle 399"/>
            <p:cNvSpPr>
              <a:spLocks noChangeArrowheads="1"/>
            </p:cNvSpPr>
            <p:nvPr/>
          </p:nvSpPr>
          <p:spPr bwMode="auto">
            <a:xfrm>
              <a:off x="553" y="2070"/>
              <a:ext cx="12" cy="1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4" name="Rectangle 400"/>
            <p:cNvSpPr>
              <a:spLocks noChangeArrowheads="1"/>
            </p:cNvSpPr>
            <p:nvPr/>
          </p:nvSpPr>
          <p:spPr bwMode="auto">
            <a:xfrm>
              <a:off x="550" y="2169"/>
              <a:ext cx="3" cy="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5" name="Rectangle 401"/>
            <p:cNvSpPr>
              <a:spLocks noChangeArrowheads="1"/>
            </p:cNvSpPr>
            <p:nvPr/>
          </p:nvSpPr>
          <p:spPr bwMode="auto">
            <a:xfrm>
              <a:off x="550" y="2076"/>
              <a:ext cx="3" cy="9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6" name="Rectangle 402"/>
            <p:cNvSpPr>
              <a:spLocks noChangeArrowheads="1"/>
            </p:cNvSpPr>
            <p:nvPr/>
          </p:nvSpPr>
          <p:spPr bwMode="auto">
            <a:xfrm>
              <a:off x="554" y="2072"/>
              <a:ext cx="11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7" name="Freeform 403"/>
            <p:cNvSpPr>
              <a:spLocks/>
            </p:cNvSpPr>
            <p:nvPr/>
          </p:nvSpPr>
          <p:spPr bwMode="auto">
            <a:xfrm>
              <a:off x="284" y="2048"/>
              <a:ext cx="15" cy="146"/>
            </a:xfrm>
            <a:custGeom>
              <a:avLst/>
              <a:gdLst>
                <a:gd name="T0" fmla="*/ 0 w 57"/>
                <a:gd name="T1" fmla="*/ 0 h 585"/>
                <a:gd name="T2" fmla="*/ 0 w 57"/>
                <a:gd name="T3" fmla="*/ 0 h 585"/>
                <a:gd name="T4" fmla="*/ 0 w 57"/>
                <a:gd name="T5" fmla="*/ 0 h 585"/>
                <a:gd name="T6" fmla="*/ 0 w 57"/>
                <a:gd name="T7" fmla="*/ 0 h 585"/>
                <a:gd name="T8" fmla="*/ 0 w 57"/>
                <a:gd name="T9" fmla="*/ 0 h 585"/>
                <a:gd name="T10" fmla="*/ 0 w 57"/>
                <a:gd name="T11" fmla="*/ 0 h 585"/>
                <a:gd name="T12" fmla="*/ 0 w 57"/>
                <a:gd name="T13" fmla="*/ 0 h 585"/>
                <a:gd name="T14" fmla="*/ 0 w 57"/>
                <a:gd name="T15" fmla="*/ 0 h 585"/>
                <a:gd name="T16" fmla="*/ 0 w 57"/>
                <a:gd name="T17" fmla="*/ 0 h 5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85"/>
                <a:gd name="T29" fmla="*/ 57 w 57"/>
                <a:gd name="T30" fmla="*/ 585 h 5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85">
                  <a:moveTo>
                    <a:pt x="0" y="582"/>
                  </a:moveTo>
                  <a:lnTo>
                    <a:pt x="4" y="585"/>
                  </a:lnTo>
                  <a:lnTo>
                    <a:pt x="54" y="585"/>
                  </a:lnTo>
                  <a:lnTo>
                    <a:pt x="57" y="582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8" name="Rectangle 404"/>
            <p:cNvSpPr>
              <a:spLocks noChangeArrowheads="1"/>
            </p:cNvSpPr>
            <p:nvPr/>
          </p:nvSpPr>
          <p:spPr bwMode="auto">
            <a:xfrm>
              <a:off x="296" y="2060"/>
              <a:ext cx="3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69" name="Rectangle 405"/>
            <p:cNvSpPr>
              <a:spLocks noChangeArrowheads="1"/>
            </p:cNvSpPr>
            <p:nvPr/>
          </p:nvSpPr>
          <p:spPr bwMode="auto">
            <a:xfrm>
              <a:off x="296" y="2052"/>
              <a:ext cx="3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0" name="Rectangle 406"/>
            <p:cNvSpPr>
              <a:spLocks noChangeArrowheads="1"/>
            </p:cNvSpPr>
            <p:nvPr/>
          </p:nvSpPr>
          <p:spPr bwMode="auto">
            <a:xfrm>
              <a:off x="284" y="2054"/>
              <a:ext cx="1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1" name="Rectangle 407"/>
            <p:cNvSpPr>
              <a:spLocks noChangeArrowheads="1"/>
            </p:cNvSpPr>
            <p:nvPr/>
          </p:nvSpPr>
          <p:spPr bwMode="auto">
            <a:xfrm>
              <a:off x="284" y="2054"/>
              <a:ext cx="11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2" name="Freeform 408"/>
            <p:cNvSpPr>
              <a:spLocks/>
            </p:cNvSpPr>
            <p:nvPr/>
          </p:nvSpPr>
          <p:spPr bwMode="auto">
            <a:xfrm>
              <a:off x="419" y="2048"/>
              <a:ext cx="15" cy="146"/>
            </a:xfrm>
            <a:custGeom>
              <a:avLst/>
              <a:gdLst>
                <a:gd name="T0" fmla="*/ 0 w 57"/>
                <a:gd name="T1" fmla="*/ 0 h 585"/>
                <a:gd name="T2" fmla="*/ 0 w 57"/>
                <a:gd name="T3" fmla="*/ 0 h 585"/>
                <a:gd name="T4" fmla="*/ 0 w 57"/>
                <a:gd name="T5" fmla="*/ 0 h 585"/>
                <a:gd name="T6" fmla="*/ 0 w 57"/>
                <a:gd name="T7" fmla="*/ 0 h 585"/>
                <a:gd name="T8" fmla="*/ 0 w 57"/>
                <a:gd name="T9" fmla="*/ 0 h 585"/>
                <a:gd name="T10" fmla="*/ 0 w 57"/>
                <a:gd name="T11" fmla="*/ 0 h 585"/>
                <a:gd name="T12" fmla="*/ 0 w 57"/>
                <a:gd name="T13" fmla="*/ 0 h 585"/>
                <a:gd name="T14" fmla="*/ 0 w 57"/>
                <a:gd name="T15" fmla="*/ 0 h 585"/>
                <a:gd name="T16" fmla="*/ 0 w 57"/>
                <a:gd name="T17" fmla="*/ 0 h 5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85"/>
                <a:gd name="T29" fmla="*/ 57 w 57"/>
                <a:gd name="T30" fmla="*/ 585 h 5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85">
                  <a:moveTo>
                    <a:pt x="0" y="582"/>
                  </a:moveTo>
                  <a:lnTo>
                    <a:pt x="3" y="585"/>
                  </a:lnTo>
                  <a:lnTo>
                    <a:pt x="53" y="585"/>
                  </a:lnTo>
                  <a:lnTo>
                    <a:pt x="57" y="582"/>
                  </a:lnTo>
                  <a:lnTo>
                    <a:pt x="57" y="3"/>
                  </a:lnTo>
                  <a:lnTo>
                    <a:pt x="5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3" name="Freeform 409"/>
            <p:cNvSpPr>
              <a:spLocks/>
            </p:cNvSpPr>
            <p:nvPr/>
          </p:nvSpPr>
          <p:spPr bwMode="auto">
            <a:xfrm>
              <a:off x="430" y="2060"/>
              <a:ext cx="4" cy="122"/>
            </a:xfrm>
            <a:custGeom>
              <a:avLst/>
              <a:gdLst>
                <a:gd name="T0" fmla="*/ 0 w 12"/>
                <a:gd name="T1" fmla="*/ 0 h 488"/>
                <a:gd name="T2" fmla="*/ 0 w 12"/>
                <a:gd name="T3" fmla="*/ 0 h 488"/>
                <a:gd name="T4" fmla="*/ 0 w 12"/>
                <a:gd name="T5" fmla="*/ 0 h 488"/>
                <a:gd name="T6" fmla="*/ 0 w 12"/>
                <a:gd name="T7" fmla="*/ 0 h 488"/>
                <a:gd name="T8" fmla="*/ 0 w 12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88"/>
                <a:gd name="T17" fmla="*/ 12 w 12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88">
                  <a:moveTo>
                    <a:pt x="0" y="488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2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4" name="Rectangle 410"/>
            <p:cNvSpPr>
              <a:spLocks noChangeArrowheads="1"/>
            </p:cNvSpPr>
            <p:nvPr/>
          </p:nvSpPr>
          <p:spPr bwMode="auto">
            <a:xfrm>
              <a:off x="430" y="2052"/>
              <a:ext cx="4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5" name="Rectangle 411"/>
            <p:cNvSpPr>
              <a:spLocks noChangeArrowheads="1"/>
            </p:cNvSpPr>
            <p:nvPr/>
          </p:nvSpPr>
          <p:spPr bwMode="auto">
            <a:xfrm>
              <a:off x="419" y="2054"/>
              <a:ext cx="1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6" name="Rectangle 412"/>
            <p:cNvSpPr>
              <a:spLocks noChangeArrowheads="1"/>
            </p:cNvSpPr>
            <p:nvPr/>
          </p:nvSpPr>
          <p:spPr bwMode="auto">
            <a:xfrm>
              <a:off x="419" y="2054"/>
              <a:ext cx="11" cy="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7" name="Freeform 413"/>
            <p:cNvSpPr>
              <a:spLocks/>
            </p:cNvSpPr>
            <p:nvPr/>
          </p:nvSpPr>
          <p:spPr bwMode="auto">
            <a:xfrm>
              <a:off x="127" y="2031"/>
              <a:ext cx="8" cy="180"/>
            </a:xfrm>
            <a:custGeom>
              <a:avLst/>
              <a:gdLst>
                <a:gd name="T0" fmla="*/ 0 w 32"/>
                <a:gd name="T1" fmla="*/ 0 h 721"/>
                <a:gd name="T2" fmla="*/ 0 w 32"/>
                <a:gd name="T3" fmla="*/ 0 h 721"/>
                <a:gd name="T4" fmla="*/ 0 w 32"/>
                <a:gd name="T5" fmla="*/ 0 h 721"/>
                <a:gd name="T6" fmla="*/ 0 w 32"/>
                <a:gd name="T7" fmla="*/ 0 h 721"/>
                <a:gd name="T8" fmla="*/ 0 w 32"/>
                <a:gd name="T9" fmla="*/ 0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721"/>
                <a:gd name="T17" fmla="*/ 32 w 3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721">
                  <a:moveTo>
                    <a:pt x="0" y="721"/>
                  </a:moveTo>
                  <a:lnTo>
                    <a:pt x="1" y="0"/>
                  </a:lnTo>
                  <a:lnTo>
                    <a:pt x="32" y="0"/>
                  </a:lnTo>
                  <a:lnTo>
                    <a:pt x="31" y="721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8" name="Freeform 414"/>
            <p:cNvSpPr>
              <a:spLocks/>
            </p:cNvSpPr>
            <p:nvPr/>
          </p:nvSpPr>
          <p:spPr bwMode="auto">
            <a:xfrm>
              <a:off x="127" y="2031"/>
              <a:ext cx="8" cy="180"/>
            </a:xfrm>
            <a:custGeom>
              <a:avLst/>
              <a:gdLst>
                <a:gd name="T0" fmla="*/ 0 w 32"/>
                <a:gd name="T1" fmla="*/ 0 h 721"/>
                <a:gd name="T2" fmla="*/ 0 w 32"/>
                <a:gd name="T3" fmla="*/ 0 h 721"/>
                <a:gd name="T4" fmla="*/ 0 w 32"/>
                <a:gd name="T5" fmla="*/ 0 h 721"/>
                <a:gd name="T6" fmla="*/ 0 w 32"/>
                <a:gd name="T7" fmla="*/ 0 h 721"/>
                <a:gd name="T8" fmla="*/ 0 w 32"/>
                <a:gd name="T9" fmla="*/ 0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721"/>
                <a:gd name="T17" fmla="*/ 32 w 3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721">
                  <a:moveTo>
                    <a:pt x="0" y="721"/>
                  </a:moveTo>
                  <a:lnTo>
                    <a:pt x="1" y="0"/>
                  </a:lnTo>
                  <a:lnTo>
                    <a:pt x="32" y="0"/>
                  </a:lnTo>
                  <a:lnTo>
                    <a:pt x="31" y="721"/>
                  </a:lnTo>
                  <a:lnTo>
                    <a:pt x="0" y="72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79" name="Rectangle 415"/>
            <p:cNvSpPr>
              <a:spLocks noChangeArrowheads="1"/>
            </p:cNvSpPr>
            <p:nvPr/>
          </p:nvSpPr>
          <p:spPr bwMode="auto">
            <a:xfrm>
              <a:off x="133" y="2045"/>
              <a:ext cx="48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0" name="Rectangle 416"/>
            <p:cNvSpPr>
              <a:spLocks noChangeArrowheads="1"/>
            </p:cNvSpPr>
            <p:nvPr/>
          </p:nvSpPr>
          <p:spPr bwMode="auto">
            <a:xfrm>
              <a:off x="133" y="2045"/>
              <a:ext cx="48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1" name="Rectangle 417"/>
            <p:cNvSpPr>
              <a:spLocks noChangeArrowheads="1"/>
            </p:cNvSpPr>
            <p:nvPr/>
          </p:nvSpPr>
          <p:spPr bwMode="auto">
            <a:xfrm>
              <a:off x="133" y="2193"/>
              <a:ext cx="48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2" name="Rectangle 418"/>
            <p:cNvSpPr>
              <a:spLocks noChangeArrowheads="1"/>
            </p:cNvSpPr>
            <p:nvPr/>
          </p:nvSpPr>
          <p:spPr bwMode="auto">
            <a:xfrm>
              <a:off x="133" y="2193"/>
              <a:ext cx="48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3" name="Rectangle 419"/>
            <p:cNvSpPr>
              <a:spLocks noChangeArrowheads="1"/>
            </p:cNvSpPr>
            <p:nvPr/>
          </p:nvSpPr>
          <p:spPr bwMode="auto">
            <a:xfrm>
              <a:off x="154" y="2045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4" name="Rectangle 420"/>
            <p:cNvSpPr>
              <a:spLocks noChangeArrowheads="1"/>
            </p:cNvSpPr>
            <p:nvPr/>
          </p:nvSpPr>
          <p:spPr bwMode="auto">
            <a:xfrm>
              <a:off x="154" y="2045"/>
              <a:ext cx="6" cy="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5" name="Rectangle 421"/>
            <p:cNvSpPr>
              <a:spLocks noChangeArrowheads="1"/>
            </p:cNvSpPr>
            <p:nvPr/>
          </p:nvSpPr>
          <p:spPr bwMode="auto">
            <a:xfrm>
              <a:off x="154" y="2037"/>
              <a:ext cx="6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6" name="Rectangle 422"/>
            <p:cNvSpPr>
              <a:spLocks noChangeArrowheads="1"/>
            </p:cNvSpPr>
            <p:nvPr/>
          </p:nvSpPr>
          <p:spPr bwMode="auto">
            <a:xfrm>
              <a:off x="154" y="2037"/>
              <a:ext cx="6" cy="1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7" name="Freeform 423"/>
            <p:cNvSpPr>
              <a:spLocks/>
            </p:cNvSpPr>
            <p:nvPr/>
          </p:nvSpPr>
          <p:spPr bwMode="auto">
            <a:xfrm>
              <a:off x="146" y="2014"/>
              <a:ext cx="11" cy="9"/>
            </a:xfrm>
            <a:custGeom>
              <a:avLst/>
              <a:gdLst>
                <a:gd name="T0" fmla="*/ 0 w 43"/>
                <a:gd name="T1" fmla="*/ 0 h 37"/>
                <a:gd name="T2" fmla="*/ 0 w 43"/>
                <a:gd name="T3" fmla="*/ 0 h 37"/>
                <a:gd name="T4" fmla="*/ 0 w 43"/>
                <a:gd name="T5" fmla="*/ 0 h 37"/>
                <a:gd name="T6" fmla="*/ 0 w 43"/>
                <a:gd name="T7" fmla="*/ 0 h 37"/>
                <a:gd name="T8" fmla="*/ 0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"/>
                <a:gd name="T17" fmla="*/ 43 w 4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">
                  <a:moveTo>
                    <a:pt x="0" y="9"/>
                  </a:moveTo>
                  <a:lnTo>
                    <a:pt x="36" y="0"/>
                  </a:lnTo>
                  <a:lnTo>
                    <a:pt x="43" y="27"/>
                  </a:lnTo>
                  <a:lnTo>
                    <a:pt x="8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8" name="Freeform 424"/>
            <p:cNvSpPr>
              <a:spLocks/>
            </p:cNvSpPr>
            <p:nvPr/>
          </p:nvSpPr>
          <p:spPr bwMode="auto">
            <a:xfrm>
              <a:off x="146" y="2014"/>
              <a:ext cx="11" cy="9"/>
            </a:xfrm>
            <a:custGeom>
              <a:avLst/>
              <a:gdLst>
                <a:gd name="T0" fmla="*/ 0 w 43"/>
                <a:gd name="T1" fmla="*/ 0 h 37"/>
                <a:gd name="T2" fmla="*/ 0 w 43"/>
                <a:gd name="T3" fmla="*/ 0 h 37"/>
                <a:gd name="T4" fmla="*/ 0 w 43"/>
                <a:gd name="T5" fmla="*/ 0 h 37"/>
                <a:gd name="T6" fmla="*/ 0 w 43"/>
                <a:gd name="T7" fmla="*/ 0 h 37"/>
                <a:gd name="T8" fmla="*/ 0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"/>
                <a:gd name="T17" fmla="*/ 43 w 4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">
                  <a:moveTo>
                    <a:pt x="0" y="9"/>
                  </a:moveTo>
                  <a:lnTo>
                    <a:pt x="36" y="0"/>
                  </a:lnTo>
                  <a:lnTo>
                    <a:pt x="43" y="27"/>
                  </a:lnTo>
                  <a:lnTo>
                    <a:pt x="8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89" name="Freeform 425"/>
            <p:cNvSpPr>
              <a:spLocks/>
            </p:cNvSpPr>
            <p:nvPr/>
          </p:nvSpPr>
          <p:spPr bwMode="auto">
            <a:xfrm>
              <a:off x="148" y="2021"/>
              <a:ext cx="9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10"/>
                  </a:moveTo>
                  <a:lnTo>
                    <a:pt x="11" y="26"/>
                  </a:lnTo>
                  <a:lnTo>
                    <a:pt x="34" y="20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0" name="Freeform 426"/>
            <p:cNvSpPr>
              <a:spLocks/>
            </p:cNvSpPr>
            <p:nvPr/>
          </p:nvSpPr>
          <p:spPr bwMode="auto">
            <a:xfrm>
              <a:off x="148" y="2021"/>
              <a:ext cx="9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10"/>
                  </a:moveTo>
                  <a:lnTo>
                    <a:pt x="11" y="26"/>
                  </a:lnTo>
                  <a:lnTo>
                    <a:pt x="34" y="20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1" name="Freeform 427"/>
            <p:cNvSpPr>
              <a:spLocks/>
            </p:cNvSpPr>
            <p:nvPr/>
          </p:nvSpPr>
          <p:spPr bwMode="auto">
            <a:xfrm>
              <a:off x="139" y="1989"/>
              <a:ext cx="11" cy="9"/>
            </a:xfrm>
            <a:custGeom>
              <a:avLst/>
              <a:gdLst>
                <a:gd name="T0" fmla="*/ 0 w 43"/>
                <a:gd name="T1" fmla="*/ 0 h 37"/>
                <a:gd name="T2" fmla="*/ 0 w 43"/>
                <a:gd name="T3" fmla="*/ 0 h 37"/>
                <a:gd name="T4" fmla="*/ 0 w 43"/>
                <a:gd name="T5" fmla="*/ 0 h 37"/>
                <a:gd name="T6" fmla="*/ 0 w 43"/>
                <a:gd name="T7" fmla="*/ 0 h 37"/>
                <a:gd name="T8" fmla="*/ 0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"/>
                <a:gd name="T17" fmla="*/ 43 w 4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">
                  <a:moveTo>
                    <a:pt x="0" y="10"/>
                  </a:moveTo>
                  <a:lnTo>
                    <a:pt x="35" y="0"/>
                  </a:lnTo>
                  <a:lnTo>
                    <a:pt x="43" y="28"/>
                  </a:lnTo>
                  <a:lnTo>
                    <a:pt x="7" y="3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2" name="Freeform 428"/>
            <p:cNvSpPr>
              <a:spLocks/>
            </p:cNvSpPr>
            <p:nvPr/>
          </p:nvSpPr>
          <p:spPr bwMode="auto">
            <a:xfrm>
              <a:off x="139" y="1989"/>
              <a:ext cx="11" cy="9"/>
            </a:xfrm>
            <a:custGeom>
              <a:avLst/>
              <a:gdLst>
                <a:gd name="T0" fmla="*/ 0 w 43"/>
                <a:gd name="T1" fmla="*/ 0 h 37"/>
                <a:gd name="T2" fmla="*/ 0 w 43"/>
                <a:gd name="T3" fmla="*/ 0 h 37"/>
                <a:gd name="T4" fmla="*/ 0 w 43"/>
                <a:gd name="T5" fmla="*/ 0 h 37"/>
                <a:gd name="T6" fmla="*/ 0 w 43"/>
                <a:gd name="T7" fmla="*/ 0 h 37"/>
                <a:gd name="T8" fmla="*/ 0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"/>
                <a:gd name="T17" fmla="*/ 43 w 4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">
                  <a:moveTo>
                    <a:pt x="0" y="10"/>
                  </a:moveTo>
                  <a:lnTo>
                    <a:pt x="35" y="0"/>
                  </a:lnTo>
                  <a:lnTo>
                    <a:pt x="43" y="28"/>
                  </a:lnTo>
                  <a:lnTo>
                    <a:pt x="7" y="37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3" name="Freeform 429"/>
            <p:cNvSpPr>
              <a:spLocks/>
            </p:cNvSpPr>
            <p:nvPr/>
          </p:nvSpPr>
          <p:spPr bwMode="auto">
            <a:xfrm>
              <a:off x="139" y="1985"/>
              <a:ext cx="9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6"/>
                  </a:moveTo>
                  <a:lnTo>
                    <a:pt x="1" y="7"/>
                  </a:lnTo>
                  <a:lnTo>
                    <a:pt x="24" y="0"/>
                  </a:lnTo>
                  <a:lnTo>
                    <a:pt x="35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4" name="Freeform 430"/>
            <p:cNvSpPr>
              <a:spLocks/>
            </p:cNvSpPr>
            <p:nvPr/>
          </p:nvSpPr>
          <p:spPr bwMode="auto">
            <a:xfrm>
              <a:off x="139" y="1985"/>
              <a:ext cx="9" cy="7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6"/>
                  </a:moveTo>
                  <a:lnTo>
                    <a:pt x="1" y="7"/>
                  </a:lnTo>
                  <a:lnTo>
                    <a:pt x="24" y="0"/>
                  </a:lnTo>
                  <a:lnTo>
                    <a:pt x="35" y="1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5" name="Freeform 431"/>
            <p:cNvSpPr>
              <a:spLocks/>
            </p:cNvSpPr>
            <p:nvPr/>
          </p:nvSpPr>
          <p:spPr bwMode="auto">
            <a:xfrm>
              <a:off x="139" y="1981"/>
              <a:ext cx="6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23" y="0"/>
                  </a:lnTo>
                  <a:lnTo>
                    <a:pt x="28" y="18"/>
                  </a:lnTo>
                  <a:lnTo>
                    <a:pt x="5" y="2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6" name="Freeform 432"/>
            <p:cNvSpPr>
              <a:spLocks/>
            </p:cNvSpPr>
            <p:nvPr/>
          </p:nvSpPr>
          <p:spPr bwMode="auto">
            <a:xfrm>
              <a:off x="139" y="1981"/>
              <a:ext cx="6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23" y="0"/>
                  </a:lnTo>
                  <a:lnTo>
                    <a:pt x="28" y="18"/>
                  </a:lnTo>
                  <a:lnTo>
                    <a:pt x="5" y="25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7" name="Freeform 433"/>
            <p:cNvSpPr>
              <a:spLocks/>
            </p:cNvSpPr>
            <p:nvPr/>
          </p:nvSpPr>
          <p:spPr bwMode="auto">
            <a:xfrm>
              <a:off x="143" y="1974"/>
              <a:ext cx="12" cy="8"/>
            </a:xfrm>
            <a:custGeom>
              <a:avLst/>
              <a:gdLst>
                <a:gd name="T0" fmla="*/ 0 w 49"/>
                <a:gd name="T1" fmla="*/ 0 h 31"/>
                <a:gd name="T2" fmla="*/ 0 w 49"/>
                <a:gd name="T3" fmla="*/ 0 h 31"/>
                <a:gd name="T4" fmla="*/ 0 w 49"/>
                <a:gd name="T5" fmla="*/ 0 h 31"/>
                <a:gd name="T6" fmla="*/ 0 w 49"/>
                <a:gd name="T7" fmla="*/ 0 h 31"/>
                <a:gd name="T8" fmla="*/ 0 w 49"/>
                <a:gd name="T9" fmla="*/ 0 h 31"/>
                <a:gd name="T10" fmla="*/ 0 w 49"/>
                <a:gd name="T11" fmla="*/ 0 h 31"/>
                <a:gd name="T12" fmla="*/ 0 w 49"/>
                <a:gd name="T13" fmla="*/ 0 h 31"/>
                <a:gd name="T14" fmla="*/ 0 w 49"/>
                <a:gd name="T15" fmla="*/ 0 h 31"/>
                <a:gd name="T16" fmla="*/ 0 w 49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1"/>
                <a:gd name="T29" fmla="*/ 49 w 49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1">
                  <a:moveTo>
                    <a:pt x="1" y="22"/>
                  </a:moveTo>
                  <a:lnTo>
                    <a:pt x="41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8" name="Freeform 434"/>
            <p:cNvSpPr>
              <a:spLocks/>
            </p:cNvSpPr>
            <p:nvPr/>
          </p:nvSpPr>
          <p:spPr bwMode="auto">
            <a:xfrm>
              <a:off x="125" y="1981"/>
              <a:ext cx="15" cy="3"/>
            </a:xfrm>
            <a:custGeom>
              <a:avLst/>
              <a:gdLst>
                <a:gd name="T0" fmla="*/ 0 w 59"/>
                <a:gd name="T1" fmla="*/ 0 h 11"/>
                <a:gd name="T2" fmla="*/ 0 w 59"/>
                <a:gd name="T3" fmla="*/ 0 h 11"/>
                <a:gd name="T4" fmla="*/ 0 w 59"/>
                <a:gd name="T5" fmla="*/ 0 h 11"/>
                <a:gd name="T6" fmla="*/ 0 w 59"/>
                <a:gd name="T7" fmla="*/ 0 h 11"/>
                <a:gd name="T8" fmla="*/ 0 w 59"/>
                <a:gd name="T9" fmla="*/ 0 h 11"/>
                <a:gd name="T10" fmla="*/ 0 w 59"/>
                <a:gd name="T11" fmla="*/ 0 h 11"/>
                <a:gd name="T12" fmla="*/ 0 w 59"/>
                <a:gd name="T13" fmla="*/ 0 h 11"/>
                <a:gd name="T14" fmla="*/ 0 w 59"/>
                <a:gd name="T15" fmla="*/ 0 h 11"/>
                <a:gd name="T16" fmla="*/ 0 w 5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11"/>
                <a:gd name="T29" fmla="*/ 59 w 5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11">
                  <a:moveTo>
                    <a:pt x="53" y="11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199" name="Freeform 435"/>
            <p:cNvSpPr>
              <a:spLocks/>
            </p:cNvSpPr>
            <p:nvPr/>
          </p:nvSpPr>
          <p:spPr bwMode="auto">
            <a:xfrm>
              <a:off x="125" y="1979"/>
              <a:ext cx="3" cy="4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0 h 18"/>
                <a:gd name="T4" fmla="*/ 0 w 10"/>
                <a:gd name="T5" fmla="*/ 0 h 18"/>
                <a:gd name="T6" fmla="*/ 0 w 10"/>
                <a:gd name="T7" fmla="*/ 0 h 18"/>
                <a:gd name="T8" fmla="*/ 0 w 10"/>
                <a:gd name="T9" fmla="*/ 0 h 18"/>
                <a:gd name="T10" fmla="*/ 0 w 10"/>
                <a:gd name="T11" fmla="*/ 0 h 18"/>
                <a:gd name="T12" fmla="*/ 0 w 10"/>
                <a:gd name="T13" fmla="*/ 0 h 18"/>
                <a:gd name="T14" fmla="*/ 0 w 10"/>
                <a:gd name="T15" fmla="*/ 0 h 18"/>
                <a:gd name="T16" fmla="*/ 0 w 10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8"/>
                <a:gd name="T29" fmla="*/ 10 w 10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8">
                  <a:moveTo>
                    <a:pt x="1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9"/>
                  </a:lnTo>
                  <a:lnTo>
                    <a:pt x="10" y="18"/>
                  </a:lnTo>
                  <a:lnTo>
                    <a:pt x="2" y="18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0" name="Freeform 436"/>
            <p:cNvSpPr>
              <a:spLocks/>
            </p:cNvSpPr>
            <p:nvPr/>
          </p:nvSpPr>
          <p:spPr bwMode="auto">
            <a:xfrm>
              <a:off x="126" y="1972"/>
              <a:ext cx="29" cy="10"/>
            </a:xfrm>
            <a:custGeom>
              <a:avLst/>
              <a:gdLst>
                <a:gd name="T0" fmla="*/ 0 w 115"/>
                <a:gd name="T1" fmla="*/ 0 h 40"/>
                <a:gd name="T2" fmla="*/ 0 w 115"/>
                <a:gd name="T3" fmla="*/ 0 h 40"/>
                <a:gd name="T4" fmla="*/ 0 w 115"/>
                <a:gd name="T5" fmla="*/ 0 h 40"/>
                <a:gd name="T6" fmla="*/ 0 w 115"/>
                <a:gd name="T7" fmla="*/ 0 h 40"/>
                <a:gd name="T8" fmla="*/ 0 w 11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40"/>
                <a:gd name="T17" fmla="*/ 115 w 11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40">
                  <a:moveTo>
                    <a:pt x="0" y="29"/>
                  </a:moveTo>
                  <a:lnTo>
                    <a:pt x="112" y="0"/>
                  </a:lnTo>
                  <a:lnTo>
                    <a:pt x="115" y="11"/>
                  </a:lnTo>
                  <a:lnTo>
                    <a:pt x="4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1" name="Freeform 437"/>
            <p:cNvSpPr>
              <a:spLocks/>
            </p:cNvSpPr>
            <p:nvPr/>
          </p:nvSpPr>
          <p:spPr bwMode="auto">
            <a:xfrm>
              <a:off x="126" y="1972"/>
              <a:ext cx="29" cy="10"/>
            </a:xfrm>
            <a:custGeom>
              <a:avLst/>
              <a:gdLst>
                <a:gd name="T0" fmla="*/ 0 w 115"/>
                <a:gd name="T1" fmla="*/ 0 h 40"/>
                <a:gd name="T2" fmla="*/ 0 w 115"/>
                <a:gd name="T3" fmla="*/ 0 h 40"/>
                <a:gd name="T4" fmla="*/ 0 w 115"/>
                <a:gd name="T5" fmla="*/ 0 h 40"/>
                <a:gd name="T6" fmla="*/ 0 w 115"/>
                <a:gd name="T7" fmla="*/ 0 h 40"/>
                <a:gd name="T8" fmla="*/ 0 w 11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40"/>
                <a:gd name="T17" fmla="*/ 115 w 11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40">
                  <a:moveTo>
                    <a:pt x="0" y="29"/>
                  </a:moveTo>
                  <a:lnTo>
                    <a:pt x="112" y="0"/>
                  </a:lnTo>
                  <a:lnTo>
                    <a:pt x="115" y="11"/>
                  </a:lnTo>
                  <a:lnTo>
                    <a:pt x="4" y="40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2" name="Freeform 438"/>
            <p:cNvSpPr>
              <a:spLocks/>
            </p:cNvSpPr>
            <p:nvPr/>
          </p:nvSpPr>
          <p:spPr bwMode="auto">
            <a:xfrm>
              <a:off x="136" y="1995"/>
              <a:ext cx="24" cy="23"/>
            </a:xfrm>
            <a:custGeom>
              <a:avLst/>
              <a:gdLst>
                <a:gd name="T0" fmla="*/ 0 w 95"/>
                <a:gd name="T1" fmla="*/ 0 h 91"/>
                <a:gd name="T2" fmla="*/ 0 w 95"/>
                <a:gd name="T3" fmla="*/ 0 h 91"/>
                <a:gd name="T4" fmla="*/ 0 w 95"/>
                <a:gd name="T5" fmla="*/ 0 h 91"/>
                <a:gd name="T6" fmla="*/ 0 w 95"/>
                <a:gd name="T7" fmla="*/ 0 h 91"/>
                <a:gd name="T8" fmla="*/ 0 w 9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91"/>
                <a:gd name="T17" fmla="*/ 95 w 9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91">
                  <a:moveTo>
                    <a:pt x="0" y="19"/>
                  </a:moveTo>
                  <a:lnTo>
                    <a:pt x="76" y="0"/>
                  </a:lnTo>
                  <a:lnTo>
                    <a:pt x="95" y="72"/>
                  </a:lnTo>
                  <a:lnTo>
                    <a:pt x="20" y="9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3" name="Freeform 439"/>
            <p:cNvSpPr>
              <a:spLocks/>
            </p:cNvSpPr>
            <p:nvPr/>
          </p:nvSpPr>
          <p:spPr bwMode="auto">
            <a:xfrm>
              <a:off x="136" y="1995"/>
              <a:ext cx="24" cy="23"/>
            </a:xfrm>
            <a:custGeom>
              <a:avLst/>
              <a:gdLst>
                <a:gd name="T0" fmla="*/ 0 w 95"/>
                <a:gd name="T1" fmla="*/ 0 h 91"/>
                <a:gd name="T2" fmla="*/ 0 w 95"/>
                <a:gd name="T3" fmla="*/ 0 h 91"/>
                <a:gd name="T4" fmla="*/ 0 w 95"/>
                <a:gd name="T5" fmla="*/ 0 h 91"/>
                <a:gd name="T6" fmla="*/ 0 w 95"/>
                <a:gd name="T7" fmla="*/ 0 h 91"/>
                <a:gd name="T8" fmla="*/ 0 w 9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91"/>
                <a:gd name="T17" fmla="*/ 95 w 9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91">
                  <a:moveTo>
                    <a:pt x="0" y="19"/>
                  </a:moveTo>
                  <a:lnTo>
                    <a:pt x="76" y="0"/>
                  </a:lnTo>
                  <a:lnTo>
                    <a:pt x="95" y="72"/>
                  </a:lnTo>
                  <a:lnTo>
                    <a:pt x="20" y="91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4" name="Freeform 440"/>
            <p:cNvSpPr>
              <a:spLocks/>
            </p:cNvSpPr>
            <p:nvPr/>
          </p:nvSpPr>
          <p:spPr bwMode="auto">
            <a:xfrm>
              <a:off x="151" y="2026"/>
              <a:ext cx="9" cy="14"/>
            </a:xfrm>
            <a:custGeom>
              <a:avLst/>
              <a:gdLst>
                <a:gd name="T0" fmla="*/ 0 w 34"/>
                <a:gd name="T1" fmla="*/ 0 h 58"/>
                <a:gd name="T2" fmla="*/ 0 w 34"/>
                <a:gd name="T3" fmla="*/ 0 h 58"/>
                <a:gd name="T4" fmla="*/ 0 w 34"/>
                <a:gd name="T5" fmla="*/ 0 h 58"/>
                <a:gd name="T6" fmla="*/ 0 w 34"/>
                <a:gd name="T7" fmla="*/ 0 h 58"/>
                <a:gd name="T8" fmla="*/ 0 w 3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8"/>
                <a:gd name="T17" fmla="*/ 34 w 3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8">
                  <a:moveTo>
                    <a:pt x="0" y="6"/>
                  </a:moveTo>
                  <a:lnTo>
                    <a:pt x="14" y="58"/>
                  </a:lnTo>
                  <a:lnTo>
                    <a:pt x="34" y="42"/>
                  </a:lnTo>
                  <a:lnTo>
                    <a:pt x="2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5" name="Freeform 441"/>
            <p:cNvSpPr>
              <a:spLocks/>
            </p:cNvSpPr>
            <p:nvPr/>
          </p:nvSpPr>
          <p:spPr bwMode="auto">
            <a:xfrm>
              <a:off x="151" y="2026"/>
              <a:ext cx="9" cy="14"/>
            </a:xfrm>
            <a:custGeom>
              <a:avLst/>
              <a:gdLst>
                <a:gd name="T0" fmla="*/ 0 w 34"/>
                <a:gd name="T1" fmla="*/ 0 h 58"/>
                <a:gd name="T2" fmla="*/ 0 w 34"/>
                <a:gd name="T3" fmla="*/ 0 h 58"/>
                <a:gd name="T4" fmla="*/ 0 w 34"/>
                <a:gd name="T5" fmla="*/ 0 h 58"/>
                <a:gd name="T6" fmla="*/ 0 w 34"/>
                <a:gd name="T7" fmla="*/ 0 h 58"/>
                <a:gd name="T8" fmla="*/ 0 w 3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8"/>
                <a:gd name="T17" fmla="*/ 34 w 3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8">
                  <a:moveTo>
                    <a:pt x="0" y="6"/>
                  </a:moveTo>
                  <a:lnTo>
                    <a:pt x="14" y="58"/>
                  </a:lnTo>
                  <a:lnTo>
                    <a:pt x="34" y="42"/>
                  </a:lnTo>
                  <a:lnTo>
                    <a:pt x="23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6" name="Freeform 442"/>
            <p:cNvSpPr>
              <a:spLocks/>
            </p:cNvSpPr>
            <p:nvPr/>
          </p:nvSpPr>
          <p:spPr bwMode="auto">
            <a:xfrm>
              <a:off x="131" y="1990"/>
              <a:ext cx="34" cy="33"/>
            </a:xfrm>
            <a:custGeom>
              <a:avLst/>
              <a:gdLst>
                <a:gd name="T0" fmla="*/ 0 w 135"/>
                <a:gd name="T1" fmla="*/ 0 h 131"/>
                <a:gd name="T2" fmla="*/ 0 w 135"/>
                <a:gd name="T3" fmla="*/ 0 h 131"/>
                <a:gd name="T4" fmla="*/ 0 w 135"/>
                <a:gd name="T5" fmla="*/ 0 h 131"/>
                <a:gd name="T6" fmla="*/ 0 w 135"/>
                <a:gd name="T7" fmla="*/ 0 h 131"/>
                <a:gd name="T8" fmla="*/ 0 w 135"/>
                <a:gd name="T9" fmla="*/ 0 h 131"/>
                <a:gd name="T10" fmla="*/ 0 w 135"/>
                <a:gd name="T11" fmla="*/ 0 h 131"/>
                <a:gd name="T12" fmla="*/ 0 w 135"/>
                <a:gd name="T13" fmla="*/ 0 h 131"/>
                <a:gd name="T14" fmla="*/ 0 w 135"/>
                <a:gd name="T15" fmla="*/ 0 h 131"/>
                <a:gd name="T16" fmla="*/ 0 w 135"/>
                <a:gd name="T17" fmla="*/ 0 h 131"/>
                <a:gd name="T18" fmla="*/ 0 w 135"/>
                <a:gd name="T19" fmla="*/ 0 h 131"/>
                <a:gd name="T20" fmla="*/ 0 w 135"/>
                <a:gd name="T21" fmla="*/ 0 h 131"/>
                <a:gd name="T22" fmla="*/ 0 w 135"/>
                <a:gd name="T23" fmla="*/ 0 h 131"/>
                <a:gd name="T24" fmla="*/ 0 w 135"/>
                <a:gd name="T25" fmla="*/ 0 h 131"/>
                <a:gd name="T26" fmla="*/ 0 w 135"/>
                <a:gd name="T27" fmla="*/ 0 h 131"/>
                <a:gd name="T28" fmla="*/ 0 w 135"/>
                <a:gd name="T29" fmla="*/ 0 h 131"/>
                <a:gd name="T30" fmla="*/ 0 w 135"/>
                <a:gd name="T31" fmla="*/ 0 h 131"/>
                <a:gd name="T32" fmla="*/ 0 w 135"/>
                <a:gd name="T33" fmla="*/ 0 h 131"/>
                <a:gd name="T34" fmla="*/ 0 w 135"/>
                <a:gd name="T35" fmla="*/ 0 h 131"/>
                <a:gd name="T36" fmla="*/ 0 w 135"/>
                <a:gd name="T37" fmla="*/ 0 h 131"/>
                <a:gd name="T38" fmla="*/ 0 w 135"/>
                <a:gd name="T39" fmla="*/ 0 h 131"/>
                <a:gd name="T40" fmla="*/ 0 w 135"/>
                <a:gd name="T41" fmla="*/ 0 h 131"/>
                <a:gd name="T42" fmla="*/ 0 w 135"/>
                <a:gd name="T43" fmla="*/ 0 h 131"/>
                <a:gd name="T44" fmla="*/ 0 w 135"/>
                <a:gd name="T45" fmla="*/ 0 h 131"/>
                <a:gd name="T46" fmla="*/ 0 w 135"/>
                <a:gd name="T47" fmla="*/ 0 h 131"/>
                <a:gd name="T48" fmla="*/ 0 w 135"/>
                <a:gd name="T49" fmla="*/ 0 h 131"/>
                <a:gd name="T50" fmla="*/ 0 w 135"/>
                <a:gd name="T51" fmla="*/ 0 h 131"/>
                <a:gd name="T52" fmla="*/ 0 w 135"/>
                <a:gd name="T53" fmla="*/ 0 h 131"/>
                <a:gd name="T54" fmla="*/ 0 w 135"/>
                <a:gd name="T55" fmla="*/ 0 h 131"/>
                <a:gd name="T56" fmla="*/ 0 w 135"/>
                <a:gd name="T57" fmla="*/ 0 h 131"/>
                <a:gd name="T58" fmla="*/ 0 w 135"/>
                <a:gd name="T59" fmla="*/ 0 h 131"/>
                <a:gd name="T60" fmla="*/ 0 w 135"/>
                <a:gd name="T61" fmla="*/ 0 h 131"/>
                <a:gd name="T62" fmla="*/ 0 w 135"/>
                <a:gd name="T63" fmla="*/ 0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31"/>
                <a:gd name="T98" fmla="*/ 135 w 135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31">
                  <a:moveTo>
                    <a:pt x="133" y="49"/>
                  </a:moveTo>
                  <a:lnTo>
                    <a:pt x="134" y="55"/>
                  </a:lnTo>
                  <a:lnTo>
                    <a:pt x="135" y="62"/>
                  </a:lnTo>
                  <a:lnTo>
                    <a:pt x="135" y="68"/>
                  </a:lnTo>
                  <a:lnTo>
                    <a:pt x="134" y="75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3"/>
                  </a:lnTo>
                  <a:lnTo>
                    <a:pt x="127" y="98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09" y="118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2" y="126"/>
                  </a:lnTo>
                  <a:lnTo>
                    <a:pt x="86" y="129"/>
                  </a:lnTo>
                  <a:lnTo>
                    <a:pt x="79" y="131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46" y="128"/>
                  </a:lnTo>
                  <a:lnTo>
                    <a:pt x="40" y="125"/>
                  </a:lnTo>
                  <a:lnTo>
                    <a:pt x="35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19" y="110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95"/>
                  </a:lnTo>
                  <a:lnTo>
                    <a:pt x="5" y="89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2" y="17"/>
                  </a:lnTo>
                  <a:lnTo>
                    <a:pt x="117" y="21"/>
                  </a:lnTo>
                  <a:lnTo>
                    <a:pt x="121" y="25"/>
                  </a:lnTo>
                  <a:lnTo>
                    <a:pt x="125" y="31"/>
                  </a:lnTo>
                  <a:lnTo>
                    <a:pt x="129" y="36"/>
                  </a:lnTo>
                  <a:lnTo>
                    <a:pt x="131" y="42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7" name="Freeform 443"/>
            <p:cNvSpPr>
              <a:spLocks/>
            </p:cNvSpPr>
            <p:nvPr/>
          </p:nvSpPr>
          <p:spPr bwMode="auto">
            <a:xfrm>
              <a:off x="131" y="1990"/>
              <a:ext cx="34" cy="33"/>
            </a:xfrm>
            <a:custGeom>
              <a:avLst/>
              <a:gdLst>
                <a:gd name="T0" fmla="*/ 0 w 135"/>
                <a:gd name="T1" fmla="*/ 0 h 131"/>
                <a:gd name="T2" fmla="*/ 0 w 135"/>
                <a:gd name="T3" fmla="*/ 0 h 131"/>
                <a:gd name="T4" fmla="*/ 0 w 135"/>
                <a:gd name="T5" fmla="*/ 0 h 131"/>
                <a:gd name="T6" fmla="*/ 0 w 135"/>
                <a:gd name="T7" fmla="*/ 0 h 131"/>
                <a:gd name="T8" fmla="*/ 0 w 135"/>
                <a:gd name="T9" fmla="*/ 0 h 131"/>
                <a:gd name="T10" fmla="*/ 0 w 135"/>
                <a:gd name="T11" fmla="*/ 0 h 131"/>
                <a:gd name="T12" fmla="*/ 0 w 135"/>
                <a:gd name="T13" fmla="*/ 0 h 131"/>
                <a:gd name="T14" fmla="*/ 0 w 135"/>
                <a:gd name="T15" fmla="*/ 0 h 131"/>
                <a:gd name="T16" fmla="*/ 0 w 135"/>
                <a:gd name="T17" fmla="*/ 0 h 131"/>
                <a:gd name="T18" fmla="*/ 0 w 135"/>
                <a:gd name="T19" fmla="*/ 0 h 131"/>
                <a:gd name="T20" fmla="*/ 0 w 135"/>
                <a:gd name="T21" fmla="*/ 0 h 131"/>
                <a:gd name="T22" fmla="*/ 0 w 135"/>
                <a:gd name="T23" fmla="*/ 0 h 131"/>
                <a:gd name="T24" fmla="*/ 0 w 135"/>
                <a:gd name="T25" fmla="*/ 0 h 131"/>
                <a:gd name="T26" fmla="*/ 0 w 135"/>
                <a:gd name="T27" fmla="*/ 0 h 131"/>
                <a:gd name="T28" fmla="*/ 0 w 135"/>
                <a:gd name="T29" fmla="*/ 0 h 131"/>
                <a:gd name="T30" fmla="*/ 0 w 135"/>
                <a:gd name="T31" fmla="*/ 0 h 131"/>
                <a:gd name="T32" fmla="*/ 0 w 135"/>
                <a:gd name="T33" fmla="*/ 0 h 131"/>
                <a:gd name="T34" fmla="*/ 0 w 135"/>
                <a:gd name="T35" fmla="*/ 0 h 131"/>
                <a:gd name="T36" fmla="*/ 0 w 135"/>
                <a:gd name="T37" fmla="*/ 0 h 131"/>
                <a:gd name="T38" fmla="*/ 0 w 135"/>
                <a:gd name="T39" fmla="*/ 0 h 131"/>
                <a:gd name="T40" fmla="*/ 0 w 135"/>
                <a:gd name="T41" fmla="*/ 0 h 131"/>
                <a:gd name="T42" fmla="*/ 0 w 135"/>
                <a:gd name="T43" fmla="*/ 0 h 131"/>
                <a:gd name="T44" fmla="*/ 0 w 135"/>
                <a:gd name="T45" fmla="*/ 0 h 131"/>
                <a:gd name="T46" fmla="*/ 0 w 135"/>
                <a:gd name="T47" fmla="*/ 0 h 131"/>
                <a:gd name="T48" fmla="*/ 0 w 135"/>
                <a:gd name="T49" fmla="*/ 0 h 131"/>
                <a:gd name="T50" fmla="*/ 0 w 135"/>
                <a:gd name="T51" fmla="*/ 0 h 131"/>
                <a:gd name="T52" fmla="*/ 0 w 135"/>
                <a:gd name="T53" fmla="*/ 0 h 131"/>
                <a:gd name="T54" fmla="*/ 0 w 135"/>
                <a:gd name="T55" fmla="*/ 0 h 131"/>
                <a:gd name="T56" fmla="*/ 0 w 135"/>
                <a:gd name="T57" fmla="*/ 0 h 131"/>
                <a:gd name="T58" fmla="*/ 0 w 135"/>
                <a:gd name="T59" fmla="*/ 0 h 131"/>
                <a:gd name="T60" fmla="*/ 0 w 135"/>
                <a:gd name="T61" fmla="*/ 0 h 131"/>
                <a:gd name="T62" fmla="*/ 0 w 135"/>
                <a:gd name="T63" fmla="*/ 0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31"/>
                <a:gd name="T98" fmla="*/ 135 w 135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31">
                  <a:moveTo>
                    <a:pt x="133" y="49"/>
                  </a:moveTo>
                  <a:lnTo>
                    <a:pt x="134" y="55"/>
                  </a:lnTo>
                  <a:lnTo>
                    <a:pt x="135" y="62"/>
                  </a:lnTo>
                  <a:lnTo>
                    <a:pt x="135" y="68"/>
                  </a:lnTo>
                  <a:lnTo>
                    <a:pt x="134" y="75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3"/>
                  </a:lnTo>
                  <a:lnTo>
                    <a:pt x="127" y="98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09" y="118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2" y="126"/>
                  </a:lnTo>
                  <a:lnTo>
                    <a:pt x="86" y="129"/>
                  </a:lnTo>
                  <a:lnTo>
                    <a:pt x="79" y="131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46" y="128"/>
                  </a:lnTo>
                  <a:lnTo>
                    <a:pt x="40" y="125"/>
                  </a:lnTo>
                  <a:lnTo>
                    <a:pt x="35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19" y="110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95"/>
                  </a:lnTo>
                  <a:lnTo>
                    <a:pt x="5" y="89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2" y="17"/>
                  </a:lnTo>
                  <a:lnTo>
                    <a:pt x="117" y="21"/>
                  </a:lnTo>
                  <a:lnTo>
                    <a:pt x="121" y="25"/>
                  </a:lnTo>
                  <a:lnTo>
                    <a:pt x="125" y="31"/>
                  </a:lnTo>
                  <a:lnTo>
                    <a:pt x="129" y="36"/>
                  </a:lnTo>
                  <a:lnTo>
                    <a:pt x="131" y="42"/>
                  </a:lnTo>
                  <a:lnTo>
                    <a:pt x="133" y="4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8" name="Rectangle 444"/>
            <p:cNvSpPr>
              <a:spLocks noChangeArrowheads="1"/>
            </p:cNvSpPr>
            <p:nvPr/>
          </p:nvSpPr>
          <p:spPr bwMode="auto">
            <a:xfrm>
              <a:off x="1167" y="2071"/>
              <a:ext cx="7" cy="100"/>
            </a:xfrm>
            <a:prstGeom prst="rect">
              <a:avLst/>
            </a:prstGeom>
            <a:solidFill>
              <a:srgbClr val="BABA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09" name="Rectangle 445"/>
            <p:cNvSpPr>
              <a:spLocks noChangeArrowheads="1"/>
            </p:cNvSpPr>
            <p:nvPr/>
          </p:nvSpPr>
          <p:spPr bwMode="auto">
            <a:xfrm>
              <a:off x="1167" y="2071"/>
              <a:ext cx="7" cy="100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0" name="Rectangle 446"/>
            <p:cNvSpPr>
              <a:spLocks noChangeArrowheads="1"/>
            </p:cNvSpPr>
            <p:nvPr/>
          </p:nvSpPr>
          <p:spPr bwMode="auto">
            <a:xfrm>
              <a:off x="1163" y="2069"/>
              <a:ext cx="4" cy="1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1" name="Rectangle 447"/>
            <p:cNvSpPr>
              <a:spLocks noChangeArrowheads="1"/>
            </p:cNvSpPr>
            <p:nvPr/>
          </p:nvSpPr>
          <p:spPr bwMode="auto">
            <a:xfrm>
              <a:off x="1163" y="2069"/>
              <a:ext cx="4" cy="10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2" name="Freeform 448"/>
            <p:cNvSpPr>
              <a:spLocks/>
            </p:cNvSpPr>
            <p:nvPr/>
          </p:nvSpPr>
          <p:spPr bwMode="auto">
            <a:xfrm>
              <a:off x="526" y="2049"/>
              <a:ext cx="39" cy="27"/>
            </a:xfrm>
            <a:custGeom>
              <a:avLst/>
              <a:gdLst>
                <a:gd name="T0" fmla="*/ 0 w 153"/>
                <a:gd name="T1" fmla="*/ 0 h 109"/>
                <a:gd name="T2" fmla="*/ 0 w 153"/>
                <a:gd name="T3" fmla="*/ 0 h 109"/>
                <a:gd name="T4" fmla="*/ 0 w 153"/>
                <a:gd name="T5" fmla="*/ 0 h 109"/>
                <a:gd name="T6" fmla="*/ 0 w 153"/>
                <a:gd name="T7" fmla="*/ 0 h 109"/>
                <a:gd name="T8" fmla="*/ 0 w 153"/>
                <a:gd name="T9" fmla="*/ 0 h 109"/>
                <a:gd name="T10" fmla="*/ 0 w 153"/>
                <a:gd name="T11" fmla="*/ 0 h 109"/>
                <a:gd name="T12" fmla="*/ 0 w 153"/>
                <a:gd name="T13" fmla="*/ 0 h 109"/>
                <a:gd name="T14" fmla="*/ 0 w 153"/>
                <a:gd name="T15" fmla="*/ 0 h 109"/>
                <a:gd name="T16" fmla="*/ 0 w 153"/>
                <a:gd name="T17" fmla="*/ 0 h 109"/>
                <a:gd name="T18" fmla="*/ 0 w 153"/>
                <a:gd name="T19" fmla="*/ 0 h 109"/>
                <a:gd name="T20" fmla="*/ 0 w 153"/>
                <a:gd name="T21" fmla="*/ 0 h 109"/>
                <a:gd name="T22" fmla="*/ 0 w 153"/>
                <a:gd name="T23" fmla="*/ 0 h 109"/>
                <a:gd name="T24" fmla="*/ 0 w 153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109"/>
                <a:gd name="T41" fmla="*/ 153 w 153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109">
                  <a:moveTo>
                    <a:pt x="23" y="72"/>
                  </a:moveTo>
                  <a:lnTo>
                    <a:pt x="150" y="72"/>
                  </a:lnTo>
                  <a:lnTo>
                    <a:pt x="153" y="76"/>
                  </a:lnTo>
                  <a:lnTo>
                    <a:pt x="153" y="85"/>
                  </a:lnTo>
                  <a:lnTo>
                    <a:pt x="107" y="85"/>
                  </a:lnTo>
                  <a:lnTo>
                    <a:pt x="107" y="109"/>
                  </a:lnTo>
                  <a:lnTo>
                    <a:pt x="96" y="109"/>
                  </a:lnTo>
                  <a:lnTo>
                    <a:pt x="96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3" name="Freeform 449"/>
            <p:cNvSpPr>
              <a:spLocks/>
            </p:cNvSpPr>
            <p:nvPr/>
          </p:nvSpPr>
          <p:spPr bwMode="auto">
            <a:xfrm>
              <a:off x="526" y="2049"/>
              <a:ext cx="39" cy="27"/>
            </a:xfrm>
            <a:custGeom>
              <a:avLst/>
              <a:gdLst>
                <a:gd name="T0" fmla="*/ 0 w 153"/>
                <a:gd name="T1" fmla="*/ 0 h 109"/>
                <a:gd name="T2" fmla="*/ 0 w 153"/>
                <a:gd name="T3" fmla="*/ 0 h 109"/>
                <a:gd name="T4" fmla="*/ 0 w 153"/>
                <a:gd name="T5" fmla="*/ 0 h 109"/>
                <a:gd name="T6" fmla="*/ 0 w 153"/>
                <a:gd name="T7" fmla="*/ 0 h 109"/>
                <a:gd name="T8" fmla="*/ 0 w 153"/>
                <a:gd name="T9" fmla="*/ 0 h 109"/>
                <a:gd name="T10" fmla="*/ 0 w 153"/>
                <a:gd name="T11" fmla="*/ 0 h 109"/>
                <a:gd name="T12" fmla="*/ 0 w 153"/>
                <a:gd name="T13" fmla="*/ 0 h 109"/>
                <a:gd name="T14" fmla="*/ 0 w 153"/>
                <a:gd name="T15" fmla="*/ 0 h 109"/>
                <a:gd name="T16" fmla="*/ 0 w 153"/>
                <a:gd name="T17" fmla="*/ 0 h 109"/>
                <a:gd name="T18" fmla="*/ 0 w 153"/>
                <a:gd name="T19" fmla="*/ 0 h 109"/>
                <a:gd name="T20" fmla="*/ 0 w 153"/>
                <a:gd name="T21" fmla="*/ 0 h 109"/>
                <a:gd name="T22" fmla="*/ 0 w 153"/>
                <a:gd name="T23" fmla="*/ 0 h 109"/>
                <a:gd name="T24" fmla="*/ 0 w 153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109"/>
                <a:gd name="T41" fmla="*/ 153 w 153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109">
                  <a:moveTo>
                    <a:pt x="23" y="72"/>
                  </a:moveTo>
                  <a:lnTo>
                    <a:pt x="150" y="72"/>
                  </a:lnTo>
                  <a:lnTo>
                    <a:pt x="153" y="76"/>
                  </a:lnTo>
                  <a:lnTo>
                    <a:pt x="153" y="85"/>
                  </a:lnTo>
                  <a:lnTo>
                    <a:pt x="107" y="85"/>
                  </a:lnTo>
                  <a:lnTo>
                    <a:pt x="107" y="109"/>
                  </a:lnTo>
                  <a:lnTo>
                    <a:pt x="96" y="109"/>
                  </a:lnTo>
                  <a:lnTo>
                    <a:pt x="96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7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4" name="Freeform 450"/>
            <p:cNvSpPr>
              <a:spLocks/>
            </p:cNvSpPr>
            <p:nvPr/>
          </p:nvSpPr>
          <p:spPr bwMode="auto">
            <a:xfrm>
              <a:off x="1162" y="2069"/>
              <a:ext cx="1" cy="105"/>
            </a:xfrm>
            <a:custGeom>
              <a:avLst/>
              <a:gdLst>
                <a:gd name="T0" fmla="*/ 0 w 3"/>
                <a:gd name="T1" fmla="*/ 0 h 420"/>
                <a:gd name="T2" fmla="*/ 0 w 3"/>
                <a:gd name="T3" fmla="*/ 0 h 420"/>
                <a:gd name="T4" fmla="*/ 0 w 3"/>
                <a:gd name="T5" fmla="*/ 0 h 420"/>
                <a:gd name="T6" fmla="*/ 0 w 3"/>
                <a:gd name="T7" fmla="*/ 0 h 420"/>
                <a:gd name="T8" fmla="*/ 0 w 3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20"/>
                <a:gd name="T17" fmla="*/ 3 w 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20">
                  <a:moveTo>
                    <a:pt x="0" y="0"/>
                  </a:moveTo>
                  <a:lnTo>
                    <a:pt x="0" y="420"/>
                  </a:lnTo>
                  <a:lnTo>
                    <a:pt x="3" y="418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5" name="Freeform 451"/>
            <p:cNvSpPr>
              <a:spLocks/>
            </p:cNvSpPr>
            <p:nvPr/>
          </p:nvSpPr>
          <p:spPr bwMode="auto">
            <a:xfrm>
              <a:off x="1162" y="2069"/>
              <a:ext cx="1" cy="105"/>
            </a:xfrm>
            <a:custGeom>
              <a:avLst/>
              <a:gdLst>
                <a:gd name="T0" fmla="*/ 0 w 3"/>
                <a:gd name="T1" fmla="*/ 0 h 420"/>
                <a:gd name="T2" fmla="*/ 0 w 3"/>
                <a:gd name="T3" fmla="*/ 0 h 420"/>
                <a:gd name="T4" fmla="*/ 0 w 3"/>
                <a:gd name="T5" fmla="*/ 0 h 420"/>
                <a:gd name="T6" fmla="*/ 0 w 3"/>
                <a:gd name="T7" fmla="*/ 0 h 420"/>
                <a:gd name="T8" fmla="*/ 0 w 3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20"/>
                <a:gd name="T17" fmla="*/ 3 w 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20">
                  <a:moveTo>
                    <a:pt x="0" y="0"/>
                  </a:moveTo>
                  <a:lnTo>
                    <a:pt x="0" y="420"/>
                  </a:lnTo>
                  <a:lnTo>
                    <a:pt x="3" y="418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6" name="Freeform 452"/>
            <p:cNvSpPr>
              <a:spLocks/>
            </p:cNvSpPr>
            <p:nvPr/>
          </p:nvSpPr>
          <p:spPr bwMode="auto">
            <a:xfrm>
              <a:off x="1161" y="2069"/>
              <a:ext cx="12" cy="104"/>
            </a:xfrm>
            <a:custGeom>
              <a:avLst/>
              <a:gdLst>
                <a:gd name="T0" fmla="*/ 0 w 46"/>
                <a:gd name="T1" fmla="*/ 0 h 417"/>
                <a:gd name="T2" fmla="*/ 0 w 46"/>
                <a:gd name="T3" fmla="*/ 0 h 417"/>
                <a:gd name="T4" fmla="*/ 0 w 46"/>
                <a:gd name="T5" fmla="*/ 0 h 417"/>
                <a:gd name="T6" fmla="*/ 0 w 46"/>
                <a:gd name="T7" fmla="*/ 0 h 417"/>
                <a:gd name="T8" fmla="*/ 0 w 46"/>
                <a:gd name="T9" fmla="*/ 0 h 417"/>
                <a:gd name="T10" fmla="*/ 0 w 46"/>
                <a:gd name="T11" fmla="*/ 0 h 417"/>
                <a:gd name="T12" fmla="*/ 0 w 46"/>
                <a:gd name="T13" fmla="*/ 0 h 417"/>
                <a:gd name="T14" fmla="*/ 0 w 46"/>
                <a:gd name="T15" fmla="*/ 0 h 417"/>
                <a:gd name="T16" fmla="*/ 0 w 46"/>
                <a:gd name="T17" fmla="*/ 0 h 417"/>
                <a:gd name="T18" fmla="*/ 0 w 46"/>
                <a:gd name="T19" fmla="*/ 0 h 417"/>
                <a:gd name="T20" fmla="*/ 0 w 46"/>
                <a:gd name="T21" fmla="*/ 0 h 4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417"/>
                <a:gd name="T35" fmla="*/ 46 w 46"/>
                <a:gd name="T36" fmla="*/ 417 h 4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417">
                  <a:moveTo>
                    <a:pt x="46" y="407"/>
                  </a:moveTo>
                  <a:lnTo>
                    <a:pt x="42" y="409"/>
                  </a:lnTo>
                  <a:lnTo>
                    <a:pt x="23" y="409"/>
                  </a:lnTo>
                  <a:lnTo>
                    <a:pt x="23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6" y="4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7" name="Freeform 453"/>
            <p:cNvSpPr>
              <a:spLocks/>
            </p:cNvSpPr>
            <p:nvPr/>
          </p:nvSpPr>
          <p:spPr bwMode="auto">
            <a:xfrm>
              <a:off x="1161" y="2069"/>
              <a:ext cx="12" cy="104"/>
            </a:xfrm>
            <a:custGeom>
              <a:avLst/>
              <a:gdLst>
                <a:gd name="T0" fmla="*/ 0 w 46"/>
                <a:gd name="T1" fmla="*/ 0 h 417"/>
                <a:gd name="T2" fmla="*/ 0 w 46"/>
                <a:gd name="T3" fmla="*/ 0 h 417"/>
                <a:gd name="T4" fmla="*/ 0 w 46"/>
                <a:gd name="T5" fmla="*/ 0 h 417"/>
                <a:gd name="T6" fmla="*/ 0 w 46"/>
                <a:gd name="T7" fmla="*/ 0 h 417"/>
                <a:gd name="T8" fmla="*/ 0 w 46"/>
                <a:gd name="T9" fmla="*/ 0 h 417"/>
                <a:gd name="T10" fmla="*/ 0 w 46"/>
                <a:gd name="T11" fmla="*/ 0 h 417"/>
                <a:gd name="T12" fmla="*/ 0 w 46"/>
                <a:gd name="T13" fmla="*/ 0 h 417"/>
                <a:gd name="T14" fmla="*/ 0 w 46"/>
                <a:gd name="T15" fmla="*/ 0 h 417"/>
                <a:gd name="T16" fmla="*/ 0 w 46"/>
                <a:gd name="T17" fmla="*/ 0 h 417"/>
                <a:gd name="T18" fmla="*/ 0 w 46"/>
                <a:gd name="T19" fmla="*/ 0 h 417"/>
                <a:gd name="T20" fmla="*/ 0 w 46"/>
                <a:gd name="T21" fmla="*/ 0 h 4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417"/>
                <a:gd name="T35" fmla="*/ 46 w 46"/>
                <a:gd name="T36" fmla="*/ 417 h 4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417">
                  <a:moveTo>
                    <a:pt x="46" y="407"/>
                  </a:moveTo>
                  <a:lnTo>
                    <a:pt x="42" y="409"/>
                  </a:lnTo>
                  <a:lnTo>
                    <a:pt x="23" y="409"/>
                  </a:lnTo>
                  <a:lnTo>
                    <a:pt x="23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6" y="40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8" name="Freeform 454"/>
            <p:cNvSpPr>
              <a:spLocks/>
            </p:cNvSpPr>
            <p:nvPr/>
          </p:nvSpPr>
          <p:spPr bwMode="auto">
            <a:xfrm>
              <a:off x="1172" y="2133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19" name="Freeform 455"/>
            <p:cNvSpPr>
              <a:spLocks/>
            </p:cNvSpPr>
            <p:nvPr/>
          </p:nvSpPr>
          <p:spPr bwMode="auto">
            <a:xfrm>
              <a:off x="1172" y="2133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0" name="Freeform 456"/>
            <p:cNvSpPr>
              <a:spLocks/>
            </p:cNvSpPr>
            <p:nvPr/>
          </p:nvSpPr>
          <p:spPr bwMode="auto">
            <a:xfrm>
              <a:off x="1166" y="2133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0" y="6"/>
                  </a:moveTo>
                  <a:lnTo>
                    <a:pt x="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1" name="Freeform 457"/>
            <p:cNvSpPr>
              <a:spLocks/>
            </p:cNvSpPr>
            <p:nvPr/>
          </p:nvSpPr>
          <p:spPr bwMode="auto">
            <a:xfrm>
              <a:off x="1166" y="2133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0" y="6"/>
                  </a:moveTo>
                  <a:lnTo>
                    <a:pt x="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2" name="Freeform 458"/>
            <p:cNvSpPr>
              <a:spLocks/>
            </p:cNvSpPr>
            <p:nvPr/>
          </p:nvSpPr>
          <p:spPr bwMode="auto">
            <a:xfrm>
              <a:off x="1120" y="2133"/>
              <a:ext cx="11" cy="6"/>
            </a:xfrm>
            <a:custGeom>
              <a:avLst/>
              <a:gdLst>
                <a:gd name="T0" fmla="*/ 0 w 45"/>
                <a:gd name="T1" fmla="*/ 0 h 24"/>
                <a:gd name="T2" fmla="*/ 0 w 45"/>
                <a:gd name="T3" fmla="*/ 0 h 24"/>
                <a:gd name="T4" fmla="*/ 0 w 45"/>
                <a:gd name="T5" fmla="*/ 0 h 24"/>
                <a:gd name="T6" fmla="*/ 0 w 45"/>
                <a:gd name="T7" fmla="*/ 0 h 24"/>
                <a:gd name="T8" fmla="*/ 0 w 45"/>
                <a:gd name="T9" fmla="*/ 0 h 24"/>
                <a:gd name="T10" fmla="*/ 0 w 45"/>
                <a:gd name="T11" fmla="*/ 0 h 24"/>
                <a:gd name="T12" fmla="*/ 0 w 45"/>
                <a:gd name="T13" fmla="*/ 0 h 24"/>
                <a:gd name="T14" fmla="*/ 0 w 45"/>
                <a:gd name="T15" fmla="*/ 0 h 24"/>
                <a:gd name="T16" fmla="*/ 0 w 45"/>
                <a:gd name="T17" fmla="*/ 0 h 24"/>
                <a:gd name="T18" fmla="*/ 0 w 45"/>
                <a:gd name="T19" fmla="*/ 0 h 24"/>
                <a:gd name="T20" fmla="*/ 0 w 45"/>
                <a:gd name="T21" fmla="*/ 0 h 24"/>
                <a:gd name="T22" fmla="*/ 0 w 45"/>
                <a:gd name="T23" fmla="*/ 0 h 24"/>
                <a:gd name="T24" fmla="*/ 0 w 45"/>
                <a:gd name="T25" fmla="*/ 0 h 24"/>
                <a:gd name="T26" fmla="*/ 0 w 45"/>
                <a:gd name="T27" fmla="*/ 0 h 24"/>
                <a:gd name="T28" fmla="*/ 0 w 45"/>
                <a:gd name="T29" fmla="*/ 0 h 24"/>
                <a:gd name="T30" fmla="*/ 0 w 45"/>
                <a:gd name="T31" fmla="*/ 0 h 24"/>
                <a:gd name="T32" fmla="*/ 0 w 45"/>
                <a:gd name="T33" fmla="*/ 0 h 24"/>
                <a:gd name="T34" fmla="*/ 0 w 45"/>
                <a:gd name="T35" fmla="*/ 0 h 24"/>
                <a:gd name="T36" fmla="*/ 0 w 45"/>
                <a:gd name="T37" fmla="*/ 0 h 24"/>
                <a:gd name="T38" fmla="*/ 0 w 45"/>
                <a:gd name="T39" fmla="*/ 0 h 24"/>
                <a:gd name="T40" fmla="*/ 0 w 45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4"/>
                <a:gd name="T65" fmla="*/ 45 w 45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4">
                  <a:moveTo>
                    <a:pt x="45" y="6"/>
                  </a:moveTo>
                  <a:lnTo>
                    <a:pt x="36" y="6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45" y="19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3" name="Freeform 459"/>
            <p:cNvSpPr>
              <a:spLocks/>
            </p:cNvSpPr>
            <p:nvPr/>
          </p:nvSpPr>
          <p:spPr bwMode="auto">
            <a:xfrm>
              <a:off x="1129" y="2133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32" y="6"/>
                  </a:moveTo>
                  <a:lnTo>
                    <a:pt x="3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31" y="23"/>
                  </a:lnTo>
                  <a:lnTo>
                    <a:pt x="32" y="22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4" name="Freeform 460"/>
            <p:cNvSpPr>
              <a:spLocks/>
            </p:cNvSpPr>
            <p:nvPr/>
          </p:nvSpPr>
          <p:spPr bwMode="auto">
            <a:xfrm>
              <a:off x="1133" y="2132"/>
              <a:ext cx="25" cy="8"/>
            </a:xfrm>
            <a:custGeom>
              <a:avLst/>
              <a:gdLst>
                <a:gd name="T0" fmla="*/ 0 w 96"/>
                <a:gd name="T1" fmla="*/ 0 h 33"/>
                <a:gd name="T2" fmla="*/ 0 w 96"/>
                <a:gd name="T3" fmla="*/ 0 h 33"/>
                <a:gd name="T4" fmla="*/ 0 w 96"/>
                <a:gd name="T5" fmla="*/ 0 h 33"/>
                <a:gd name="T6" fmla="*/ 0 w 96"/>
                <a:gd name="T7" fmla="*/ 0 h 33"/>
                <a:gd name="T8" fmla="*/ 0 w 96"/>
                <a:gd name="T9" fmla="*/ 0 h 33"/>
                <a:gd name="T10" fmla="*/ 0 w 96"/>
                <a:gd name="T11" fmla="*/ 0 h 33"/>
                <a:gd name="T12" fmla="*/ 0 w 96"/>
                <a:gd name="T13" fmla="*/ 0 h 33"/>
                <a:gd name="T14" fmla="*/ 0 w 96"/>
                <a:gd name="T15" fmla="*/ 0 h 33"/>
                <a:gd name="T16" fmla="*/ 0 w 96"/>
                <a:gd name="T17" fmla="*/ 0 h 33"/>
                <a:gd name="T18" fmla="*/ 0 w 96"/>
                <a:gd name="T19" fmla="*/ 0 h 33"/>
                <a:gd name="T20" fmla="*/ 0 w 96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33"/>
                <a:gd name="T35" fmla="*/ 96 w 9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33">
                  <a:moveTo>
                    <a:pt x="8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85" y="33"/>
                  </a:lnTo>
                  <a:lnTo>
                    <a:pt x="85" y="31"/>
                  </a:lnTo>
                  <a:lnTo>
                    <a:pt x="94" y="31"/>
                  </a:lnTo>
                  <a:lnTo>
                    <a:pt x="96" y="29"/>
                  </a:lnTo>
                  <a:lnTo>
                    <a:pt x="96" y="3"/>
                  </a:lnTo>
                  <a:lnTo>
                    <a:pt x="94" y="1"/>
                  </a:lnTo>
                  <a:lnTo>
                    <a:pt x="85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5" name="Freeform 461"/>
            <p:cNvSpPr>
              <a:spLocks/>
            </p:cNvSpPr>
            <p:nvPr/>
          </p:nvSpPr>
          <p:spPr bwMode="auto">
            <a:xfrm>
              <a:off x="1155" y="2127"/>
              <a:ext cx="14" cy="18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3"/>
                  </a:moveTo>
                  <a:lnTo>
                    <a:pt x="57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27" y="57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6" name="Freeform 462"/>
            <p:cNvSpPr>
              <a:spLocks/>
            </p:cNvSpPr>
            <p:nvPr/>
          </p:nvSpPr>
          <p:spPr bwMode="auto">
            <a:xfrm>
              <a:off x="1155" y="2127"/>
              <a:ext cx="14" cy="18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3"/>
                  </a:moveTo>
                  <a:lnTo>
                    <a:pt x="57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27" y="57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7" y="2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7" name="Freeform 463"/>
            <p:cNvSpPr>
              <a:spLocks/>
            </p:cNvSpPr>
            <p:nvPr/>
          </p:nvSpPr>
          <p:spPr bwMode="auto">
            <a:xfrm>
              <a:off x="1172" y="2118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8" name="Freeform 464"/>
            <p:cNvSpPr>
              <a:spLocks/>
            </p:cNvSpPr>
            <p:nvPr/>
          </p:nvSpPr>
          <p:spPr bwMode="auto">
            <a:xfrm>
              <a:off x="1172" y="2118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29" name="Freeform 465"/>
            <p:cNvSpPr>
              <a:spLocks/>
            </p:cNvSpPr>
            <p:nvPr/>
          </p:nvSpPr>
          <p:spPr bwMode="auto">
            <a:xfrm>
              <a:off x="1166" y="2118"/>
              <a:ext cx="8" cy="6"/>
            </a:xfrm>
            <a:custGeom>
              <a:avLst/>
              <a:gdLst>
                <a:gd name="T0" fmla="*/ 0 w 32"/>
                <a:gd name="T1" fmla="*/ 0 h 27"/>
                <a:gd name="T2" fmla="*/ 0 w 32"/>
                <a:gd name="T3" fmla="*/ 0 h 27"/>
                <a:gd name="T4" fmla="*/ 0 w 32"/>
                <a:gd name="T5" fmla="*/ 0 h 27"/>
                <a:gd name="T6" fmla="*/ 0 w 32"/>
                <a:gd name="T7" fmla="*/ 0 h 27"/>
                <a:gd name="T8" fmla="*/ 0 w 32"/>
                <a:gd name="T9" fmla="*/ 0 h 27"/>
                <a:gd name="T10" fmla="*/ 0 w 32"/>
                <a:gd name="T11" fmla="*/ 0 h 27"/>
                <a:gd name="T12" fmla="*/ 0 w 32"/>
                <a:gd name="T13" fmla="*/ 0 h 27"/>
                <a:gd name="T14" fmla="*/ 0 w 32"/>
                <a:gd name="T15" fmla="*/ 0 h 27"/>
                <a:gd name="T16" fmla="*/ 0 w 32"/>
                <a:gd name="T17" fmla="*/ 0 h 27"/>
                <a:gd name="T18" fmla="*/ 0 w 32"/>
                <a:gd name="T19" fmla="*/ 0 h 27"/>
                <a:gd name="T20" fmla="*/ 0 w 32"/>
                <a:gd name="T21" fmla="*/ 0 h 27"/>
                <a:gd name="T22" fmla="*/ 0 w 32"/>
                <a:gd name="T23" fmla="*/ 0 h 27"/>
                <a:gd name="T24" fmla="*/ 0 w 32"/>
                <a:gd name="T25" fmla="*/ 0 h 27"/>
                <a:gd name="T26" fmla="*/ 0 w 32"/>
                <a:gd name="T27" fmla="*/ 0 h 27"/>
                <a:gd name="T28" fmla="*/ 0 w 32"/>
                <a:gd name="T29" fmla="*/ 0 h 27"/>
                <a:gd name="T30" fmla="*/ 0 w 32"/>
                <a:gd name="T31" fmla="*/ 0 h 27"/>
                <a:gd name="T32" fmla="*/ 0 w 32"/>
                <a:gd name="T33" fmla="*/ 0 h 27"/>
                <a:gd name="T34" fmla="*/ 0 w 32"/>
                <a:gd name="T35" fmla="*/ 0 h 27"/>
                <a:gd name="T36" fmla="*/ 0 w 32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7"/>
                <a:gd name="T59" fmla="*/ 32 w 32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7">
                  <a:moveTo>
                    <a:pt x="0" y="5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3" y="27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0" name="Freeform 466"/>
            <p:cNvSpPr>
              <a:spLocks/>
            </p:cNvSpPr>
            <p:nvPr/>
          </p:nvSpPr>
          <p:spPr bwMode="auto">
            <a:xfrm>
              <a:off x="1166" y="2118"/>
              <a:ext cx="8" cy="6"/>
            </a:xfrm>
            <a:custGeom>
              <a:avLst/>
              <a:gdLst>
                <a:gd name="T0" fmla="*/ 0 w 32"/>
                <a:gd name="T1" fmla="*/ 0 h 27"/>
                <a:gd name="T2" fmla="*/ 0 w 32"/>
                <a:gd name="T3" fmla="*/ 0 h 27"/>
                <a:gd name="T4" fmla="*/ 0 w 32"/>
                <a:gd name="T5" fmla="*/ 0 h 27"/>
                <a:gd name="T6" fmla="*/ 0 w 32"/>
                <a:gd name="T7" fmla="*/ 0 h 27"/>
                <a:gd name="T8" fmla="*/ 0 w 32"/>
                <a:gd name="T9" fmla="*/ 0 h 27"/>
                <a:gd name="T10" fmla="*/ 0 w 32"/>
                <a:gd name="T11" fmla="*/ 0 h 27"/>
                <a:gd name="T12" fmla="*/ 0 w 32"/>
                <a:gd name="T13" fmla="*/ 0 h 27"/>
                <a:gd name="T14" fmla="*/ 0 w 32"/>
                <a:gd name="T15" fmla="*/ 0 h 27"/>
                <a:gd name="T16" fmla="*/ 0 w 32"/>
                <a:gd name="T17" fmla="*/ 0 h 27"/>
                <a:gd name="T18" fmla="*/ 0 w 32"/>
                <a:gd name="T19" fmla="*/ 0 h 27"/>
                <a:gd name="T20" fmla="*/ 0 w 32"/>
                <a:gd name="T21" fmla="*/ 0 h 27"/>
                <a:gd name="T22" fmla="*/ 0 w 32"/>
                <a:gd name="T23" fmla="*/ 0 h 27"/>
                <a:gd name="T24" fmla="*/ 0 w 32"/>
                <a:gd name="T25" fmla="*/ 0 h 27"/>
                <a:gd name="T26" fmla="*/ 0 w 32"/>
                <a:gd name="T27" fmla="*/ 0 h 27"/>
                <a:gd name="T28" fmla="*/ 0 w 32"/>
                <a:gd name="T29" fmla="*/ 0 h 27"/>
                <a:gd name="T30" fmla="*/ 0 w 32"/>
                <a:gd name="T31" fmla="*/ 0 h 27"/>
                <a:gd name="T32" fmla="*/ 0 w 32"/>
                <a:gd name="T33" fmla="*/ 0 h 27"/>
                <a:gd name="T34" fmla="*/ 0 w 32"/>
                <a:gd name="T35" fmla="*/ 0 h 27"/>
                <a:gd name="T36" fmla="*/ 0 w 32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7"/>
                <a:gd name="T59" fmla="*/ 32 w 32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7">
                  <a:moveTo>
                    <a:pt x="0" y="5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3" y="27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1" name="Freeform 467"/>
            <p:cNvSpPr>
              <a:spLocks/>
            </p:cNvSpPr>
            <p:nvPr/>
          </p:nvSpPr>
          <p:spPr bwMode="auto">
            <a:xfrm>
              <a:off x="1133" y="2117"/>
              <a:ext cx="25" cy="8"/>
            </a:xfrm>
            <a:custGeom>
              <a:avLst/>
              <a:gdLst>
                <a:gd name="T0" fmla="*/ 0 w 96"/>
                <a:gd name="T1" fmla="*/ 0 h 33"/>
                <a:gd name="T2" fmla="*/ 0 w 96"/>
                <a:gd name="T3" fmla="*/ 0 h 33"/>
                <a:gd name="T4" fmla="*/ 0 w 96"/>
                <a:gd name="T5" fmla="*/ 0 h 33"/>
                <a:gd name="T6" fmla="*/ 0 w 96"/>
                <a:gd name="T7" fmla="*/ 0 h 33"/>
                <a:gd name="T8" fmla="*/ 0 w 96"/>
                <a:gd name="T9" fmla="*/ 0 h 33"/>
                <a:gd name="T10" fmla="*/ 0 w 96"/>
                <a:gd name="T11" fmla="*/ 0 h 33"/>
                <a:gd name="T12" fmla="*/ 0 w 96"/>
                <a:gd name="T13" fmla="*/ 0 h 33"/>
                <a:gd name="T14" fmla="*/ 0 w 96"/>
                <a:gd name="T15" fmla="*/ 0 h 33"/>
                <a:gd name="T16" fmla="*/ 0 w 96"/>
                <a:gd name="T17" fmla="*/ 0 h 33"/>
                <a:gd name="T18" fmla="*/ 0 w 96"/>
                <a:gd name="T19" fmla="*/ 0 h 33"/>
                <a:gd name="T20" fmla="*/ 0 w 96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33"/>
                <a:gd name="T35" fmla="*/ 96 w 9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33">
                  <a:moveTo>
                    <a:pt x="8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85" y="33"/>
                  </a:lnTo>
                  <a:lnTo>
                    <a:pt x="85" y="32"/>
                  </a:lnTo>
                  <a:lnTo>
                    <a:pt x="94" y="32"/>
                  </a:lnTo>
                  <a:lnTo>
                    <a:pt x="96" y="30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2" name="Freeform 468"/>
            <p:cNvSpPr>
              <a:spLocks/>
            </p:cNvSpPr>
            <p:nvPr/>
          </p:nvSpPr>
          <p:spPr bwMode="auto">
            <a:xfrm>
              <a:off x="1155" y="2112"/>
              <a:ext cx="14" cy="18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3" name="Freeform 469"/>
            <p:cNvSpPr>
              <a:spLocks/>
            </p:cNvSpPr>
            <p:nvPr/>
          </p:nvSpPr>
          <p:spPr bwMode="auto">
            <a:xfrm>
              <a:off x="1155" y="2112"/>
              <a:ext cx="14" cy="18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4" name="Freeform 470"/>
            <p:cNvSpPr>
              <a:spLocks/>
            </p:cNvSpPr>
            <p:nvPr/>
          </p:nvSpPr>
          <p:spPr bwMode="auto">
            <a:xfrm>
              <a:off x="1160" y="2115"/>
              <a:ext cx="3" cy="12"/>
            </a:xfrm>
            <a:custGeom>
              <a:avLst/>
              <a:gdLst>
                <a:gd name="T0" fmla="*/ 0 w 11"/>
                <a:gd name="T1" fmla="*/ 0 h 49"/>
                <a:gd name="T2" fmla="*/ 0 w 11"/>
                <a:gd name="T3" fmla="*/ 0 h 49"/>
                <a:gd name="T4" fmla="*/ 0 w 11"/>
                <a:gd name="T5" fmla="*/ 0 h 49"/>
                <a:gd name="T6" fmla="*/ 0 w 11"/>
                <a:gd name="T7" fmla="*/ 0 h 49"/>
                <a:gd name="T8" fmla="*/ 0 w 11"/>
                <a:gd name="T9" fmla="*/ 0 h 49"/>
                <a:gd name="T10" fmla="*/ 0 w 11"/>
                <a:gd name="T11" fmla="*/ 0 h 49"/>
                <a:gd name="T12" fmla="*/ 0 w 11"/>
                <a:gd name="T13" fmla="*/ 0 h 49"/>
                <a:gd name="T14" fmla="*/ 0 w 11"/>
                <a:gd name="T15" fmla="*/ 0 h 49"/>
                <a:gd name="T16" fmla="*/ 0 w 11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9"/>
                <a:gd name="T29" fmla="*/ 11 w 1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9">
                  <a:moveTo>
                    <a:pt x="11" y="6"/>
                  </a:move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5" name="Freeform 471"/>
            <p:cNvSpPr>
              <a:spLocks/>
            </p:cNvSpPr>
            <p:nvPr/>
          </p:nvSpPr>
          <p:spPr bwMode="auto">
            <a:xfrm>
              <a:off x="1175" y="2117"/>
              <a:ext cx="3" cy="8"/>
            </a:xfrm>
            <a:custGeom>
              <a:avLst/>
              <a:gdLst>
                <a:gd name="T0" fmla="*/ 0 w 11"/>
                <a:gd name="T1" fmla="*/ 0 h 32"/>
                <a:gd name="T2" fmla="*/ 0 w 11"/>
                <a:gd name="T3" fmla="*/ 0 h 32"/>
                <a:gd name="T4" fmla="*/ 0 w 11"/>
                <a:gd name="T5" fmla="*/ 0 h 32"/>
                <a:gd name="T6" fmla="*/ 0 w 11"/>
                <a:gd name="T7" fmla="*/ 0 h 32"/>
                <a:gd name="T8" fmla="*/ 0 w 11"/>
                <a:gd name="T9" fmla="*/ 0 h 32"/>
                <a:gd name="T10" fmla="*/ 0 w 11"/>
                <a:gd name="T11" fmla="*/ 0 h 32"/>
                <a:gd name="T12" fmla="*/ 0 w 11"/>
                <a:gd name="T13" fmla="*/ 0 h 32"/>
                <a:gd name="T14" fmla="*/ 0 w 11"/>
                <a:gd name="T15" fmla="*/ 0 h 32"/>
                <a:gd name="T16" fmla="*/ 0 w 1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2"/>
                <a:gd name="T29" fmla="*/ 11 w 1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2">
                  <a:moveTo>
                    <a:pt x="11" y="4"/>
                  </a:moveTo>
                  <a:lnTo>
                    <a:pt x="11" y="27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6" name="Freeform 472"/>
            <p:cNvSpPr>
              <a:spLocks/>
            </p:cNvSpPr>
            <p:nvPr/>
          </p:nvSpPr>
          <p:spPr bwMode="auto">
            <a:xfrm>
              <a:off x="1172" y="2103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7" name="Freeform 473"/>
            <p:cNvSpPr>
              <a:spLocks/>
            </p:cNvSpPr>
            <p:nvPr/>
          </p:nvSpPr>
          <p:spPr bwMode="auto">
            <a:xfrm>
              <a:off x="1172" y="2103"/>
              <a:ext cx="11" cy="6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0 w 46"/>
                <a:gd name="T5" fmla="*/ 0 h 24"/>
                <a:gd name="T6" fmla="*/ 0 w 46"/>
                <a:gd name="T7" fmla="*/ 0 h 24"/>
                <a:gd name="T8" fmla="*/ 0 w 46"/>
                <a:gd name="T9" fmla="*/ 0 h 24"/>
                <a:gd name="T10" fmla="*/ 0 w 46"/>
                <a:gd name="T11" fmla="*/ 0 h 24"/>
                <a:gd name="T12" fmla="*/ 0 w 46"/>
                <a:gd name="T13" fmla="*/ 0 h 24"/>
                <a:gd name="T14" fmla="*/ 0 w 46"/>
                <a:gd name="T15" fmla="*/ 0 h 24"/>
                <a:gd name="T16" fmla="*/ 0 w 46"/>
                <a:gd name="T17" fmla="*/ 0 h 24"/>
                <a:gd name="T18" fmla="*/ 0 w 46"/>
                <a:gd name="T19" fmla="*/ 0 h 24"/>
                <a:gd name="T20" fmla="*/ 0 w 46"/>
                <a:gd name="T21" fmla="*/ 0 h 24"/>
                <a:gd name="T22" fmla="*/ 0 w 46"/>
                <a:gd name="T23" fmla="*/ 0 h 24"/>
                <a:gd name="T24" fmla="*/ 0 w 46"/>
                <a:gd name="T25" fmla="*/ 0 h 24"/>
                <a:gd name="T26" fmla="*/ 0 w 46"/>
                <a:gd name="T27" fmla="*/ 0 h 24"/>
                <a:gd name="T28" fmla="*/ 0 w 46"/>
                <a:gd name="T29" fmla="*/ 0 h 24"/>
                <a:gd name="T30" fmla="*/ 0 w 46"/>
                <a:gd name="T31" fmla="*/ 0 h 24"/>
                <a:gd name="T32" fmla="*/ 0 w 46"/>
                <a:gd name="T33" fmla="*/ 0 h 24"/>
                <a:gd name="T34" fmla="*/ 0 w 46"/>
                <a:gd name="T35" fmla="*/ 0 h 24"/>
                <a:gd name="T36" fmla="*/ 0 w 46"/>
                <a:gd name="T37" fmla="*/ 0 h 24"/>
                <a:gd name="T38" fmla="*/ 0 w 46"/>
                <a:gd name="T39" fmla="*/ 0 h 24"/>
                <a:gd name="T40" fmla="*/ 0 w 4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24"/>
                <a:gd name="T65" fmla="*/ 46 w 4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24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8" name="Freeform 474"/>
            <p:cNvSpPr>
              <a:spLocks/>
            </p:cNvSpPr>
            <p:nvPr/>
          </p:nvSpPr>
          <p:spPr bwMode="auto">
            <a:xfrm>
              <a:off x="1166" y="2103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0" y="5"/>
                  </a:moveTo>
                  <a:lnTo>
                    <a:pt x="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32" y="3"/>
                  </a:lnTo>
                  <a:lnTo>
                    <a:pt x="32" y="22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39" name="Freeform 475"/>
            <p:cNvSpPr>
              <a:spLocks/>
            </p:cNvSpPr>
            <p:nvPr/>
          </p:nvSpPr>
          <p:spPr bwMode="auto">
            <a:xfrm>
              <a:off x="1166" y="2103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0" y="5"/>
                  </a:moveTo>
                  <a:lnTo>
                    <a:pt x="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32" y="3"/>
                  </a:lnTo>
                  <a:lnTo>
                    <a:pt x="32" y="22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0" name="Freeform 476"/>
            <p:cNvSpPr>
              <a:spLocks/>
            </p:cNvSpPr>
            <p:nvPr/>
          </p:nvSpPr>
          <p:spPr bwMode="auto">
            <a:xfrm>
              <a:off x="165" y="2104"/>
              <a:ext cx="977" cy="1"/>
            </a:xfrm>
            <a:custGeom>
              <a:avLst/>
              <a:gdLst>
                <a:gd name="T0" fmla="*/ 0 w 3908"/>
                <a:gd name="T1" fmla="*/ 0 h 1"/>
                <a:gd name="T2" fmla="*/ 0 w 3908"/>
                <a:gd name="T3" fmla="*/ 0 h 1"/>
                <a:gd name="T4" fmla="*/ 0 w 3908"/>
                <a:gd name="T5" fmla="*/ 0 h 1"/>
                <a:gd name="T6" fmla="*/ 0 60000 65536"/>
                <a:gd name="T7" fmla="*/ 0 60000 65536"/>
                <a:gd name="T8" fmla="*/ 0 60000 65536"/>
                <a:gd name="T9" fmla="*/ 0 w 3908"/>
                <a:gd name="T10" fmla="*/ 0 h 1"/>
                <a:gd name="T11" fmla="*/ 3908 w 39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8" h="1">
                  <a:moveTo>
                    <a:pt x="3908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1" name="Freeform 477"/>
            <p:cNvSpPr>
              <a:spLocks/>
            </p:cNvSpPr>
            <p:nvPr/>
          </p:nvSpPr>
          <p:spPr bwMode="auto">
            <a:xfrm>
              <a:off x="137" y="2103"/>
              <a:ext cx="59" cy="3"/>
            </a:xfrm>
            <a:custGeom>
              <a:avLst/>
              <a:gdLst>
                <a:gd name="T0" fmla="*/ 0 w 235"/>
                <a:gd name="T1" fmla="*/ 0 h 11"/>
                <a:gd name="T2" fmla="*/ 0 w 235"/>
                <a:gd name="T3" fmla="*/ 0 h 11"/>
                <a:gd name="T4" fmla="*/ 0 w 235"/>
                <a:gd name="T5" fmla="*/ 0 h 11"/>
                <a:gd name="T6" fmla="*/ 0 w 235"/>
                <a:gd name="T7" fmla="*/ 0 h 11"/>
                <a:gd name="T8" fmla="*/ 0 w 23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11"/>
                <a:gd name="T17" fmla="*/ 235 w 23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11">
                  <a:moveTo>
                    <a:pt x="0" y="11"/>
                  </a:moveTo>
                  <a:lnTo>
                    <a:pt x="110" y="11"/>
                  </a:lnTo>
                  <a:lnTo>
                    <a:pt x="110" y="0"/>
                  </a:lnTo>
                  <a:lnTo>
                    <a:pt x="23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2" name="Freeform 478"/>
            <p:cNvSpPr>
              <a:spLocks/>
            </p:cNvSpPr>
            <p:nvPr/>
          </p:nvSpPr>
          <p:spPr bwMode="auto">
            <a:xfrm>
              <a:off x="463" y="2051"/>
              <a:ext cx="55" cy="20"/>
            </a:xfrm>
            <a:custGeom>
              <a:avLst/>
              <a:gdLst>
                <a:gd name="T0" fmla="*/ 0 w 221"/>
                <a:gd name="T1" fmla="*/ 0 h 79"/>
                <a:gd name="T2" fmla="*/ 0 w 221"/>
                <a:gd name="T3" fmla="*/ 0 h 79"/>
                <a:gd name="T4" fmla="*/ 0 w 221"/>
                <a:gd name="T5" fmla="*/ 0 h 79"/>
                <a:gd name="T6" fmla="*/ 0 w 221"/>
                <a:gd name="T7" fmla="*/ 0 h 79"/>
                <a:gd name="T8" fmla="*/ 0 w 221"/>
                <a:gd name="T9" fmla="*/ 0 h 79"/>
                <a:gd name="T10" fmla="*/ 0 w 221"/>
                <a:gd name="T11" fmla="*/ 0 h 79"/>
                <a:gd name="T12" fmla="*/ 0 w 221"/>
                <a:gd name="T13" fmla="*/ 0 h 79"/>
                <a:gd name="T14" fmla="*/ 0 w 221"/>
                <a:gd name="T15" fmla="*/ 0 h 79"/>
                <a:gd name="T16" fmla="*/ 0 w 221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1"/>
                <a:gd name="T28" fmla="*/ 0 h 79"/>
                <a:gd name="T29" fmla="*/ 221 w 221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1" h="79">
                  <a:moveTo>
                    <a:pt x="10" y="0"/>
                  </a:moveTo>
                  <a:lnTo>
                    <a:pt x="220" y="70"/>
                  </a:lnTo>
                  <a:lnTo>
                    <a:pt x="221" y="71"/>
                  </a:lnTo>
                  <a:lnTo>
                    <a:pt x="221" y="79"/>
                  </a:lnTo>
                  <a:lnTo>
                    <a:pt x="213" y="79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3" name="Freeform 479"/>
            <p:cNvSpPr>
              <a:spLocks/>
            </p:cNvSpPr>
            <p:nvPr/>
          </p:nvSpPr>
          <p:spPr bwMode="auto">
            <a:xfrm>
              <a:off x="462" y="2054"/>
              <a:ext cx="56" cy="19"/>
            </a:xfrm>
            <a:custGeom>
              <a:avLst/>
              <a:gdLst>
                <a:gd name="T0" fmla="*/ 0 w 222"/>
                <a:gd name="T1" fmla="*/ 0 h 78"/>
                <a:gd name="T2" fmla="*/ 0 w 222"/>
                <a:gd name="T3" fmla="*/ 0 h 78"/>
                <a:gd name="T4" fmla="*/ 0 w 222"/>
                <a:gd name="T5" fmla="*/ 0 h 78"/>
                <a:gd name="T6" fmla="*/ 0 w 222"/>
                <a:gd name="T7" fmla="*/ 0 h 78"/>
                <a:gd name="T8" fmla="*/ 0 w 222"/>
                <a:gd name="T9" fmla="*/ 0 h 78"/>
                <a:gd name="T10" fmla="*/ 0 w 222"/>
                <a:gd name="T11" fmla="*/ 0 h 78"/>
                <a:gd name="T12" fmla="*/ 0 w 222"/>
                <a:gd name="T13" fmla="*/ 0 h 78"/>
                <a:gd name="T14" fmla="*/ 0 w 222"/>
                <a:gd name="T15" fmla="*/ 0 h 78"/>
                <a:gd name="T16" fmla="*/ 0 w 2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2"/>
                <a:gd name="T28" fmla="*/ 0 h 78"/>
                <a:gd name="T29" fmla="*/ 222 w 2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2" h="78">
                  <a:moveTo>
                    <a:pt x="212" y="78"/>
                  </a:moveTo>
                  <a:lnTo>
                    <a:pt x="2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0" y="70"/>
                  </a:lnTo>
                  <a:lnTo>
                    <a:pt x="222" y="70"/>
                  </a:lnTo>
                  <a:lnTo>
                    <a:pt x="222" y="78"/>
                  </a:lnTo>
                  <a:lnTo>
                    <a:pt x="212" y="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4" name="Freeform 480"/>
            <p:cNvSpPr>
              <a:spLocks/>
            </p:cNvSpPr>
            <p:nvPr/>
          </p:nvSpPr>
          <p:spPr bwMode="auto">
            <a:xfrm>
              <a:off x="203" y="2050"/>
              <a:ext cx="262" cy="3"/>
            </a:xfrm>
            <a:custGeom>
              <a:avLst/>
              <a:gdLst>
                <a:gd name="T0" fmla="*/ 0 w 1048"/>
                <a:gd name="T1" fmla="*/ 0 h 10"/>
                <a:gd name="T2" fmla="*/ 0 w 1048"/>
                <a:gd name="T3" fmla="*/ 0 h 10"/>
                <a:gd name="T4" fmla="*/ 0 w 1048"/>
                <a:gd name="T5" fmla="*/ 0 h 10"/>
                <a:gd name="T6" fmla="*/ 0 w 1048"/>
                <a:gd name="T7" fmla="*/ 0 h 10"/>
                <a:gd name="T8" fmla="*/ 0 w 1048"/>
                <a:gd name="T9" fmla="*/ 0 h 10"/>
                <a:gd name="T10" fmla="*/ 0 w 1048"/>
                <a:gd name="T11" fmla="*/ 0 h 10"/>
                <a:gd name="T12" fmla="*/ 0 w 1048"/>
                <a:gd name="T13" fmla="*/ 0 h 10"/>
                <a:gd name="T14" fmla="*/ 0 w 1048"/>
                <a:gd name="T15" fmla="*/ 0 h 10"/>
                <a:gd name="T16" fmla="*/ 0 w 104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8"/>
                <a:gd name="T28" fmla="*/ 0 h 10"/>
                <a:gd name="T29" fmla="*/ 1048 w 104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8" h="10">
                  <a:moveTo>
                    <a:pt x="5" y="0"/>
                  </a:moveTo>
                  <a:lnTo>
                    <a:pt x="1043" y="0"/>
                  </a:lnTo>
                  <a:lnTo>
                    <a:pt x="1048" y="0"/>
                  </a:lnTo>
                  <a:lnTo>
                    <a:pt x="1048" y="10"/>
                  </a:lnTo>
                  <a:lnTo>
                    <a:pt x="1043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5" name="Freeform 481"/>
            <p:cNvSpPr>
              <a:spLocks/>
            </p:cNvSpPr>
            <p:nvPr/>
          </p:nvSpPr>
          <p:spPr bwMode="auto">
            <a:xfrm>
              <a:off x="178" y="2051"/>
              <a:ext cx="27" cy="12"/>
            </a:xfrm>
            <a:custGeom>
              <a:avLst/>
              <a:gdLst>
                <a:gd name="T0" fmla="*/ 0 w 111"/>
                <a:gd name="T1" fmla="*/ 0 h 49"/>
                <a:gd name="T2" fmla="*/ 0 w 111"/>
                <a:gd name="T3" fmla="*/ 0 h 49"/>
                <a:gd name="T4" fmla="*/ 0 w 111"/>
                <a:gd name="T5" fmla="*/ 0 h 49"/>
                <a:gd name="T6" fmla="*/ 0 w 111"/>
                <a:gd name="T7" fmla="*/ 0 h 49"/>
                <a:gd name="T8" fmla="*/ 0 w 111"/>
                <a:gd name="T9" fmla="*/ 0 h 49"/>
                <a:gd name="T10" fmla="*/ 0 w 111"/>
                <a:gd name="T11" fmla="*/ 0 h 49"/>
                <a:gd name="T12" fmla="*/ 0 w 111"/>
                <a:gd name="T13" fmla="*/ 0 h 49"/>
                <a:gd name="T14" fmla="*/ 0 w 111"/>
                <a:gd name="T15" fmla="*/ 0 h 49"/>
                <a:gd name="T16" fmla="*/ 0 w 111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49"/>
                <a:gd name="T29" fmla="*/ 111 w 11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49">
                  <a:moveTo>
                    <a:pt x="2" y="40"/>
                  </a:moveTo>
                  <a:lnTo>
                    <a:pt x="102" y="0"/>
                  </a:lnTo>
                  <a:lnTo>
                    <a:pt x="111" y="0"/>
                  </a:lnTo>
                  <a:lnTo>
                    <a:pt x="111" y="8"/>
                  </a:lnTo>
                  <a:lnTo>
                    <a:pt x="110" y="8"/>
                  </a:lnTo>
                  <a:lnTo>
                    <a:pt x="9" y="49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6" name="Freeform 482"/>
            <p:cNvSpPr>
              <a:spLocks/>
            </p:cNvSpPr>
            <p:nvPr/>
          </p:nvSpPr>
          <p:spPr bwMode="auto">
            <a:xfrm>
              <a:off x="178" y="2054"/>
              <a:ext cx="28" cy="12"/>
            </a:xfrm>
            <a:custGeom>
              <a:avLst/>
              <a:gdLst>
                <a:gd name="T0" fmla="*/ 0 w 111"/>
                <a:gd name="T1" fmla="*/ 0 h 48"/>
                <a:gd name="T2" fmla="*/ 0 w 111"/>
                <a:gd name="T3" fmla="*/ 0 h 48"/>
                <a:gd name="T4" fmla="*/ 0 w 111"/>
                <a:gd name="T5" fmla="*/ 0 h 48"/>
                <a:gd name="T6" fmla="*/ 0 w 111"/>
                <a:gd name="T7" fmla="*/ 0 h 48"/>
                <a:gd name="T8" fmla="*/ 0 w 111"/>
                <a:gd name="T9" fmla="*/ 0 h 48"/>
                <a:gd name="T10" fmla="*/ 0 w 111"/>
                <a:gd name="T11" fmla="*/ 0 h 48"/>
                <a:gd name="T12" fmla="*/ 0 w 111"/>
                <a:gd name="T13" fmla="*/ 0 h 48"/>
                <a:gd name="T14" fmla="*/ 0 w 111"/>
                <a:gd name="T15" fmla="*/ 0 h 48"/>
                <a:gd name="T16" fmla="*/ 0 w 111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48"/>
                <a:gd name="T29" fmla="*/ 111 w 11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48">
                  <a:moveTo>
                    <a:pt x="110" y="8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39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1" y="7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7" name="Freeform 483"/>
            <p:cNvSpPr>
              <a:spLocks/>
            </p:cNvSpPr>
            <p:nvPr/>
          </p:nvSpPr>
          <p:spPr bwMode="auto">
            <a:xfrm>
              <a:off x="160" y="2064"/>
              <a:ext cx="21" cy="2"/>
            </a:xfrm>
            <a:custGeom>
              <a:avLst/>
              <a:gdLst>
                <a:gd name="T0" fmla="*/ 0 w 83"/>
                <a:gd name="T1" fmla="*/ 0 h 10"/>
                <a:gd name="T2" fmla="*/ 0 w 83"/>
                <a:gd name="T3" fmla="*/ 0 h 10"/>
                <a:gd name="T4" fmla="*/ 0 w 83"/>
                <a:gd name="T5" fmla="*/ 0 h 10"/>
                <a:gd name="T6" fmla="*/ 0 w 83"/>
                <a:gd name="T7" fmla="*/ 0 h 10"/>
                <a:gd name="T8" fmla="*/ 0 w 83"/>
                <a:gd name="T9" fmla="*/ 0 h 10"/>
                <a:gd name="T10" fmla="*/ 0 w 83"/>
                <a:gd name="T11" fmla="*/ 0 h 10"/>
                <a:gd name="T12" fmla="*/ 0 w 83"/>
                <a:gd name="T13" fmla="*/ 0 h 10"/>
                <a:gd name="T14" fmla="*/ 0 w 83"/>
                <a:gd name="T15" fmla="*/ 0 h 10"/>
                <a:gd name="T16" fmla="*/ 0 w 8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0"/>
                <a:gd name="T29" fmla="*/ 83 w 8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0">
                  <a:moveTo>
                    <a:pt x="78" y="1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8" name="Freeform 484"/>
            <p:cNvSpPr>
              <a:spLocks/>
            </p:cNvSpPr>
            <p:nvPr/>
          </p:nvSpPr>
          <p:spPr bwMode="auto">
            <a:xfrm>
              <a:off x="157" y="2058"/>
              <a:ext cx="5" cy="5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0 h 18"/>
                <a:gd name="T4" fmla="*/ 0 w 21"/>
                <a:gd name="T5" fmla="*/ 0 h 18"/>
                <a:gd name="T6" fmla="*/ 0 w 21"/>
                <a:gd name="T7" fmla="*/ 0 h 18"/>
                <a:gd name="T8" fmla="*/ 0 w 21"/>
                <a:gd name="T9" fmla="*/ 0 h 18"/>
                <a:gd name="T10" fmla="*/ 0 w 21"/>
                <a:gd name="T11" fmla="*/ 0 h 18"/>
                <a:gd name="T12" fmla="*/ 0 w 21"/>
                <a:gd name="T13" fmla="*/ 0 h 18"/>
                <a:gd name="T14" fmla="*/ 0 w 21"/>
                <a:gd name="T15" fmla="*/ 0 h 18"/>
                <a:gd name="T16" fmla="*/ 0 w 2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8"/>
                <a:gd name="T29" fmla="*/ 21 w 2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8">
                  <a:moveTo>
                    <a:pt x="8" y="0"/>
                  </a:moveTo>
                  <a:lnTo>
                    <a:pt x="21" y="11"/>
                  </a:lnTo>
                  <a:lnTo>
                    <a:pt x="21" y="18"/>
                  </a:lnTo>
                  <a:lnTo>
                    <a:pt x="14" y="1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49" name="Freeform 485"/>
            <p:cNvSpPr>
              <a:spLocks/>
            </p:cNvSpPr>
            <p:nvPr/>
          </p:nvSpPr>
          <p:spPr bwMode="auto">
            <a:xfrm>
              <a:off x="154" y="2059"/>
              <a:ext cx="8" cy="7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22" y="27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0" name="Freeform 486"/>
            <p:cNvSpPr>
              <a:spLocks/>
            </p:cNvSpPr>
            <p:nvPr/>
          </p:nvSpPr>
          <p:spPr bwMode="auto">
            <a:xfrm>
              <a:off x="1133" y="2102"/>
              <a:ext cx="25" cy="8"/>
            </a:xfrm>
            <a:custGeom>
              <a:avLst/>
              <a:gdLst>
                <a:gd name="T0" fmla="*/ 0 w 96"/>
                <a:gd name="T1" fmla="*/ 0 h 34"/>
                <a:gd name="T2" fmla="*/ 0 w 96"/>
                <a:gd name="T3" fmla="*/ 0 h 34"/>
                <a:gd name="T4" fmla="*/ 0 w 96"/>
                <a:gd name="T5" fmla="*/ 0 h 34"/>
                <a:gd name="T6" fmla="*/ 0 w 96"/>
                <a:gd name="T7" fmla="*/ 0 h 34"/>
                <a:gd name="T8" fmla="*/ 0 w 96"/>
                <a:gd name="T9" fmla="*/ 0 h 34"/>
                <a:gd name="T10" fmla="*/ 0 w 96"/>
                <a:gd name="T11" fmla="*/ 0 h 34"/>
                <a:gd name="T12" fmla="*/ 0 w 96"/>
                <a:gd name="T13" fmla="*/ 0 h 34"/>
                <a:gd name="T14" fmla="*/ 0 w 96"/>
                <a:gd name="T15" fmla="*/ 0 h 34"/>
                <a:gd name="T16" fmla="*/ 0 w 96"/>
                <a:gd name="T17" fmla="*/ 0 h 34"/>
                <a:gd name="T18" fmla="*/ 0 w 96"/>
                <a:gd name="T19" fmla="*/ 0 h 34"/>
                <a:gd name="T20" fmla="*/ 0 w 96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34"/>
                <a:gd name="T35" fmla="*/ 96 w 96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34">
                  <a:moveTo>
                    <a:pt x="85" y="0"/>
                  </a:moveTo>
                  <a:lnTo>
                    <a:pt x="39" y="0"/>
                  </a:lnTo>
                  <a:lnTo>
                    <a:pt x="0" y="34"/>
                  </a:lnTo>
                  <a:lnTo>
                    <a:pt x="85" y="34"/>
                  </a:lnTo>
                  <a:lnTo>
                    <a:pt x="85" y="33"/>
                  </a:lnTo>
                  <a:lnTo>
                    <a:pt x="94" y="33"/>
                  </a:lnTo>
                  <a:lnTo>
                    <a:pt x="96" y="31"/>
                  </a:lnTo>
                  <a:lnTo>
                    <a:pt x="96" y="5"/>
                  </a:lnTo>
                  <a:lnTo>
                    <a:pt x="94" y="3"/>
                  </a:lnTo>
                  <a:lnTo>
                    <a:pt x="85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1" name="Freeform 487"/>
            <p:cNvSpPr>
              <a:spLocks/>
            </p:cNvSpPr>
            <p:nvPr/>
          </p:nvSpPr>
          <p:spPr bwMode="auto">
            <a:xfrm>
              <a:off x="1155" y="2097"/>
              <a:ext cx="14" cy="19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2" name="Freeform 488"/>
            <p:cNvSpPr>
              <a:spLocks/>
            </p:cNvSpPr>
            <p:nvPr/>
          </p:nvSpPr>
          <p:spPr bwMode="auto">
            <a:xfrm>
              <a:off x="1155" y="2097"/>
              <a:ext cx="14" cy="19"/>
            </a:xfrm>
            <a:custGeom>
              <a:avLst/>
              <a:gdLst>
                <a:gd name="T0" fmla="*/ 0 w 57"/>
                <a:gd name="T1" fmla="*/ 0 h 75"/>
                <a:gd name="T2" fmla="*/ 0 w 57"/>
                <a:gd name="T3" fmla="*/ 0 h 75"/>
                <a:gd name="T4" fmla="*/ 0 w 57"/>
                <a:gd name="T5" fmla="*/ 0 h 75"/>
                <a:gd name="T6" fmla="*/ 0 w 57"/>
                <a:gd name="T7" fmla="*/ 0 h 75"/>
                <a:gd name="T8" fmla="*/ 0 w 57"/>
                <a:gd name="T9" fmla="*/ 0 h 75"/>
                <a:gd name="T10" fmla="*/ 0 w 57"/>
                <a:gd name="T11" fmla="*/ 0 h 75"/>
                <a:gd name="T12" fmla="*/ 0 w 57"/>
                <a:gd name="T13" fmla="*/ 0 h 75"/>
                <a:gd name="T14" fmla="*/ 0 w 57"/>
                <a:gd name="T15" fmla="*/ 0 h 75"/>
                <a:gd name="T16" fmla="*/ 0 w 57"/>
                <a:gd name="T17" fmla="*/ 0 h 75"/>
                <a:gd name="T18" fmla="*/ 0 w 57"/>
                <a:gd name="T19" fmla="*/ 0 h 75"/>
                <a:gd name="T20" fmla="*/ 0 w 57"/>
                <a:gd name="T21" fmla="*/ 0 h 75"/>
                <a:gd name="T22" fmla="*/ 0 w 57"/>
                <a:gd name="T23" fmla="*/ 0 h 75"/>
                <a:gd name="T24" fmla="*/ 0 w 57"/>
                <a:gd name="T25" fmla="*/ 0 h 75"/>
                <a:gd name="T26" fmla="*/ 0 w 57"/>
                <a:gd name="T27" fmla="*/ 0 h 75"/>
                <a:gd name="T28" fmla="*/ 0 w 57"/>
                <a:gd name="T29" fmla="*/ 0 h 75"/>
                <a:gd name="T30" fmla="*/ 0 w 57"/>
                <a:gd name="T31" fmla="*/ 0 h 75"/>
                <a:gd name="T32" fmla="*/ 0 w 57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5"/>
                <a:gd name="T53" fmla="*/ 57 w 5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3" name="Freeform 489"/>
            <p:cNvSpPr>
              <a:spLocks/>
            </p:cNvSpPr>
            <p:nvPr/>
          </p:nvSpPr>
          <p:spPr bwMode="auto">
            <a:xfrm>
              <a:off x="1120" y="2146"/>
              <a:ext cx="11" cy="6"/>
            </a:xfrm>
            <a:custGeom>
              <a:avLst/>
              <a:gdLst>
                <a:gd name="T0" fmla="*/ 0 w 45"/>
                <a:gd name="T1" fmla="*/ 0 h 24"/>
                <a:gd name="T2" fmla="*/ 0 w 45"/>
                <a:gd name="T3" fmla="*/ 0 h 24"/>
                <a:gd name="T4" fmla="*/ 0 w 45"/>
                <a:gd name="T5" fmla="*/ 0 h 24"/>
                <a:gd name="T6" fmla="*/ 0 w 45"/>
                <a:gd name="T7" fmla="*/ 0 h 24"/>
                <a:gd name="T8" fmla="*/ 0 w 45"/>
                <a:gd name="T9" fmla="*/ 0 h 24"/>
                <a:gd name="T10" fmla="*/ 0 w 45"/>
                <a:gd name="T11" fmla="*/ 0 h 24"/>
                <a:gd name="T12" fmla="*/ 0 w 45"/>
                <a:gd name="T13" fmla="*/ 0 h 24"/>
                <a:gd name="T14" fmla="*/ 0 w 45"/>
                <a:gd name="T15" fmla="*/ 0 h 24"/>
                <a:gd name="T16" fmla="*/ 0 w 45"/>
                <a:gd name="T17" fmla="*/ 0 h 24"/>
                <a:gd name="T18" fmla="*/ 0 w 45"/>
                <a:gd name="T19" fmla="*/ 0 h 24"/>
                <a:gd name="T20" fmla="*/ 0 w 45"/>
                <a:gd name="T21" fmla="*/ 0 h 24"/>
                <a:gd name="T22" fmla="*/ 0 w 45"/>
                <a:gd name="T23" fmla="*/ 0 h 24"/>
                <a:gd name="T24" fmla="*/ 0 w 45"/>
                <a:gd name="T25" fmla="*/ 0 h 24"/>
                <a:gd name="T26" fmla="*/ 0 w 45"/>
                <a:gd name="T27" fmla="*/ 0 h 24"/>
                <a:gd name="T28" fmla="*/ 0 w 45"/>
                <a:gd name="T29" fmla="*/ 0 h 24"/>
                <a:gd name="T30" fmla="*/ 0 w 45"/>
                <a:gd name="T31" fmla="*/ 0 h 24"/>
                <a:gd name="T32" fmla="*/ 0 w 45"/>
                <a:gd name="T33" fmla="*/ 0 h 24"/>
                <a:gd name="T34" fmla="*/ 0 w 45"/>
                <a:gd name="T35" fmla="*/ 0 h 24"/>
                <a:gd name="T36" fmla="*/ 0 w 45"/>
                <a:gd name="T37" fmla="*/ 0 h 24"/>
                <a:gd name="T38" fmla="*/ 0 w 45"/>
                <a:gd name="T39" fmla="*/ 0 h 24"/>
                <a:gd name="T40" fmla="*/ 0 w 45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4"/>
                <a:gd name="T65" fmla="*/ 45 w 45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4">
                  <a:moveTo>
                    <a:pt x="45" y="6"/>
                  </a:moveTo>
                  <a:lnTo>
                    <a:pt x="36" y="6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5" y="18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4" name="Freeform 490"/>
            <p:cNvSpPr>
              <a:spLocks/>
            </p:cNvSpPr>
            <p:nvPr/>
          </p:nvSpPr>
          <p:spPr bwMode="auto">
            <a:xfrm>
              <a:off x="1129" y="2146"/>
              <a:ext cx="8" cy="6"/>
            </a:xfrm>
            <a:custGeom>
              <a:avLst/>
              <a:gdLst>
                <a:gd name="T0" fmla="*/ 0 w 32"/>
                <a:gd name="T1" fmla="*/ 0 h 26"/>
                <a:gd name="T2" fmla="*/ 0 w 32"/>
                <a:gd name="T3" fmla="*/ 0 h 26"/>
                <a:gd name="T4" fmla="*/ 0 w 32"/>
                <a:gd name="T5" fmla="*/ 0 h 26"/>
                <a:gd name="T6" fmla="*/ 0 w 32"/>
                <a:gd name="T7" fmla="*/ 0 h 26"/>
                <a:gd name="T8" fmla="*/ 0 w 32"/>
                <a:gd name="T9" fmla="*/ 0 h 26"/>
                <a:gd name="T10" fmla="*/ 0 w 32"/>
                <a:gd name="T11" fmla="*/ 0 h 26"/>
                <a:gd name="T12" fmla="*/ 0 w 32"/>
                <a:gd name="T13" fmla="*/ 0 h 26"/>
                <a:gd name="T14" fmla="*/ 0 w 32"/>
                <a:gd name="T15" fmla="*/ 0 h 26"/>
                <a:gd name="T16" fmla="*/ 0 w 32"/>
                <a:gd name="T17" fmla="*/ 0 h 26"/>
                <a:gd name="T18" fmla="*/ 0 w 32"/>
                <a:gd name="T19" fmla="*/ 0 h 26"/>
                <a:gd name="T20" fmla="*/ 0 w 32"/>
                <a:gd name="T21" fmla="*/ 0 h 26"/>
                <a:gd name="T22" fmla="*/ 0 w 32"/>
                <a:gd name="T23" fmla="*/ 0 h 26"/>
                <a:gd name="T24" fmla="*/ 0 w 32"/>
                <a:gd name="T25" fmla="*/ 0 h 26"/>
                <a:gd name="T26" fmla="*/ 0 w 32"/>
                <a:gd name="T27" fmla="*/ 0 h 26"/>
                <a:gd name="T28" fmla="*/ 0 w 32"/>
                <a:gd name="T29" fmla="*/ 0 h 26"/>
                <a:gd name="T30" fmla="*/ 0 w 32"/>
                <a:gd name="T31" fmla="*/ 0 h 26"/>
                <a:gd name="T32" fmla="*/ 0 w 32"/>
                <a:gd name="T33" fmla="*/ 0 h 26"/>
                <a:gd name="T34" fmla="*/ 0 w 32"/>
                <a:gd name="T35" fmla="*/ 0 h 26"/>
                <a:gd name="T36" fmla="*/ 0 w 3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6"/>
                <a:gd name="T59" fmla="*/ 32 w 3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6">
                  <a:moveTo>
                    <a:pt x="32" y="5"/>
                  </a:moveTo>
                  <a:lnTo>
                    <a:pt x="31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31" y="23"/>
                  </a:lnTo>
                  <a:lnTo>
                    <a:pt x="32" y="21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5" name="Freeform 491"/>
            <p:cNvSpPr>
              <a:spLocks/>
            </p:cNvSpPr>
            <p:nvPr/>
          </p:nvSpPr>
          <p:spPr bwMode="auto">
            <a:xfrm>
              <a:off x="1133" y="2145"/>
              <a:ext cx="25" cy="9"/>
            </a:xfrm>
            <a:custGeom>
              <a:avLst/>
              <a:gdLst>
                <a:gd name="T0" fmla="*/ 0 w 96"/>
                <a:gd name="T1" fmla="*/ 0 h 34"/>
                <a:gd name="T2" fmla="*/ 0 w 96"/>
                <a:gd name="T3" fmla="*/ 0 h 34"/>
                <a:gd name="T4" fmla="*/ 0 w 96"/>
                <a:gd name="T5" fmla="*/ 0 h 34"/>
                <a:gd name="T6" fmla="*/ 0 w 96"/>
                <a:gd name="T7" fmla="*/ 0 h 34"/>
                <a:gd name="T8" fmla="*/ 0 w 96"/>
                <a:gd name="T9" fmla="*/ 0 h 34"/>
                <a:gd name="T10" fmla="*/ 0 w 96"/>
                <a:gd name="T11" fmla="*/ 0 h 34"/>
                <a:gd name="T12" fmla="*/ 0 w 96"/>
                <a:gd name="T13" fmla="*/ 0 h 34"/>
                <a:gd name="T14" fmla="*/ 0 w 96"/>
                <a:gd name="T15" fmla="*/ 0 h 34"/>
                <a:gd name="T16" fmla="*/ 0 w 96"/>
                <a:gd name="T17" fmla="*/ 0 h 34"/>
                <a:gd name="T18" fmla="*/ 0 w 96"/>
                <a:gd name="T19" fmla="*/ 0 h 34"/>
                <a:gd name="T20" fmla="*/ 0 w 96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34"/>
                <a:gd name="T35" fmla="*/ 96 w 96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34">
                  <a:moveTo>
                    <a:pt x="8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85" y="34"/>
                  </a:lnTo>
                  <a:lnTo>
                    <a:pt x="85" y="32"/>
                  </a:lnTo>
                  <a:lnTo>
                    <a:pt x="94" y="32"/>
                  </a:lnTo>
                  <a:lnTo>
                    <a:pt x="96" y="30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6" name="Freeform 492"/>
            <p:cNvSpPr>
              <a:spLocks/>
            </p:cNvSpPr>
            <p:nvPr/>
          </p:nvSpPr>
          <p:spPr bwMode="auto">
            <a:xfrm>
              <a:off x="1155" y="2140"/>
              <a:ext cx="14" cy="19"/>
            </a:xfrm>
            <a:custGeom>
              <a:avLst/>
              <a:gdLst>
                <a:gd name="T0" fmla="*/ 0 w 57"/>
                <a:gd name="T1" fmla="*/ 0 h 76"/>
                <a:gd name="T2" fmla="*/ 0 w 57"/>
                <a:gd name="T3" fmla="*/ 0 h 76"/>
                <a:gd name="T4" fmla="*/ 0 w 57"/>
                <a:gd name="T5" fmla="*/ 0 h 76"/>
                <a:gd name="T6" fmla="*/ 0 w 57"/>
                <a:gd name="T7" fmla="*/ 0 h 76"/>
                <a:gd name="T8" fmla="*/ 0 w 57"/>
                <a:gd name="T9" fmla="*/ 0 h 76"/>
                <a:gd name="T10" fmla="*/ 0 w 57"/>
                <a:gd name="T11" fmla="*/ 0 h 76"/>
                <a:gd name="T12" fmla="*/ 0 w 57"/>
                <a:gd name="T13" fmla="*/ 0 h 76"/>
                <a:gd name="T14" fmla="*/ 0 w 57"/>
                <a:gd name="T15" fmla="*/ 0 h 76"/>
                <a:gd name="T16" fmla="*/ 0 w 57"/>
                <a:gd name="T17" fmla="*/ 0 h 76"/>
                <a:gd name="T18" fmla="*/ 0 w 57"/>
                <a:gd name="T19" fmla="*/ 0 h 76"/>
                <a:gd name="T20" fmla="*/ 0 w 57"/>
                <a:gd name="T21" fmla="*/ 0 h 76"/>
                <a:gd name="T22" fmla="*/ 0 w 57"/>
                <a:gd name="T23" fmla="*/ 0 h 76"/>
                <a:gd name="T24" fmla="*/ 0 w 57"/>
                <a:gd name="T25" fmla="*/ 0 h 76"/>
                <a:gd name="T26" fmla="*/ 0 w 57"/>
                <a:gd name="T27" fmla="*/ 0 h 76"/>
                <a:gd name="T28" fmla="*/ 0 w 57"/>
                <a:gd name="T29" fmla="*/ 0 h 76"/>
                <a:gd name="T30" fmla="*/ 0 w 57"/>
                <a:gd name="T31" fmla="*/ 0 h 76"/>
                <a:gd name="T32" fmla="*/ 0 w 57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6"/>
                <a:gd name="T53" fmla="*/ 57 w 57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6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7" name="Freeform 493"/>
            <p:cNvSpPr>
              <a:spLocks/>
            </p:cNvSpPr>
            <p:nvPr/>
          </p:nvSpPr>
          <p:spPr bwMode="auto">
            <a:xfrm>
              <a:off x="1155" y="2140"/>
              <a:ext cx="14" cy="19"/>
            </a:xfrm>
            <a:custGeom>
              <a:avLst/>
              <a:gdLst>
                <a:gd name="T0" fmla="*/ 0 w 57"/>
                <a:gd name="T1" fmla="*/ 0 h 76"/>
                <a:gd name="T2" fmla="*/ 0 w 57"/>
                <a:gd name="T3" fmla="*/ 0 h 76"/>
                <a:gd name="T4" fmla="*/ 0 w 57"/>
                <a:gd name="T5" fmla="*/ 0 h 76"/>
                <a:gd name="T6" fmla="*/ 0 w 57"/>
                <a:gd name="T7" fmla="*/ 0 h 76"/>
                <a:gd name="T8" fmla="*/ 0 w 57"/>
                <a:gd name="T9" fmla="*/ 0 h 76"/>
                <a:gd name="T10" fmla="*/ 0 w 57"/>
                <a:gd name="T11" fmla="*/ 0 h 76"/>
                <a:gd name="T12" fmla="*/ 0 w 57"/>
                <a:gd name="T13" fmla="*/ 0 h 76"/>
                <a:gd name="T14" fmla="*/ 0 w 57"/>
                <a:gd name="T15" fmla="*/ 0 h 76"/>
                <a:gd name="T16" fmla="*/ 0 w 57"/>
                <a:gd name="T17" fmla="*/ 0 h 76"/>
                <a:gd name="T18" fmla="*/ 0 w 57"/>
                <a:gd name="T19" fmla="*/ 0 h 76"/>
                <a:gd name="T20" fmla="*/ 0 w 57"/>
                <a:gd name="T21" fmla="*/ 0 h 76"/>
                <a:gd name="T22" fmla="*/ 0 w 57"/>
                <a:gd name="T23" fmla="*/ 0 h 76"/>
                <a:gd name="T24" fmla="*/ 0 w 57"/>
                <a:gd name="T25" fmla="*/ 0 h 76"/>
                <a:gd name="T26" fmla="*/ 0 w 57"/>
                <a:gd name="T27" fmla="*/ 0 h 76"/>
                <a:gd name="T28" fmla="*/ 0 w 57"/>
                <a:gd name="T29" fmla="*/ 0 h 76"/>
                <a:gd name="T30" fmla="*/ 0 w 57"/>
                <a:gd name="T31" fmla="*/ 0 h 76"/>
                <a:gd name="T32" fmla="*/ 0 w 57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6"/>
                <a:gd name="T53" fmla="*/ 57 w 57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6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8" name="Rectangle 494"/>
            <p:cNvSpPr>
              <a:spLocks noChangeArrowheads="1"/>
            </p:cNvSpPr>
            <p:nvPr/>
          </p:nvSpPr>
          <p:spPr bwMode="auto">
            <a:xfrm>
              <a:off x="1161" y="2087"/>
              <a:ext cx="10" cy="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59" name="Rectangle 495"/>
            <p:cNvSpPr>
              <a:spLocks noChangeArrowheads="1"/>
            </p:cNvSpPr>
            <p:nvPr/>
          </p:nvSpPr>
          <p:spPr bwMode="auto">
            <a:xfrm>
              <a:off x="1161" y="2087"/>
              <a:ext cx="10" cy="6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0" name="Rectangle 496"/>
            <p:cNvSpPr>
              <a:spLocks noChangeArrowheads="1"/>
            </p:cNvSpPr>
            <p:nvPr/>
          </p:nvSpPr>
          <p:spPr bwMode="auto">
            <a:xfrm>
              <a:off x="1171" y="2092"/>
              <a:ext cx="14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1" name="Rectangle 497"/>
            <p:cNvSpPr>
              <a:spLocks noChangeArrowheads="1"/>
            </p:cNvSpPr>
            <p:nvPr/>
          </p:nvSpPr>
          <p:spPr bwMode="auto">
            <a:xfrm>
              <a:off x="1171" y="2092"/>
              <a:ext cx="14" cy="5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2" name="Rectangle 498"/>
            <p:cNvSpPr>
              <a:spLocks noChangeArrowheads="1"/>
            </p:cNvSpPr>
            <p:nvPr/>
          </p:nvSpPr>
          <p:spPr bwMode="auto">
            <a:xfrm>
              <a:off x="1171" y="2093"/>
              <a:ext cx="14" cy="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3" name="Rectangle 499"/>
            <p:cNvSpPr>
              <a:spLocks noChangeArrowheads="1"/>
            </p:cNvSpPr>
            <p:nvPr/>
          </p:nvSpPr>
          <p:spPr bwMode="auto">
            <a:xfrm>
              <a:off x="1171" y="2093"/>
              <a:ext cx="14" cy="5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4" name="Rectangle 500"/>
            <p:cNvSpPr>
              <a:spLocks noChangeArrowheads="1"/>
            </p:cNvSpPr>
            <p:nvPr/>
          </p:nvSpPr>
          <p:spPr bwMode="auto">
            <a:xfrm>
              <a:off x="1168" y="2076"/>
              <a:ext cx="9" cy="2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5" name="Rectangle 501"/>
            <p:cNvSpPr>
              <a:spLocks noChangeArrowheads="1"/>
            </p:cNvSpPr>
            <p:nvPr/>
          </p:nvSpPr>
          <p:spPr bwMode="auto">
            <a:xfrm>
              <a:off x="118" y="2083"/>
              <a:ext cx="9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6" name="Rectangle 502"/>
            <p:cNvSpPr>
              <a:spLocks noChangeArrowheads="1"/>
            </p:cNvSpPr>
            <p:nvPr/>
          </p:nvSpPr>
          <p:spPr bwMode="auto">
            <a:xfrm>
              <a:off x="118" y="2083"/>
              <a:ext cx="9" cy="7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7" name="Freeform 503"/>
            <p:cNvSpPr>
              <a:spLocks/>
            </p:cNvSpPr>
            <p:nvPr/>
          </p:nvSpPr>
          <p:spPr bwMode="auto">
            <a:xfrm>
              <a:off x="123" y="2083"/>
              <a:ext cx="7" cy="76"/>
            </a:xfrm>
            <a:custGeom>
              <a:avLst/>
              <a:gdLst>
                <a:gd name="T0" fmla="*/ 0 w 31"/>
                <a:gd name="T1" fmla="*/ 0 h 307"/>
                <a:gd name="T2" fmla="*/ 0 w 31"/>
                <a:gd name="T3" fmla="*/ 0 h 307"/>
                <a:gd name="T4" fmla="*/ 0 w 31"/>
                <a:gd name="T5" fmla="*/ 0 h 307"/>
                <a:gd name="T6" fmla="*/ 0 w 31"/>
                <a:gd name="T7" fmla="*/ 0 h 307"/>
                <a:gd name="T8" fmla="*/ 0 w 31"/>
                <a:gd name="T9" fmla="*/ 0 h 307"/>
                <a:gd name="T10" fmla="*/ 0 w 31"/>
                <a:gd name="T11" fmla="*/ 0 h 307"/>
                <a:gd name="T12" fmla="*/ 0 w 31"/>
                <a:gd name="T13" fmla="*/ 0 h 307"/>
                <a:gd name="T14" fmla="*/ 0 w 31"/>
                <a:gd name="T15" fmla="*/ 0 h 307"/>
                <a:gd name="T16" fmla="*/ 0 w 31"/>
                <a:gd name="T17" fmla="*/ 0 h 307"/>
                <a:gd name="T18" fmla="*/ 0 w 31"/>
                <a:gd name="T19" fmla="*/ 0 h 307"/>
                <a:gd name="T20" fmla="*/ 0 w 31"/>
                <a:gd name="T21" fmla="*/ 0 h 307"/>
                <a:gd name="T22" fmla="*/ 0 w 31"/>
                <a:gd name="T23" fmla="*/ 0 h 307"/>
                <a:gd name="T24" fmla="*/ 0 w 31"/>
                <a:gd name="T25" fmla="*/ 0 h 307"/>
                <a:gd name="T26" fmla="*/ 0 w 31"/>
                <a:gd name="T27" fmla="*/ 0 h 307"/>
                <a:gd name="T28" fmla="*/ 0 w 31"/>
                <a:gd name="T29" fmla="*/ 0 h 307"/>
                <a:gd name="T30" fmla="*/ 0 w 31"/>
                <a:gd name="T31" fmla="*/ 0 h 307"/>
                <a:gd name="T32" fmla="*/ 0 w 31"/>
                <a:gd name="T33" fmla="*/ 0 h 307"/>
                <a:gd name="T34" fmla="*/ 0 w 31"/>
                <a:gd name="T35" fmla="*/ 0 h 307"/>
                <a:gd name="T36" fmla="*/ 0 w 31"/>
                <a:gd name="T37" fmla="*/ 0 h 307"/>
                <a:gd name="T38" fmla="*/ 0 w 31"/>
                <a:gd name="T39" fmla="*/ 0 h 307"/>
                <a:gd name="T40" fmla="*/ 0 w 31"/>
                <a:gd name="T41" fmla="*/ 0 h 307"/>
                <a:gd name="T42" fmla="*/ 0 w 31"/>
                <a:gd name="T43" fmla="*/ 0 h 307"/>
                <a:gd name="T44" fmla="*/ 0 w 31"/>
                <a:gd name="T45" fmla="*/ 0 h 3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07"/>
                <a:gd name="T71" fmla="*/ 31 w 31"/>
                <a:gd name="T72" fmla="*/ 307 h 3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07">
                  <a:moveTo>
                    <a:pt x="0" y="154"/>
                  </a:moveTo>
                  <a:lnTo>
                    <a:pt x="0" y="307"/>
                  </a:lnTo>
                  <a:lnTo>
                    <a:pt x="3" y="307"/>
                  </a:lnTo>
                  <a:lnTo>
                    <a:pt x="7" y="304"/>
                  </a:lnTo>
                  <a:lnTo>
                    <a:pt x="9" y="300"/>
                  </a:lnTo>
                  <a:lnTo>
                    <a:pt x="12" y="295"/>
                  </a:lnTo>
                  <a:lnTo>
                    <a:pt x="18" y="281"/>
                  </a:lnTo>
                  <a:lnTo>
                    <a:pt x="22" y="263"/>
                  </a:lnTo>
                  <a:lnTo>
                    <a:pt x="26" y="239"/>
                  </a:lnTo>
                  <a:lnTo>
                    <a:pt x="29" y="213"/>
                  </a:lnTo>
                  <a:lnTo>
                    <a:pt x="31" y="184"/>
                  </a:lnTo>
                  <a:lnTo>
                    <a:pt x="31" y="154"/>
                  </a:lnTo>
                  <a:lnTo>
                    <a:pt x="31" y="123"/>
                  </a:lnTo>
                  <a:lnTo>
                    <a:pt x="29" y="94"/>
                  </a:lnTo>
                  <a:lnTo>
                    <a:pt x="26" y="68"/>
                  </a:lnTo>
                  <a:lnTo>
                    <a:pt x="22" y="45"/>
                  </a:lnTo>
                  <a:lnTo>
                    <a:pt x="18" y="26"/>
                  </a:lnTo>
                  <a:lnTo>
                    <a:pt x="12" y="12"/>
                  </a:lnTo>
                  <a:lnTo>
                    <a:pt x="10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8" name="Freeform 504"/>
            <p:cNvSpPr>
              <a:spLocks/>
            </p:cNvSpPr>
            <p:nvPr/>
          </p:nvSpPr>
          <p:spPr bwMode="auto">
            <a:xfrm>
              <a:off x="123" y="2083"/>
              <a:ext cx="7" cy="76"/>
            </a:xfrm>
            <a:custGeom>
              <a:avLst/>
              <a:gdLst>
                <a:gd name="T0" fmla="*/ 0 w 31"/>
                <a:gd name="T1" fmla="*/ 0 h 307"/>
                <a:gd name="T2" fmla="*/ 0 w 31"/>
                <a:gd name="T3" fmla="*/ 0 h 307"/>
                <a:gd name="T4" fmla="*/ 0 w 31"/>
                <a:gd name="T5" fmla="*/ 0 h 307"/>
                <a:gd name="T6" fmla="*/ 0 w 31"/>
                <a:gd name="T7" fmla="*/ 0 h 307"/>
                <a:gd name="T8" fmla="*/ 0 w 31"/>
                <a:gd name="T9" fmla="*/ 0 h 307"/>
                <a:gd name="T10" fmla="*/ 0 w 31"/>
                <a:gd name="T11" fmla="*/ 0 h 307"/>
                <a:gd name="T12" fmla="*/ 0 w 31"/>
                <a:gd name="T13" fmla="*/ 0 h 307"/>
                <a:gd name="T14" fmla="*/ 0 w 31"/>
                <a:gd name="T15" fmla="*/ 0 h 307"/>
                <a:gd name="T16" fmla="*/ 0 w 31"/>
                <a:gd name="T17" fmla="*/ 0 h 307"/>
                <a:gd name="T18" fmla="*/ 0 w 31"/>
                <a:gd name="T19" fmla="*/ 0 h 307"/>
                <a:gd name="T20" fmla="*/ 0 w 31"/>
                <a:gd name="T21" fmla="*/ 0 h 307"/>
                <a:gd name="T22" fmla="*/ 0 w 31"/>
                <a:gd name="T23" fmla="*/ 0 h 307"/>
                <a:gd name="T24" fmla="*/ 0 w 31"/>
                <a:gd name="T25" fmla="*/ 0 h 307"/>
                <a:gd name="T26" fmla="*/ 0 w 31"/>
                <a:gd name="T27" fmla="*/ 0 h 307"/>
                <a:gd name="T28" fmla="*/ 0 w 31"/>
                <a:gd name="T29" fmla="*/ 0 h 307"/>
                <a:gd name="T30" fmla="*/ 0 w 31"/>
                <a:gd name="T31" fmla="*/ 0 h 307"/>
                <a:gd name="T32" fmla="*/ 0 w 31"/>
                <a:gd name="T33" fmla="*/ 0 h 307"/>
                <a:gd name="T34" fmla="*/ 0 w 31"/>
                <a:gd name="T35" fmla="*/ 0 h 307"/>
                <a:gd name="T36" fmla="*/ 0 w 31"/>
                <a:gd name="T37" fmla="*/ 0 h 307"/>
                <a:gd name="T38" fmla="*/ 0 w 31"/>
                <a:gd name="T39" fmla="*/ 0 h 307"/>
                <a:gd name="T40" fmla="*/ 0 w 31"/>
                <a:gd name="T41" fmla="*/ 0 h 3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307"/>
                <a:gd name="T65" fmla="*/ 31 w 31"/>
                <a:gd name="T66" fmla="*/ 307 h 3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307">
                  <a:moveTo>
                    <a:pt x="0" y="307"/>
                  </a:moveTo>
                  <a:lnTo>
                    <a:pt x="3" y="307"/>
                  </a:lnTo>
                  <a:lnTo>
                    <a:pt x="7" y="304"/>
                  </a:lnTo>
                  <a:lnTo>
                    <a:pt x="9" y="300"/>
                  </a:lnTo>
                  <a:lnTo>
                    <a:pt x="12" y="295"/>
                  </a:lnTo>
                  <a:lnTo>
                    <a:pt x="18" y="281"/>
                  </a:lnTo>
                  <a:lnTo>
                    <a:pt x="22" y="263"/>
                  </a:lnTo>
                  <a:lnTo>
                    <a:pt x="26" y="239"/>
                  </a:lnTo>
                  <a:lnTo>
                    <a:pt x="29" y="213"/>
                  </a:lnTo>
                  <a:lnTo>
                    <a:pt x="31" y="184"/>
                  </a:lnTo>
                  <a:lnTo>
                    <a:pt x="31" y="154"/>
                  </a:lnTo>
                  <a:lnTo>
                    <a:pt x="31" y="123"/>
                  </a:lnTo>
                  <a:lnTo>
                    <a:pt x="29" y="94"/>
                  </a:lnTo>
                  <a:lnTo>
                    <a:pt x="26" y="68"/>
                  </a:lnTo>
                  <a:lnTo>
                    <a:pt x="22" y="45"/>
                  </a:lnTo>
                  <a:lnTo>
                    <a:pt x="18" y="26"/>
                  </a:lnTo>
                  <a:lnTo>
                    <a:pt x="12" y="12"/>
                  </a:lnTo>
                  <a:lnTo>
                    <a:pt x="10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69" name="Freeform 505"/>
            <p:cNvSpPr>
              <a:spLocks/>
            </p:cNvSpPr>
            <p:nvPr/>
          </p:nvSpPr>
          <p:spPr bwMode="auto">
            <a:xfrm>
              <a:off x="117" y="2081"/>
              <a:ext cx="3" cy="3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0 h 12"/>
                <a:gd name="T14" fmla="*/ 0 w 11"/>
                <a:gd name="T15" fmla="*/ 0 h 12"/>
                <a:gd name="T16" fmla="*/ 0 w 11"/>
                <a:gd name="T17" fmla="*/ 0 h 12"/>
                <a:gd name="T18" fmla="*/ 0 w 11"/>
                <a:gd name="T19" fmla="*/ 0 h 12"/>
                <a:gd name="T20" fmla="*/ 0 w 11"/>
                <a:gd name="T21" fmla="*/ 0 h 12"/>
                <a:gd name="T22" fmla="*/ 0 w 11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2"/>
                <a:gd name="T38" fmla="*/ 11 w 11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2">
                  <a:moveTo>
                    <a:pt x="0" y="5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0" name="Freeform 506"/>
            <p:cNvSpPr>
              <a:spLocks/>
            </p:cNvSpPr>
            <p:nvPr/>
          </p:nvSpPr>
          <p:spPr bwMode="auto">
            <a:xfrm>
              <a:off x="117" y="2159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w 11"/>
                <a:gd name="T13" fmla="*/ 0 h 11"/>
                <a:gd name="T14" fmla="*/ 0 w 11"/>
                <a:gd name="T15" fmla="*/ 0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1"/>
                <a:gd name="T29" fmla="*/ 11 w 1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1">
                  <a:moveTo>
                    <a:pt x="8" y="0"/>
                  </a:moveTo>
                  <a:lnTo>
                    <a:pt x="11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1" name="Freeform 507"/>
            <p:cNvSpPr>
              <a:spLocks/>
            </p:cNvSpPr>
            <p:nvPr/>
          </p:nvSpPr>
          <p:spPr bwMode="auto">
            <a:xfrm>
              <a:off x="526" y="2166"/>
              <a:ext cx="39" cy="27"/>
            </a:xfrm>
            <a:custGeom>
              <a:avLst/>
              <a:gdLst>
                <a:gd name="T0" fmla="*/ 0 w 153"/>
                <a:gd name="T1" fmla="*/ 0 h 109"/>
                <a:gd name="T2" fmla="*/ 0 w 153"/>
                <a:gd name="T3" fmla="*/ 0 h 109"/>
                <a:gd name="T4" fmla="*/ 0 w 153"/>
                <a:gd name="T5" fmla="*/ 0 h 109"/>
                <a:gd name="T6" fmla="*/ 0 w 153"/>
                <a:gd name="T7" fmla="*/ 0 h 109"/>
                <a:gd name="T8" fmla="*/ 0 w 153"/>
                <a:gd name="T9" fmla="*/ 0 h 109"/>
                <a:gd name="T10" fmla="*/ 0 w 153"/>
                <a:gd name="T11" fmla="*/ 0 h 109"/>
                <a:gd name="T12" fmla="*/ 0 w 153"/>
                <a:gd name="T13" fmla="*/ 0 h 109"/>
                <a:gd name="T14" fmla="*/ 0 w 153"/>
                <a:gd name="T15" fmla="*/ 0 h 109"/>
                <a:gd name="T16" fmla="*/ 0 w 153"/>
                <a:gd name="T17" fmla="*/ 0 h 109"/>
                <a:gd name="T18" fmla="*/ 0 w 153"/>
                <a:gd name="T19" fmla="*/ 0 h 109"/>
                <a:gd name="T20" fmla="*/ 0 w 153"/>
                <a:gd name="T21" fmla="*/ 0 h 109"/>
                <a:gd name="T22" fmla="*/ 0 w 153"/>
                <a:gd name="T23" fmla="*/ 0 h 109"/>
                <a:gd name="T24" fmla="*/ 0 w 153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109"/>
                <a:gd name="T41" fmla="*/ 153 w 153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109">
                  <a:moveTo>
                    <a:pt x="23" y="38"/>
                  </a:moveTo>
                  <a:lnTo>
                    <a:pt x="150" y="38"/>
                  </a:lnTo>
                  <a:lnTo>
                    <a:pt x="153" y="33"/>
                  </a:lnTo>
                  <a:lnTo>
                    <a:pt x="153" y="24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28"/>
                  </a:lnTo>
                  <a:lnTo>
                    <a:pt x="0" y="28"/>
                  </a:lnTo>
                  <a:lnTo>
                    <a:pt x="0" y="109"/>
                  </a:lnTo>
                  <a:lnTo>
                    <a:pt x="18" y="109"/>
                  </a:lnTo>
                  <a:lnTo>
                    <a:pt x="23" y="10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2" name="Freeform 508"/>
            <p:cNvSpPr>
              <a:spLocks/>
            </p:cNvSpPr>
            <p:nvPr/>
          </p:nvSpPr>
          <p:spPr bwMode="auto">
            <a:xfrm>
              <a:off x="526" y="2166"/>
              <a:ext cx="39" cy="27"/>
            </a:xfrm>
            <a:custGeom>
              <a:avLst/>
              <a:gdLst>
                <a:gd name="T0" fmla="*/ 0 w 153"/>
                <a:gd name="T1" fmla="*/ 0 h 109"/>
                <a:gd name="T2" fmla="*/ 0 w 153"/>
                <a:gd name="T3" fmla="*/ 0 h 109"/>
                <a:gd name="T4" fmla="*/ 0 w 153"/>
                <a:gd name="T5" fmla="*/ 0 h 109"/>
                <a:gd name="T6" fmla="*/ 0 w 153"/>
                <a:gd name="T7" fmla="*/ 0 h 109"/>
                <a:gd name="T8" fmla="*/ 0 w 153"/>
                <a:gd name="T9" fmla="*/ 0 h 109"/>
                <a:gd name="T10" fmla="*/ 0 w 153"/>
                <a:gd name="T11" fmla="*/ 0 h 109"/>
                <a:gd name="T12" fmla="*/ 0 w 153"/>
                <a:gd name="T13" fmla="*/ 0 h 109"/>
                <a:gd name="T14" fmla="*/ 0 w 153"/>
                <a:gd name="T15" fmla="*/ 0 h 109"/>
                <a:gd name="T16" fmla="*/ 0 w 153"/>
                <a:gd name="T17" fmla="*/ 0 h 109"/>
                <a:gd name="T18" fmla="*/ 0 w 153"/>
                <a:gd name="T19" fmla="*/ 0 h 109"/>
                <a:gd name="T20" fmla="*/ 0 w 153"/>
                <a:gd name="T21" fmla="*/ 0 h 109"/>
                <a:gd name="T22" fmla="*/ 0 w 153"/>
                <a:gd name="T23" fmla="*/ 0 h 109"/>
                <a:gd name="T24" fmla="*/ 0 w 153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109"/>
                <a:gd name="T41" fmla="*/ 153 w 153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109">
                  <a:moveTo>
                    <a:pt x="23" y="38"/>
                  </a:moveTo>
                  <a:lnTo>
                    <a:pt x="150" y="38"/>
                  </a:lnTo>
                  <a:lnTo>
                    <a:pt x="153" y="33"/>
                  </a:lnTo>
                  <a:lnTo>
                    <a:pt x="153" y="24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28"/>
                  </a:lnTo>
                  <a:lnTo>
                    <a:pt x="0" y="28"/>
                  </a:lnTo>
                  <a:lnTo>
                    <a:pt x="0" y="109"/>
                  </a:lnTo>
                  <a:lnTo>
                    <a:pt x="18" y="109"/>
                  </a:lnTo>
                  <a:lnTo>
                    <a:pt x="23" y="104"/>
                  </a:lnTo>
                  <a:lnTo>
                    <a:pt x="23" y="3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3" name="Freeform 509"/>
            <p:cNvSpPr>
              <a:spLocks/>
            </p:cNvSpPr>
            <p:nvPr/>
          </p:nvSpPr>
          <p:spPr bwMode="auto">
            <a:xfrm>
              <a:off x="134" y="2193"/>
              <a:ext cx="35" cy="43"/>
            </a:xfrm>
            <a:custGeom>
              <a:avLst/>
              <a:gdLst>
                <a:gd name="T0" fmla="*/ 0 w 138"/>
                <a:gd name="T1" fmla="*/ 0 h 169"/>
                <a:gd name="T2" fmla="*/ 0 w 138"/>
                <a:gd name="T3" fmla="*/ 0 h 169"/>
                <a:gd name="T4" fmla="*/ 0 w 138"/>
                <a:gd name="T5" fmla="*/ 0 h 169"/>
                <a:gd name="T6" fmla="*/ 0 w 138"/>
                <a:gd name="T7" fmla="*/ 0 h 169"/>
                <a:gd name="T8" fmla="*/ 0 w 138"/>
                <a:gd name="T9" fmla="*/ 0 h 169"/>
                <a:gd name="T10" fmla="*/ 0 w 138"/>
                <a:gd name="T11" fmla="*/ 0 h 169"/>
                <a:gd name="T12" fmla="*/ 0 w 138"/>
                <a:gd name="T13" fmla="*/ 0 h 169"/>
                <a:gd name="T14" fmla="*/ 0 w 138"/>
                <a:gd name="T15" fmla="*/ 0 h 169"/>
                <a:gd name="T16" fmla="*/ 0 w 138"/>
                <a:gd name="T17" fmla="*/ 0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69"/>
                <a:gd name="T29" fmla="*/ 138 w 138"/>
                <a:gd name="T30" fmla="*/ 169 h 1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69">
                  <a:moveTo>
                    <a:pt x="97" y="148"/>
                  </a:moveTo>
                  <a:lnTo>
                    <a:pt x="138" y="0"/>
                  </a:lnTo>
                  <a:lnTo>
                    <a:pt x="58" y="0"/>
                  </a:lnTo>
                  <a:lnTo>
                    <a:pt x="23" y="129"/>
                  </a:lnTo>
                  <a:lnTo>
                    <a:pt x="2" y="129"/>
                  </a:lnTo>
                  <a:lnTo>
                    <a:pt x="0" y="140"/>
                  </a:lnTo>
                  <a:lnTo>
                    <a:pt x="111" y="169"/>
                  </a:lnTo>
                  <a:lnTo>
                    <a:pt x="114" y="158"/>
                  </a:lnTo>
                  <a:lnTo>
                    <a:pt x="97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4" name="Freeform 510"/>
            <p:cNvSpPr>
              <a:spLocks/>
            </p:cNvSpPr>
            <p:nvPr/>
          </p:nvSpPr>
          <p:spPr bwMode="auto">
            <a:xfrm>
              <a:off x="134" y="2193"/>
              <a:ext cx="35" cy="43"/>
            </a:xfrm>
            <a:custGeom>
              <a:avLst/>
              <a:gdLst>
                <a:gd name="T0" fmla="*/ 0 w 138"/>
                <a:gd name="T1" fmla="*/ 0 h 169"/>
                <a:gd name="T2" fmla="*/ 0 w 138"/>
                <a:gd name="T3" fmla="*/ 0 h 169"/>
                <a:gd name="T4" fmla="*/ 0 w 138"/>
                <a:gd name="T5" fmla="*/ 0 h 169"/>
                <a:gd name="T6" fmla="*/ 0 w 138"/>
                <a:gd name="T7" fmla="*/ 0 h 169"/>
                <a:gd name="T8" fmla="*/ 0 w 138"/>
                <a:gd name="T9" fmla="*/ 0 h 169"/>
                <a:gd name="T10" fmla="*/ 0 w 138"/>
                <a:gd name="T11" fmla="*/ 0 h 169"/>
                <a:gd name="T12" fmla="*/ 0 w 138"/>
                <a:gd name="T13" fmla="*/ 0 h 169"/>
                <a:gd name="T14" fmla="*/ 0 w 138"/>
                <a:gd name="T15" fmla="*/ 0 h 169"/>
                <a:gd name="T16" fmla="*/ 0 w 138"/>
                <a:gd name="T17" fmla="*/ 0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69"/>
                <a:gd name="T29" fmla="*/ 138 w 138"/>
                <a:gd name="T30" fmla="*/ 169 h 1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69">
                  <a:moveTo>
                    <a:pt x="97" y="148"/>
                  </a:moveTo>
                  <a:lnTo>
                    <a:pt x="138" y="0"/>
                  </a:lnTo>
                  <a:lnTo>
                    <a:pt x="58" y="0"/>
                  </a:lnTo>
                  <a:lnTo>
                    <a:pt x="23" y="129"/>
                  </a:lnTo>
                  <a:lnTo>
                    <a:pt x="2" y="129"/>
                  </a:lnTo>
                  <a:lnTo>
                    <a:pt x="0" y="140"/>
                  </a:lnTo>
                  <a:lnTo>
                    <a:pt x="111" y="169"/>
                  </a:lnTo>
                  <a:lnTo>
                    <a:pt x="114" y="158"/>
                  </a:lnTo>
                  <a:lnTo>
                    <a:pt x="97" y="14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5" name="Rectangle 511"/>
            <p:cNvSpPr>
              <a:spLocks noChangeArrowheads="1"/>
            </p:cNvSpPr>
            <p:nvPr/>
          </p:nvSpPr>
          <p:spPr bwMode="auto">
            <a:xfrm>
              <a:off x="1116" y="2145"/>
              <a:ext cx="6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6" name="Rectangle 512"/>
            <p:cNvSpPr>
              <a:spLocks noChangeArrowheads="1"/>
            </p:cNvSpPr>
            <p:nvPr/>
          </p:nvSpPr>
          <p:spPr bwMode="auto">
            <a:xfrm>
              <a:off x="1181" y="2093"/>
              <a:ext cx="4" cy="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7" name="Rectangle 513"/>
            <p:cNvSpPr>
              <a:spLocks noChangeArrowheads="1"/>
            </p:cNvSpPr>
            <p:nvPr/>
          </p:nvSpPr>
          <p:spPr bwMode="auto">
            <a:xfrm>
              <a:off x="1181" y="2093"/>
              <a:ext cx="4" cy="5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8" name="Freeform 514"/>
            <p:cNvSpPr>
              <a:spLocks/>
            </p:cNvSpPr>
            <p:nvPr/>
          </p:nvSpPr>
          <p:spPr bwMode="auto">
            <a:xfrm>
              <a:off x="1256" y="2120"/>
              <a:ext cx="1" cy="2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0 h 10"/>
                <a:gd name="T4" fmla="*/ 0 w 5"/>
                <a:gd name="T5" fmla="*/ 0 h 10"/>
                <a:gd name="T6" fmla="*/ 0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79" name="Rectangle 515"/>
            <p:cNvSpPr>
              <a:spLocks noChangeArrowheads="1"/>
            </p:cNvSpPr>
            <p:nvPr/>
          </p:nvSpPr>
          <p:spPr bwMode="auto">
            <a:xfrm>
              <a:off x="3464" y="1819"/>
              <a:ext cx="2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de-DE" i="1" baseline="30000">
                <a:latin typeface="WP Greek Courier"/>
              </a:endParaRPr>
            </a:p>
          </p:txBody>
        </p:sp>
        <p:sp>
          <p:nvSpPr>
            <p:cNvPr id="75280" name="Rectangle 516"/>
            <p:cNvSpPr>
              <a:spLocks noChangeArrowheads="1"/>
            </p:cNvSpPr>
            <p:nvPr/>
          </p:nvSpPr>
          <p:spPr bwMode="auto">
            <a:xfrm>
              <a:off x="3503" y="1819"/>
              <a:ext cx="2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de-DE" i="1" baseline="30000">
                <a:latin typeface="WP Greek Courier"/>
              </a:endParaRPr>
            </a:p>
          </p:txBody>
        </p:sp>
        <p:sp>
          <p:nvSpPr>
            <p:cNvPr id="75281" name="Freeform 517"/>
            <p:cNvSpPr>
              <a:spLocks/>
            </p:cNvSpPr>
            <p:nvPr/>
          </p:nvSpPr>
          <p:spPr bwMode="auto">
            <a:xfrm>
              <a:off x="605" y="1668"/>
              <a:ext cx="93" cy="203"/>
            </a:xfrm>
            <a:custGeom>
              <a:avLst/>
              <a:gdLst>
                <a:gd name="T0" fmla="*/ 0 w 373"/>
                <a:gd name="T1" fmla="*/ 0 h 815"/>
                <a:gd name="T2" fmla="*/ 0 w 373"/>
                <a:gd name="T3" fmla="*/ 0 h 815"/>
                <a:gd name="T4" fmla="*/ 0 w 373"/>
                <a:gd name="T5" fmla="*/ 0 h 815"/>
                <a:gd name="T6" fmla="*/ 0 w 373"/>
                <a:gd name="T7" fmla="*/ 0 h 815"/>
                <a:gd name="T8" fmla="*/ 0 w 373"/>
                <a:gd name="T9" fmla="*/ 0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"/>
                <a:gd name="T16" fmla="*/ 0 h 815"/>
                <a:gd name="T17" fmla="*/ 373 w 373"/>
                <a:gd name="T18" fmla="*/ 815 h 8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" h="815">
                  <a:moveTo>
                    <a:pt x="368" y="815"/>
                  </a:moveTo>
                  <a:lnTo>
                    <a:pt x="373" y="0"/>
                  </a:lnTo>
                  <a:lnTo>
                    <a:pt x="4" y="0"/>
                  </a:lnTo>
                  <a:lnTo>
                    <a:pt x="0" y="815"/>
                  </a:lnTo>
                  <a:lnTo>
                    <a:pt x="368" y="8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2" name="Rectangle 518"/>
            <p:cNvSpPr>
              <a:spLocks noChangeArrowheads="1"/>
            </p:cNvSpPr>
            <p:nvPr/>
          </p:nvSpPr>
          <p:spPr bwMode="auto">
            <a:xfrm>
              <a:off x="626" y="1870"/>
              <a:ext cx="5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3" name="Freeform 519"/>
            <p:cNvSpPr>
              <a:spLocks/>
            </p:cNvSpPr>
            <p:nvPr/>
          </p:nvSpPr>
          <p:spPr bwMode="auto">
            <a:xfrm>
              <a:off x="1112" y="2141"/>
              <a:ext cx="3" cy="1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60000 65536"/>
                <a:gd name="T7" fmla="*/ 0 60000 65536"/>
                <a:gd name="T8" fmla="*/ 0 60000 65536"/>
                <a:gd name="T9" fmla="*/ 0 w 9"/>
                <a:gd name="T10" fmla="*/ 0 h 3"/>
                <a:gd name="T11" fmla="*/ 9 w 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3">
                  <a:moveTo>
                    <a:pt x="9" y="3"/>
                  </a:move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4" name="Line 520"/>
            <p:cNvSpPr>
              <a:spLocks noChangeShapeType="1"/>
            </p:cNvSpPr>
            <p:nvPr/>
          </p:nvSpPr>
          <p:spPr bwMode="auto">
            <a:xfrm>
              <a:off x="141" y="2144"/>
              <a:ext cx="10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285" name="Freeform 521"/>
            <p:cNvSpPr>
              <a:spLocks/>
            </p:cNvSpPr>
            <p:nvPr/>
          </p:nvSpPr>
          <p:spPr bwMode="auto">
            <a:xfrm>
              <a:off x="762" y="2292"/>
              <a:ext cx="103" cy="117"/>
            </a:xfrm>
            <a:custGeom>
              <a:avLst/>
              <a:gdLst>
                <a:gd name="T0" fmla="*/ 0 w 411"/>
                <a:gd name="T1" fmla="*/ 0 h 469"/>
                <a:gd name="T2" fmla="*/ 0 w 411"/>
                <a:gd name="T3" fmla="*/ 0 h 469"/>
                <a:gd name="T4" fmla="*/ 0 w 411"/>
                <a:gd name="T5" fmla="*/ 0 h 469"/>
                <a:gd name="T6" fmla="*/ 0 w 411"/>
                <a:gd name="T7" fmla="*/ 0 h 469"/>
                <a:gd name="T8" fmla="*/ 0 w 411"/>
                <a:gd name="T9" fmla="*/ 0 h 469"/>
                <a:gd name="T10" fmla="*/ 0 w 411"/>
                <a:gd name="T11" fmla="*/ 0 h 469"/>
                <a:gd name="T12" fmla="*/ 0 w 411"/>
                <a:gd name="T13" fmla="*/ 0 h 469"/>
                <a:gd name="T14" fmla="*/ 0 w 411"/>
                <a:gd name="T15" fmla="*/ 0 h 469"/>
                <a:gd name="T16" fmla="*/ 0 w 411"/>
                <a:gd name="T17" fmla="*/ 0 h 469"/>
                <a:gd name="T18" fmla="*/ 0 w 411"/>
                <a:gd name="T19" fmla="*/ 0 h 469"/>
                <a:gd name="T20" fmla="*/ 0 w 411"/>
                <a:gd name="T21" fmla="*/ 0 h 469"/>
                <a:gd name="T22" fmla="*/ 0 w 411"/>
                <a:gd name="T23" fmla="*/ 0 h 469"/>
                <a:gd name="T24" fmla="*/ 0 w 411"/>
                <a:gd name="T25" fmla="*/ 0 h 469"/>
                <a:gd name="T26" fmla="*/ 0 w 411"/>
                <a:gd name="T27" fmla="*/ 0 h 469"/>
                <a:gd name="T28" fmla="*/ 0 w 411"/>
                <a:gd name="T29" fmla="*/ 0 h 469"/>
                <a:gd name="T30" fmla="*/ 0 w 411"/>
                <a:gd name="T31" fmla="*/ 0 h 469"/>
                <a:gd name="T32" fmla="*/ 0 w 411"/>
                <a:gd name="T33" fmla="*/ 0 h 469"/>
                <a:gd name="T34" fmla="*/ 0 w 411"/>
                <a:gd name="T35" fmla="*/ 0 h 469"/>
                <a:gd name="T36" fmla="*/ 0 w 411"/>
                <a:gd name="T37" fmla="*/ 0 h 469"/>
                <a:gd name="T38" fmla="*/ 0 w 411"/>
                <a:gd name="T39" fmla="*/ 0 h 469"/>
                <a:gd name="T40" fmla="*/ 0 w 411"/>
                <a:gd name="T41" fmla="*/ 0 h 469"/>
                <a:gd name="T42" fmla="*/ 0 w 411"/>
                <a:gd name="T43" fmla="*/ 0 h 469"/>
                <a:gd name="T44" fmla="*/ 0 w 411"/>
                <a:gd name="T45" fmla="*/ 0 h 4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1"/>
                <a:gd name="T70" fmla="*/ 0 h 469"/>
                <a:gd name="T71" fmla="*/ 411 w 411"/>
                <a:gd name="T72" fmla="*/ 469 h 4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1" h="469">
                  <a:moveTo>
                    <a:pt x="0" y="0"/>
                  </a:moveTo>
                  <a:lnTo>
                    <a:pt x="6" y="15"/>
                  </a:lnTo>
                  <a:lnTo>
                    <a:pt x="24" y="55"/>
                  </a:lnTo>
                  <a:lnTo>
                    <a:pt x="48" y="106"/>
                  </a:lnTo>
                  <a:lnTo>
                    <a:pt x="73" y="154"/>
                  </a:lnTo>
                  <a:lnTo>
                    <a:pt x="94" y="192"/>
                  </a:lnTo>
                  <a:lnTo>
                    <a:pt x="113" y="222"/>
                  </a:lnTo>
                  <a:lnTo>
                    <a:pt x="128" y="245"/>
                  </a:lnTo>
                  <a:lnTo>
                    <a:pt x="142" y="264"/>
                  </a:lnTo>
                  <a:lnTo>
                    <a:pt x="159" y="284"/>
                  </a:lnTo>
                  <a:lnTo>
                    <a:pt x="174" y="304"/>
                  </a:lnTo>
                  <a:lnTo>
                    <a:pt x="191" y="322"/>
                  </a:lnTo>
                  <a:lnTo>
                    <a:pt x="208" y="340"/>
                  </a:lnTo>
                  <a:lnTo>
                    <a:pt x="240" y="373"/>
                  </a:lnTo>
                  <a:lnTo>
                    <a:pt x="267" y="399"/>
                  </a:lnTo>
                  <a:lnTo>
                    <a:pt x="282" y="409"/>
                  </a:lnTo>
                  <a:lnTo>
                    <a:pt x="298" y="421"/>
                  </a:lnTo>
                  <a:lnTo>
                    <a:pt x="316" y="432"/>
                  </a:lnTo>
                  <a:lnTo>
                    <a:pt x="335" y="442"/>
                  </a:lnTo>
                  <a:lnTo>
                    <a:pt x="355" y="451"/>
                  </a:lnTo>
                  <a:lnTo>
                    <a:pt x="375" y="459"/>
                  </a:lnTo>
                  <a:lnTo>
                    <a:pt x="393" y="464"/>
                  </a:lnTo>
                  <a:lnTo>
                    <a:pt x="411" y="4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6" name="Freeform 522"/>
            <p:cNvSpPr>
              <a:spLocks/>
            </p:cNvSpPr>
            <p:nvPr/>
          </p:nvSpPr>
          <p:spPr bwMode="auto">
            <a:xfrm>
              <a:off x="865" y="2409"/>
              <a:ext cx="22" cy="2"/>
            </a:xfrm>
            <a:custGeom>
              <a:avLst/>
              <a:gdLst>
                <a:gd name="T0" fmla="*/ 0 w 90"/>
                <a:gd name="T1" fmla="*/ 0 h 6"/>
                <a:gd name="T2" fmla="*/ 0 w 90"/>
                <a:gd name="T3" fmla="*/ 0 h 6"/>
                <a:gd name="T4" fmla="*/ 0 w 90"/>
                <a:gd name="T5" fmla="*/ 0 h 6"/>
                <a:gd name="T6" fmla="*/ 0 w 90"/>
                <a:gd name="T7" fmla="*/ 0 h 6"/>
                <a:gd name="T8" fmla="*/ 0 w 9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"/>
                <a:gd name="T17" fmla="*/ 90 w 9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">
                  <a:moveTo>
                    <a:pt x="0" y="0"/>
                  </a:moveTo>
                  <a:lnTo>
                    <a:pt x="30" y="3"/>
                  </a:lnTo>
                  <a:lnTo>
                    <a:pt x="60" y="5"/>
                  </a:lnTo>
                  <a:lnTo>
                    <a:pt x="82" y="6"/>
                  </a:lnTo>
                  <a:lnTo>
                    <a:pt x="9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7" name="Freeform 523"/>
            <p:cNvSpPr>
              <a:spLocks/>
            </p:cNvSpPr>
            <p:nvPr/>
          </p:nvSpPr>
          <p:spPr bwMode="auto">
            <a:xfrm>
              <a:off x="744" y="1744"/>
              <a:ext cx="144" cy="208"/>
            </a:xfrm>
            <a:custGeom>
              <a:avLst/>
              <a:gdLst>
                <a:gd name="T0" fmla="*/ 0 w 575"/>
                <a:gd name="T1" fmla="*/ 0 h 830"/>
                <a:gd name="T2" fmla="*/ 0 w 575"/>
                <a:gd name="T3" fmla="*/ 0 h 830"/>
                <a:gd name="T4" fmla="*/ 0 w 575"/>
                <a:gd name="T5" fmla="*/ 0 h 830"/>
                <a:gd name="T6" fmla="*/ 0 w 575"/>
                <a:gd name="T7" fmla="*/ 0 h 830"/>
                <a:gd name="T8" fmla="*/ 0 w 575"/>
                <a:gd name="T9" fmla="*/ 0 h 830"/>
                <a:gd name="T10" fmla="*/ 0 w 575"/>
                <a:gd name="T11" fmla="*/ 0 h 830"/>
                <a:gd name="T12" fmla="*/ 0 w 575"/>
                <a:gd name="T13" fmla="*/ 0 h 830"/>
                <a:gd name="T14" fmla="*/ 0 w 575"/>
                <a:gd name="T15" fmla="*/ 0 h 830"/>
                <a:gd name="T16" fmla="*/ 0 w 575"/>
                <a:gd name="T17" fmla="*/ 0 h 830"/>
                <a:gd name="T18" fmla="*/ 0 w 575"/>
                <a:gd name="T19" fmla="*/ 0 h 830"/>
                <a:gd name="T20" fmla="*/ 0 w 575"/>
                <a:gd name="T21" fmla="*/ 0 h 830"/>
                <a:gd name="T22" fmla="*/ 0 w 575"/>
                <a:gd name="T23" fmla="*/ 0 h 830"/>
                <a:gd name="T24" fmla="*/ 0 w 575"/>
                <a:gd name="T25" fmla="*/ 0 h 830"/>
                <a:gd name="T26" fmla="*/ 0 w 575"/>
                <a:gd name="T27" fmla="*/ 0 h 830"/>
                <a:gd name="T28" fmla="*/ 0 w 575"/>
                <a:gd name="T29" fmla="*/ 0 h 830"/>
                <a:gd name="T30" fmla="*/ 0 w 575"/>
                <a:gd name="T31" fmla="*/ 0 h 830"/>
                <a:gd name="T32" fmla="*/ 0 w 575"/>
                <a:gd name="T33" fmla="*/ 0 h 830"/>
                <a:gd name="T34" fmla="*/ 0 w 575"/>
                <a:gd name="T35" fmla="*/ 0 h 830"/>
                <a:gd name="T36" fmla="*/ 0 w 575"/>
                <a:gd name="T37" fmla="*/ 0 h 830"/>
                <a:gd name="T38" fmla="*/ 0 w 575"/>
                <a:gd name="T39" fmla="*/ 0 h 830"/>
                <a:gd name="T40" fmla="*/ 0 w 575"/>
                <a:gd name="T41" fmla="*/ 0 h 830"/>
                <a:gd name="T42" fmla="*/ 0 w 575"/>
                <a:gd name="T43" fmla="*/ 0 h 830"/>
                <a:gd name="T44" fmla="*/ 0 w 575"/>
                <a:gd name="T45" fmla="*/ 0 h 830"/>
                <a:gd name="T46" fmla="*/ 0 w 575"/>
                <a:gd name="T47" fmla="*/ 0 h 830"/>
                <a:gd name="T48" fmla="*/ 0 w 575"/>
                <a:gd name="T49" fmla="*/ 0 h 830"/>
                <a:gd name="T50" fmla="*/ 0 w 575"/>
                <a:gd name="T51" fmla="*/ 0 h 830"/>
                <a:gd name="T52" fmla="*/ 0 w 575"/>
                <a:gd name="T53" fmla="*/ 0 h 830"/>
                <a:gd name="T54" fmla="*/ 0 w 575"/>
                <a:gd name="T55" fmla="*/ 0 h 830"/>
                <a:gd name="T56" fmla="*/ 0 w 575"/>
                <a:gd name="T57" fmla="*/ 0 h 830"/>
                <a:gd name="T58" fmla="*/ 0 w 575"/>
                <a:gd name="T59" fmla="*/ 0 h 830"/>
                <a:gd name="T60" fmla="*/ 0 w 575"/>
                <a:gd name="T61" fmla="*/ 0 h 830"/>
                <a:gd name="T62" fmla="*/ 0 w 575"/>
                <a:gd name="T63" fmla="*/ 0 h 830"/>
                <a:gd name="T64" fmla="*/ 0 w 575"/>
                <a:gd name="T65" fmla="*/ 0 h 8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5"/>
                <a:gd name="T100" fmla="*/ 0 h 830"/>
                <a:gd name="T101" fmla="*/ 575 w 575"/>
                <a:gd name="T102" fmla="*/ 830 h 8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5" h="830">
                  <a:moveTo>
                    <a:pt x="0" y="830"/>
                  </a:moveTo>
                  <a:lnTo>
                    <a:pt x="14" y="780"/>
                  </a:lnTo>
                  <a:lnTo>
                    <a:pt x="30" y="727"/>
                  </a:lnTo>
                  <a:lnTo>
                    <a:pt x="47" y="672"/>
                  </a:lnTo>
                  <a:lnTo>
                    <a:pt x="67" y="616"/>
                  </a:lnTo>
                  <a:lnTo>
                    <a:pt x="88" y="560"/>
                  </a:lnTo>
                  <a:lnTo>
                    <a:pt x="111" y="504"/>
                  </a:lnTo>
                  <a:lnTo>
                    <a:pt x="135" y="449"/>
                  </a:lnTo>
                  <a:lnTo>
                    <a:pt x="159" y="395"/>
                  </a:lnTo>
                  <a:lnTo>
                    <a:pt x="185" y="344"/>
                  </a:lnTo>
                  <a:lnTo>
                    <a:pt x="211" y="295"/>
                  </a:lnTo>
                  <a:lnTo>
                    <a:pt x="237" y="249"/>
                  </a:lnTo>
                  <a:lnTo>
                    <a:pt x="264" y="207"/>
                  </a:lnTo>
                  <a:lnTo>
                    <a:pt x="277" y="186"/>
                  </a:lnTo>
                  <a:lnTo>
                    <a:pt x="291" y="168"/>
                  </a:lnTo>
                  <a:lnTo>
                    <a:pt x="304" y="151"/>
                  </a:lnTo>
                  <a:lnTo>
                    <a:pt x="317" y="135"/>
                  </a:lnTo>
                  <a:lnTo>
                    <a:pt x="331" y="121"/>
                  </a:lnTo>
                  <a:lnTo>
                    <a:pt x="344" y="108"/>
                  </a:lnTo>
                  <a:lnTo>
                    <a:pt x="357" y="96"/>
                  </a:lnTo>
                  <a:lnTo>
                    <a:pt x="369" y="86"/>
                  </a:lnTo>
                  <a:lnTo>
                    <a:pt x="389" y="73"/>
                  </a:lnTo>
                  <a:lnTo>
                    <a:pt x="408" y="61"/>
                  </a:lnTo>
                  <a:lnTo>
                    <a:pt x="427" y="51"/>
                  </a:lnTo>
                  <a:lnTo>
                    <a:pt x="444" y="42"/>
                  </a:lnTo>
                  <a:lnTo>
                    <a:pt x="462" y="33"/>
                  </a:lnTo>
                  <a:lnTo>
                    <a:pt x="480" y="27"/>
                  </a:lnTo>
                  <a:lnTo>
                    <a:pt x="495" y="20"/>
                  </a:lnTo>
                  <a:lnTo>
                    <a:pt x="511" y="16"/>
                  </a:lnTo>
                  <a:lnTo>
                    <a:pt x="536" y="9"/>
                  </a:lnTo>
                  <a:lnTo>
                    <a:pt x="557" y="3"/>
                  </a:lnTo>
                  <a:lnTo>
                    <a:pt x="571" y="1"/>
                  </a:lnTo>
                  <a:lnTo>
                    <a:pt x="57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88" name="Rectangle 524"/>
            <p:cNvSpPr>
              <a:spLocks noChangeArrowheads="1"/>
            </p:cNvSpPr>
            <p:nvPr/>
          </p:nvSpPr>
          <p:spPr bwMode="auto">
            <a:xfrm>
              <a:off x="967" y="2547"/>
              <a:ext cx="2112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two 60 cm long Target-Containers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with opposite polarization</a:t>
              </a:r>
              <a:r>
                <a:rPr lang="de-DE" sz="14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de-DE" sz="1400" i="1" baseline="30000">
                <a:latin typeface="WP Greek Courier"/>
              </a:endParaRPr>
            </a:p>
          </p:txBody>
        </p:sp>
        <p:sp>
          <p:nvSpPr>
            <p:cNvPr id="75289" name="Line 525"/>
            <p:cNvSpPr>
              <a:spLocks noChangeShapeType="1"/>
            </p:cNvSpPr>
            <p:nvPr/>
          </p:nvSpPr>
          <p:spPr bwMode="auto">
            <a:xfrm flipV="1">
              <a:off x="2253" y="2126"/>
              <a:ext cx="229" cy="4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290" name="Line 526"/>
            <p:cNvSpPr>
              <a:spLocks noChangeShapeType="1"/>
            </p:cNvSpPr>
            <p:nvPr/>
          </p:nvSpPr>
          <p:spPr bwMode="auto">
            <a:xfrm>
              <a:off x="1480" y="2120"/>
              <a:ext cx="250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291" name="Freeform 527"/>
            <p:cNvSpPr>
              <a:spLocks/>
            </p:cNvSpPr>
            <p:nvPr/>
          </p:nvSpPr>
          <p:spPr bwMode="auto">
            <a:xfrm>
              <a:off x="1148" y="832"/>
              <a:ext cx="56" cy="99"/>
            </a:xfrm>
            <a:custGeom>
              <a:avLst/>
              <a:gdLst>
                <a:gd name="T0" fmla="*/ 0 w 222"/>
                <a:gd name="T1" fmla="*/ 0 h 395"/>
                <a:gd name="T2" fmla="*/ 0 w 222"/>
                <a:gd name="T3" fmla="*/ 0 h 395"/>
                <a:gd name="T4" fmla="*/ 0 w 222"/>
                <a:gd name="T5" fmla="*/ 0 h 395"/>
                <a:gd name="T6" fmla="*/ 0 w 222"/>
                <a:gd name="T7" fmla="*/ 0 h 395"/>
                <a:gd name="T8" fmla="*/ 0 w 222"/>
                <a:gd name="T9" fmla="*/ 0 h 395"/>
                <a:gd name="T10" fmla="*/ 0 w 222"/>
                <a:gd name="T11" fmla="*/ 0 h 395"/>
                <a:gd name="T12" fmla="*/ 0 w 222"/>
                <a:gd name="T13" fmla="*/ 0 h 395"/>
                <a:gd name="T14" fmla="*/ 0 w 222"/>
                <a:gd name="T15" fmla="*/ 0 h 395"/>
                <a:gd name="T16" fmla="*/ 0 w 222"/>
                <a:gd name="T17" fmla="*/ 0 h 395"/>
                <a:gd name="T18" fmla="*/ 0 w 222"/>
                <a:gd name="T19" fmla="*/ 0 h 395"/>
                <a:gd name="T20" fmla="*/ 0 w 222"/>
                <a:gd name="T21" fmla="*/ 0 h 395"/>
                <a:gd name="T22" fmla="*/ 0 w 222"/>
                <a:gd name="T23" fmla="*/ 0 h 395"/>
                <a:gd name="T24" fmla="*/ 0 w 222"/>
                <a:gd name="T25" fmla="*/ 0 h 395"/>
                <a:gd name="T26" fmla="*/ 0 w 222"/>
                <a:gd name="T27" fmla="*/ 0 h 395"/>
                <a:gd name="T28" fmla="*/ 0 w 222"/>
                <a:gd name="T29" fmla="*/ 0 h 395"/>
                <a:gd name="T30" fmla="*/ 0 w 222"/>
                <a:gd name="T31" fmla="*/ 0 h 395"/>
                <a:gd name="T32" fmla="*/ 0 w 222"/>
                <a:gd name="T33" fmla="*/ 0 h 395"/>
                <a:gd name="T34" fmla="*/ 0 w 222"/>
                <a:gd name="T35" fmla="*/ 0 h 395"/>
                <a:gd name="T36" fmla="*/ 0 w 222"/>
                <a:gd name="T37" fmla="*/ 0 h 395"/>
                <a:gd name="T38" fmla="*/ 0 w 222"/>
                <a:gd name="T39" fmla="*/ 0 h 395"/>
                <a:gd name="T40" fmla="*/ 0 w 222"/>
                <a:gd name="T41" fmla="*/ 0 h 395"/>
                <a:gd name="T42" fmla="*/ 0 w 222"/>
                <a:gd name="T43" fmla="*/ 0 h 395"/>
                <a:gd name="T44" fmla="*/ 0 w 222"/>
                <a:gd name="T45" fmla="*/ 0 h 395"/>
                <a:gd name="T46" fmla="*/ 0 w 222"/>
                <a:gd name="T47" fmla="*/ 0 h 395"/>
                <a:gd name="T48" fmla="*/ 0 w 222"/>
                <a:gd name="T49" fmla="*/ 0 h 395"/>
                <a:gd name="T50" fmla="*/ 0 w 222"/>
                <a:gd name="T51" fmla="*/ 0 h 395"/>
                <a:gd name="T52" fmla="*/ 0 w 222"/>
                <a:gd name="T53" fmla="*/ 0 h 395"/>
                <a:gd name="T54" fmla="*/ 0 w 222"/>
                <a:gd name="T55" fmla="*/ 0 h 395"/>
                <a:gd name="T56" fmla="*/ 0 w 222"/>
                <a:gd name="T57" fmla="*/ 0 h 395"/>
                <a:gd name="T58" fmla="*/ 0 w 222"/>
                <a:gd name="T59" fmla="*/ 0 h 395"/>
                <a:gd name="T60" fmla="*/ 0 w 222"/>
                <a:gd name="T61" fmla="*/ 0 h 395"/>
                <a:gd name="T62" fmla="*/ 0 w 222"/>
                <a:gd name="T63" fmla="*/ 0 h 395"/>
                <a:gd name="T64" fmla="*/ 0 w 222"/>
                <a:gd name="T65" fmla="*/ 0 h 395"/>
                <a:gd name="T66" fmla="*/ 0 w 222"/>
                <a:gd name="T67" fmla="*/ 0 h 395"/>
                <a:gd name="T68" fmla="*/ 0 w 222"/>
                <a:gd name="T69" fmla="*/ 0 h 395"/>
                <a:gd name="T70" fmla="*/ 0 w 222"/>
                <a:gd name="T71" fmla="*/ 0 h 395"/>
                <a:gd name="T72" fmla="*/ 0 w 222"/>
                <a:gd name="T73" fmla="*/ 0 h 395"/>
                <a:gd name="T74" fmla="*/ 0 w 222"/>
                <a:gd name="T75" fmla="*/ 0 h 395"/>
                <a:gd name="T76" fmla="*/ 0 w 222"/>
                <a:gd name="T77" fmla="*/ 0 h 395"/>
                <a:gd name="T78" fmla="*/ 0 w 222"/>
                <a:gd name="T79" fmla="*/ 0 h 395"/>
                <a:gd name="T80" fmla="*/ 0 w 222"/>
                <a:gd name="T81" fmla="*/ 0 h 395"/>
                <a:gd name="T82" fmla="*/ 0 w 222"/>
                <a:gd name="T83" fmla="*/ 0 h 395"/>
                <a:gd name="T84" fmla="*/ 0 w 222"/>
                <a:gd name="T85" fmla="*/ 0 h 395"/>
                <a:gd name="T86" fmla="*/ 0 w 222"/>
                <a:gd name="T87" fmla="*/ 0 h 395"/>
                <a:gd name="T88" fmla="*/ 0 w 222"/>
                <a:gd name="T89" fmla="*/ 0 h 395"/>
                <a:gd name="T90" fmla="*/ 0 w 222"/>
                <a:gd name="T91" fmla="*/ 0 h 395"/>
                <a:gd name="T92" fmla="*/ 0 w 222"/>
                <a:gd name="T93" fmla="*/ 0 h 395"/>
                <a:gd name="T94" fmla="*/ 0 w 222"/>
                <a:gd name="T95" fmla="*/ 0 h 395"/>
                <a:gd name="T96" fmla="*/ 0 w 222"/>
                <a:gd name="T97" fmla="*/ 0 h 395"/>
                <a:gd name="T98" fmla="*/ 0 w 222"/>
                <a:gd name="T99" fmla="*/ 0 h 395"/>
                <a:gd name="T100" fmla="*/ 0 w 222"/>
                <a:gd name="T101" fmla="*/ 0 h 395"/>
                <a:gd name="T102" fmla="*/ 0 w 222"/>
                <a:gd name="T103" fmla="*/ 0 h 395"/>
                <a:gd name="T104" fmla="*/ 0 w 222"/>
                <a:gd name="T105" fmla="*/ 0 h 395"/>
                <a:gd name="T106" fmla="*/ 0 w 222"/>
                <a:gd name="T107" fmla="*/ 0 h 395"/>
                <a:gd name="T108" fmla="*/ 0 w 222"/>
                <a:gd name="T109" fmla="*/ 0 h 395"/>
                <a:gd name="T110" fmla="*/ 0 w 222"/>
                <a:gd name="T111" fmla="*/ 0 h 3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2"/>
                <a:gd name="T169" fmla="*/ 0 h 395"/>
                <a:gd name="T170" fmla="*/ 222 w 222"/>
                <a:gd name="T171" fmla="*/ 395 h 3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2" h="395">
                  <a:moveTo>
                    <a:pt x="5" y="80"/>
                  </a:moveTo>
                  <a:lnTo>
                    <a:pt x="14" y="62"/>
                  </a:lnTo>
                  <a:lnTo>
                    <a:pt x="24" y="46"/>
                  </a:lnTo>
                  <a:lnTo>
                    <a:pt x="29" y="39"/>
                  </a:lnTo>
                  <a:lnTo>
                    <a:pt x="35" y="33"/>
                  </a:lnTo>
                  <a:lnTo>
                    <a:pt x="42" y="27"/>
                  </a:lnTo>
                  <a:lnTo>
                    <a:pt x="47" y="21"/>
                  </a:lnTo>
                  <a:lnTo>
                    <a:pt x="54" y="16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6" y="5"/>
                  </a:lnTo>
                  <a:lnTo>
                    <a:pt x="85" y="3"/>
                  </a:lnTo>
                  <a:lnTo>
                    <a:pt x="92" y="2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53" y="7"/>
                  </a:lnTo>
                  <a:lnTo>
                    <a:pt x="161" y="11"/>
                  </a:lnTo>
                  <a:lnTo>
                    <a:pt x="170" y="17"/>
                  </a:lnTo>
                  <a:lnTo>
                    <a:pt x="176" y="23"/>
                  </a:lnTo>
                  <a:lnTo>
                    <a:pt x="183" y="30"/>
                  </a:lnTo>
                  <a:lnTo>
                    <a:pt x="188" y="35"/>
                  </a:lnTo>
                  <a:lnTo>
                    <a:pt x="192" y="41"/>
                  </a:lnTo>
                  <a:lnTo>
                    <a:pt x="195" y="47"/>
                  </a:lnTo>
                  <a:lnTo>
                    <a:pt x="197" y="52"/>
                  </a:lnTo>
                  <a:lnTo>
                    <a:pt x="200" y="59"/>
                  </a:lnTo>
                  <a:lnTo>
                    <a:pt x="201" y="64"/>
                  </a:lnTo>
                  <a:lnTo>
                    <a:pt x="202" y="71"/>
                  </a:lnTo>
                  <a:lnTo>
                    <a:pt x="203" y="77"/>
                  </a:lnTo>
                  <a:lnTo>
                    <a:pt x="202" y="88"/>
                  </a:lnTo>
                  <a:lnTo>
                    <a:pt x="200" y="99"/>
                  </a:lnTo>
                  <a:lnTo>
                    <a:pt x="195" y="108"/>
                  </a:lnTo>
                  <a:lnTo>
                    <a:pt x="189" y="119"/>
                  </a:lnTo>
                  <a:lnTo>
                    <a:pt x="182" y="130"/>
                  </a:lnTo>
                  <a:lnTo>
                    <a:pt x="172" y="141"/>
                  </a:lnTo>
                  <a:lnTo>
                    <a:pt x="161" y="153"/>
                  </a:lnTo>
                  <a:lnTo>
                    <a:pt x="149" y="163"/>
                  </a:lnTo>
                  <a:lnTo>
                    <a:pt x="158" y="167"/>
                  </a:lnTo>
                  <a:lnTo>
                    <a:pt x="165" y="171"/>
                  </a:lnTo>
                  <a:lnTo>
                    <a:pt x="173" y="175"/>
                  </a:lnTo>
                  <a:lnTo>
                    <a:pt x="181" y="179"/>
                  </a:lnTo>
                  <a:lnTo>
                    <a:pt x="188" y="185"/>
                  </a:lnTo>
                  <a:lnTo>
                    <a:pt x="193" y="190"/>
                  </a:lnTo>
                  <a:lnTo>
                    <a:pt x="199" y="197"/>
                  </a:lnTo>
                  <a:lnTo>
                    <a:pt x="203" y="202"/>
                  </a:lnTo>
                  <a:lnTo>
                    <a:pt x="207" y="209"/>
                  </a:lnTo>
                  <a:lnTo>
                    <a:pt x="212" y="216"/>
                  </a:lnTo>
                  <a:lnTo>
                    <a:pt x="214" y="223"/>
                  </a:lnTo>
                  <a:lnTo>
                    <a:pt x="217" y="230"/>
                  </a:lnTo>
                  <a:lnTo>
                    <a:pt x="220" y="238"/>
                  </a:lnTo>
                  <a:lnTo>
                    <a:pt x="221" y="246"/>
                  </a:lnTo>
                  <a:lnTo>
                    <a:pt x="222" y="254"/>
                  </a:lnTo>
                  <a:lnTo>
                    <a:pt x="222" y="262"/>
                  </a:lnTo>
                  <a:lnTo>
                    <a:pt x="222" y="274"/>
                  </a:lnTo>
                  <a:lnTo>
                    <a:pt x="220" y="286"/>
                  </a:lnTo>
                  <a:lnTo>
                    <a:pt x="217" y="298"/>
                  </a:lnTo>
                  <a:lnTo>
                    <a:pt x="214" y="309"/>
                  </a:lnTo>
                  <a:lnTo>
                    <a:pt x="210" y="320"/>
                  </a:lnTo>
                  <a:lnTo>
                    <a:pt x="204" y="329"/>
                  </a:lnTo>
                  <a:lnTo>
                    <a:pt x="197" y="339"/>
                  </a:lnTo>
                  <a:lnTo>
                    <a:pt x="190" y="349"/>
                  </a:lnTo>
                  <a:lnTo>
                    <a:pt x="179" y="359"/>
                  </a:lnTo>
                  <a:lnTo>
                    <a:pt x="167" y="369"/>
                  </a:lnTo>
                  <a:lnTo>
                    <a:pt x="152" y="377"/>
                  </a:lnTo>
                  <a:lnTo>
                    <a:pt x="138" y="383"/>
                  </a:lnTo>
                  <a:lnTo>
                    <a:pt x="122" y="388"/>
                  </a:lnTo>
                  <a:lnTo>
                    <a:pt x="105" y="393"/>
                  </a:lnTo>
                  <a:lnTo>
                    <a:pt x="87" y="395"/>
                  </a:lnTo>
                  <a:lnTo>
                    <a:pt x="67" y="395"/>
                  </a:lnTo>
                  <a:lnTo>
                    <a:pt x="49" y="395"/>
                  </a:lnTo>
                  <a:lnTo>
                    <a:pt x="34" y="393"/>
                  </a:lnTo>
                  <a:lnTo>
                    <a:pt x="27" y="392"/>
                  </a:lnTo>
                  <a:lnTo>
                    <a:pt x="22" y="390"/>
                  </a:lnTo>
                  <a:lnTo>
                    <a:pt x="17" y="388"/>
                  </a:lnTo>
                  <a:lnTo>
                    <a:pt x="14" y="385"/>
                  </a:lnTo>
                  <a:lnTo>
                    <a:pt x="7" y="381"/>
                  </a:lnTo>
                  <a:lnTo>
                    <a:pt x="3" y="376"/>
                  </a:lnTo>
                  <a:lnTo>
                    <a:pt x="0" y="370"/>
                  </a:lnTo>
                  <a:lnTo>
                    <a:pt x="0" y="365"/>
                  </a:lnTo>
                  <a:lnTo>
                    <a:pt x="0" y="362"/>
                  </a:lnTo>
                  <a:lnTo>
                    <a:pt x="1" y="357"/>
                  </a:lnTo>
                  <a:lnTo>
                    <a:pt x="3" y="354"/>
                  </a:lnTo>
                  <a:lnTo>
                    <a:pt x="6" y="351"/>
                  </a:lnTo>
                  <a:lnTo>
                    <a:pt x="10" y="349"/>
                  </a:lnTo>
                  <a:lnTo>
                    <a:pt x="14" y="346"/>
                  </a:lnTo>
                  <a:lnTo>
                    <a:pt x="17" y="345"/>
                  </a:lnTo>
                  <a:lnTo>
                    <a:pt x="23" y="344"/>
                  </a:lnTo>
                  <a:lnTo>
                    <a:pt x="29" y="345"/>
                  </a:lnTo>
                  <a:lnTo>
                    <a:pt x="37" y="346"/>
                  </a:lnTo>
                  <a:lnTo>
                    <a:pt x="45" y="351"/>
                  </a:lnTo>
                  <a:lnTo>
                    <a:pt x="59" y="357"/>
                  </a:lnTo>
                  <a:lnTo>
                    <a:pt x="74" y="365"/>
                  </a:lnTo>
                  <a:lnTo>
                    <a:pt x="84" y="368"/>
                  </a:lnTo>
                  <a:lnTo>
                    <a:pt x="95" y="370"/>
                  </a:lnTo>
                  <a:lnTo>
                    <a:pt x="106" y="371"/>
                  </a:lnTo>
                  <a:lnTo>
                    <a:pt x="113" y="370"/>
                  </a:lnTo>
                  <a:lnTo>
                    <a:pt x="120" y="369"/>
                  </a:lnTo>
                  <a:lnTo>
                    <a:pt x="127" y="368"/>
                  </a:lnTo>
                  <a:lnTo>
                    <a:pt x="133" y="365"/>
                  </a:lnTo>
                  <a:lnTo>
                    <a:pt x="140" y="363"/>
                  </a:lnTo>
                  <a:lnTo>
                    <a:pt x="146" y="358"/>
                  </a:lnTo>
                  <a:lnTo>
                    <a:pt x="152" y="354"/>
                  </a:lnTo>
                  <a:lnTo>
                    <a:pt x="158" y="349"/>
                  </a:lnTo>
                  <a:lnTo>
                    <a:pt x="162" y="343"/>
                  </a:lnTo>
                  <a:lnTo>
                    <a:pt x="167" y="337"/>
                  </a:lnTo>
                  <a:lnTo>
                    <a:pt x="171" y="331"/>
                  </a:lnTo>
                  <a:lnTo>
                    <a:pt x="173" y="325"/>
                  </a:lnTo>
                  <a:lnTo>
                    <a:pt x="176" y="317"/>
                  </a:lnTo>
                  <a:lnTo>
                    <a:pt x="178" y="311"/>
                  </a:lnTo>
                  <a:lnTo>
                    <a:pt x="179" y="303"/>
                  </a:lnTo>
                  <a:lnTo>
                    <a:pt x="179" y="296"/>
                  </a:lnTo>
                  <a:lnTo>
                    <a:pt x="179" y="285"/>
                  </a:lnTo>
                  <a:lnTo>
                    <a:pt x="176" y="274"/>
                  </a:lnTo>
                  <a:lnTo>
                    <a:pt x="173" y="264"/>
                  </a:lnTo>
                  <a:lnTo>
                    <a:pt x="169" y="253"/>
                  </a:lnTo>
                  <a:lnTo>
                    <a:pt x="165" y="245"/>
                  </a:lnTo>
                  <a:lnTo>
                    <a:pt x="161" y="239"/>
                  </a:lnTo>
                  <a:lnTo>
                    <a:pt x="157" y="233"/>
                  </a:lnTo>
                  <a:lnTo>
                    <a:pt x="152" y="229"/>
                  </a:lnTo>
                  <a:lnTo>
                    <a:pt x="146" y="224"/>
                  </a:lnTo>
                  <a:lnTo>
                    <a:pt x="138" y="218"/>
                  </a:lnTo>
                  <a:lnTo>
                    <a:pt x="129" y="214"/>
                  </a:lnTo>
                  <a:lnTo>
                    <a:pt x="119" y="209"/>
                  </a:lnTo>
                  <a:lnTo>
                    <a:pt x="108" y="204"/>
                  </a:lnTo>
                  <a:lnTo>
                    <a:pt x="97" y="202"/>
                  </a:lnTo>
                  <a:lnTo>
                    <a:pt x="86" y="200"/>
                  </a:lnTo>
                  <a:lnTo>
                    <a:pt x="75" y="200"/>
                  </a:lnTo>
                  <a:lnTo>
                    <a:pt x="65" y="200"/>
                  </a:lnTo>
                  <a:lnTo>
                    <a:pt x="65" y="191"/>
                  </a:lnTo>
                  <a:lnTo>
                    <a:pt x="76" y="189"/>
                  </a:lnTo>
                  <a:lnTo>
                    <a:pt x="88" y="186"/>
                  </a:lnTo>
                  <a:lnTo>
                    <a:pt x="99" y="182"/>
                  </a:lnTo>
                  <a:lnTo>
                    <a:pt x="111" y="175"/>
                  </a:lnTo>
                  <a:lnTo>
                    <a:pt x="121" y="169"/>
                  </a:lnTo>
                  <a:lnTo>
                    <a:pt x="131" y="161"/>
                  </a:lnTo>
                  <a:lnTo>
                    <a:pt x="138" y="153"/>
                  </a:lnTo>
                  <a:lnTo>
                    <a:pt x="144" y="144"/>
                  </a:lnTo>
                  <a:lnTo>
                    <a:pt x="149" y="134"/>
                  </a:lnTo>
                  <a:lnTo>
                    <a:pt x="152" y="123"/>
                  </a:lnTo>
                  <a:lnTo>
                    <a:pt x="154" y="114"/>
                  </a:lnTo>
                  <a:lnTo>
                    <a:pt x="154" y="103"/>
                  </a:lnTo>
                  <a:lnTo>
                    <a:pt x="154" y="95"/>
                  </a:lnTo>
                  <a:lnTo>
                    <a:pt x="153" y="89"/>
                  </a:lnTo>
                  <a:lnTo>
                    <a:pt x="152" y="83"/>
                  </a:lnTo>
                  <a:lnTo>
                    <a:pt x="150" y="76"/>
                  </a:lnTo>
                  <a:lnTo>
                    <a:pt x="148" y="71"/>
                  </a:lnTo>
                  <a:lnTo>
                    <a:pt x="144" y="65"/>
                  </a:lnTo>
                  <a:lnTo>
                    <a:pt x="140" y="61"/>
                  </a:lnTo>
                  <a:lnTo>
                    <a:pt x="136" y="56"/>
                  </a:lnTo>
                  <a:lnTo>
                    <a:pt x="131" y="52"/>
                  </a:lnTo>
                  <a:lnTo>
                    <a:pt x="126" y="48"/>
                  </a:lnTo>
                  <a:lnTo>
                    <a:pt x="120" y="45"/>
                  </a:lnTo>
                  <a:lnTo>
                    <a:pt x="115" y="43"/>
                  </a:lnTo>
                  <a:lnTo>
                    <a:pt x="109" y="41"/>
                  </a:lnTo>
                  <a:lnTo>
                    <a:pt x="102" y="39"/>
                  </a:lnTo>
                  <a:lnTo>
                    <a:pt x="97" y="38"/>
                  </a:lnTo>
                  <a:lnTo>
                    <a:pt x="89" y="38"/>
                  </a:lnTo>
                  <a:lnTo>
                    <a:pt x="78" y="39"/>
                  </a:lnTo>
                  <a:lnTo>
                    <a:pt x="68" y="42"/>
                  </a:lnTo>
                  <a:lnTo>
                    <a:pt x="58" y="45"/>
                  </a:lnTo>
                  <a:lnTo>
                    <a:pt x="48" y="50"/>
                  </a:lnTo>
                  <a:lnTo>
                    <a:pt x="39" y="57"/>
                  </a:lnTo>
                  <a:lnTo>
                    <a:pt x="31" y="64"/>
                  </a:lnTo>
                  <a:lnTo>
                    <a:pt x="23" y="74"/>
                  </a:lnTo>
                  <a:lnTo>
                    <a:pt x="15" y="85"/>
                  </a:lnTo>
                  <a:lnTo>
                    <a:pt x="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2" name="Freeform 528"/>
            <p:cNvSpPr>
              <a:spLocks/>
            </p:cNvSpPr>
            <p:nvPr/>
          </p:nvSpPr>
          <p:spPr bwMode="auto">
            <a:xfrm>
              <a:off x="1219" y="891"/>
              <a:ext cx="101" cy="96"/>
            </a:xfrm>
            <a:custGeom>
              <a:avLst/>
              <a:gdLst>
                <a:gd name="T0" fmla="*/ 0 w 404"/>
                <a:gd name="T1" fmla="*/ 0 h 381"/>
                <a:gd name="T2" fmla="*/ 0 w 404"/>
                <a:gd name="T3" fmla="*/ 0 h 381"/>
                <a:gd name="T4" fmla="*/ 0 w 404"/>
                <a:gd name="T5" fmla="*/ 0 h 381"/>
                <a:gd name="T6" fmla="*/ 0 w 404"/>
                <a:gd name="T7" fmla="*/ 0 h 381"/>
                <a:gd name="T8" fmla="*/ 0 w 404"/>
                <a:gd name="T9" fmla="*/ 0 h 381"/>
                <a:gd name="T10" fmla="*/ 0 w 404"/>
                <a:gd name="T11" fmla="*/ 0 h 381"/>
                <a:gd name="T12" fmla="*/ 0 w 404"/>
                <a:gd name="T13" fmla="*/ 0 h 381"/>
                <a:gd name="T14" fmla="*/ 0 w 404"/>
                <a:gd name="T15" fmla="*/ 0 h 381"/>
                <a:gd name="T16" fmla="*/ 0 w 404"/>
                <a:gd name="T17" fmla="*/ 0 h 381"/>
                <a:gd name="T18" fmla="*/ 0 w 404"/>
                <a:gd name="T19" fmla="*/ 0 h 381"/>
                <a:gd name="T20" fmla="*/ 0 w 404"/>
                <a:gd name="T21" fmla="*/ 0 h 381"/>
                <a:gd name="T22" fmla="*/ 0 w 404"/>
                <a:gd name="T23" fmla="*/ 0 h 381"/>
                <a:gd name="T24" fmla="*/ 0 w 404"/>
                <a:gd name="T25" fmla="*/ 0 h 381"/>
                <a:gd name="T26" fmla="*/ 0 w 404"/>
                <a:gd name="T27" fmla="*/ 0 h 381"/>
                <a:gd name="T28" fmla="*/ 0 w 404"/>
                <a:gd name="T29" fmla="*/ 0 h 381"/>
                <a:gd name="T30" fmla="*/ 0 w 404"/>
                <a:gd name="T31" fmla="*/ 0 h 381"/>
                <a:gd name="T32" fmla="*/ 0 w 404"/>
                <a:gd name="T33" fmla="*/ 0 h 381"/>
                <a:gd name="T34" fmla="*/ 0 w 404"/>
                <a:gd name="T35" fmla="*/ 0 h 381"/>
                <a:gd name="T36" fmla="*/ 0 w 404"/>
                <a:gd name="T37" fmla="*/ 0 h 381"/>
                <a:gd name="T38" fmla="*/ 0 w 404"/>
                <a:gd name="T39" fmla="*/ 0 h 381"/>
                <a:gd name="T40" fmla="*/ 0 w 404"/>
                <a:gd name="T41" fmla="*/ 0 h 381"/>
                <a:gd name="T42" fmla="*/ 0 w 404"/>
                <a:gd name="T43" fmla="*/ 0 h 381"/>
                <a:gd name="T44" fmla="*/ 0 w 404"/>
                <a:gd name="T45" fmla="*/ 0 h 381"/>
                <a:gd name="T46" fmla="*/ 0 w 404"/>
                <a:gd name="T47" fmla="*/ 0 h 381"/>
                <a:gd name="T48" fmla="*/ 0 w 404"/>
                <a:gd name="T49" fmla="*/ 0 h 381"/>
                <a:gd name="T50" fmla="*/ 0 w 404"/>
                <a:gd name="T51" fmla="*/ 0 h 381"/>
                <a:gd name="T52" fmla="*/ 0 w 404"/>
                <a:gd name="T53" fmla="*/ 0 h 381"/>
                <a:gd name="T54" fmla="*/ 0 w 404"/>
                <a:gd name="T55" fmla="*/ 0 h 381"/>
                <a:gd name="T56" fmla="*/ 0 w 404"/>
                <a:gd name="T57" fmla="*/ 0 h 381"/>
                <a:gd name="T58" fmla="*/ 0 w 404"/>
                <a:gd name="T59" fmla="*/ 0 h 381"/>
                <a:gd name="T60" fmla="*/ 0 w 404"/>
                <a:gd name="T61" fmla="*/ 0 h 381"/>
                <a:gd name="T62" fmla="*/ 0 w 404"/>
                <a:gd name="T63" fmla="*/ 0 h 381"/>
                <a:gd name="T64" fmla="*/ 0 w 404"/>
                <a:gd name="T65" fmla="*/ 0 h 381"/>
                <a:gd name="T66" fmla="*/ 0 w 404"/>
                <a:gd name="T67" fmla="*/ 0 h 381"/>
                <a:gd name="T68" fmla="*/ 0 w 404"/>
                <a:gd name="T69" fmla="*/ 0 h 381"/>
                <a:gd name="T70" fmla="*/ 0 w 404"/>
                <a:gd name="T71" fmla="*/ 0 h 381"/>
                <a:gd name="T72" fmla="*/ 0 w 404"/>
                <a:gd name="T73" fmla="*/ 0 h 381"/>
                <a:gd name="T74" fmla="*/ 0 w 404"/>
                <a:gd name="T75" fmla="*/ 0 h 381"/>
                <a:gd name="T76" fmla="*/ 0 w 404"/>
                <a:gd name="T77" fmla="*/ 0 h 381"/>
                <a:gd name="T78" fmla="*/ 0 w 404"/>
                <a:gd name="T79" fmla="*/ 0 h 381"/>
                <a:gd name="T80" fmla="*/ 0 w 404"/>
                <a:gd name="T81" fmla="*/ 0 h 381"/>
                <a:gd name="T82" fmla="*/ 0 w 404"/>
                <a:gd name="T83" fmla="*/ 0 h 381"/>
                <a:gd name="T84" fmla="*/ 0 w 404"/>
                <a:gd name="T85" fmla="*/ 0 h 381"/>
                <a:gd name="T86" fmla="*/ 0 w 404"/>
                <a:gd name="T87" fmla="*/ 0 h 381"/>
                <a:gd name="T88" fmla="*/ 0 w 404"/>
                <a:gd name="T89" fmla="*/ 0 h 381"/>
                <a:gd name="T90" fmla="*/ 0 w 404"/>
                <a:gd name="T91" fmla="*/ 0 h 381"/>
                <a:gd name="T92" fmla="*/ 0 w 404"/>
                <a:gd name="T93" fmla="*/ 0 h 381"/>
                <a:gd name="T94" fmla="*/ 0 w 404"/>
                <a:gd name="T95" fmla="*/ 0 h 381"/>
                <a:gd name="T96" fmla="*/ 0 w 404"/>
                <a:gd name="T97" fmla="*/ 0 h 381"/>
                <a:gd name="T98" fmla="*/ 0 w 404"/>
                <a:gd name="T99" fmla="*/ 0 h 381"/>
                <a:gd name="T100" fmla="*/ 0 w 404"/>
                <a:gd name="T101" fmla="*/ 0 h 381"/>
                <a:gd name="T102" fmla="*/ 0 w 404"/>
                <a:gd name="T103" fmla="*/ 0 h 381"/>
                <a:gd name="T104" fmla="*/ 0 w 404"/>
                <a:gd name="T105" fmla="*/ 0 h 381"/>
                <a:gd name="T106" fmla="*/ 0 w 404"/>
                <a:gd name="T107" fmla="*/ 0 h 381"/>
                <a:gd name="T108" fmla="*/ 0 w 404"/>
                <a:gd name="T109" fmla="*/ 0 h 381"/>
                <a:gd name="T110" fmla="*/ 0 w 404"/>
                <a:gd name="T111" fmla="*/ 0 h 381"/>
                <a:gd name="T112" fmla="*/ 0 w 404"/>
                <a:gd name="T113" fmla="*/ 0 h 381"/>
                <a:gd name="T114" fmla="*/ 0 w 404"/>
                <a:gd name="T115" fmla="*/ 0 h 381"/>
                <a:gd name="T116" fmla="*/ 0 w 404"/>
                <a:gd name="T117" fmla="*/ 0 h 381"/>
                <a:gd name="T118" fmla="*/ 0 w 404"/>
                <a:gd name="T119" fmla="*/ 0 h 3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4"/>
                <a:gd name="T181" fmla="*/ 0 h 381"/>
                <a:gd name="T182" fmla="*/ 404 w 404"/>
                <a:gd name="T183" fmla="*/ 381 h 3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4" h="381">
                  <a:moveTo>
                    <a:pt x="110" y="176"/>
                  </a:moveTo>
                  <a:lnTo>
                    <a:pt x="293" y="176"/>
                  </a:lnTo>
                  <a:lnTo>
                    <a:pt x="293" y="68"/>
                  </a:lnTo>
                  <a:lnTo>
                    <a:pt x="293" y="55"/>
                  </a:lnTo>
                  <a:lnTo>
                    <a:pt x="291" y="43"/>
                  </a:lnTo>
                  <a:lnTo>
                    <a:pt x="290" y="35"/>
                  </a:lnTo>
                  <a:lnTo>
                    <a:pt x="289" y="29"/>
                  </a:lnTo>
                  <a:lnTo>
                    <a:pt x="287" y="26"/>
                  </a:lnTo>
                  <a:lnTo>
                    <a:pt x="285" y="22"/>
                  </a:lnTo>
                  <a:lnTo>
                    <a:pt x="281" y="20"/>
                  </a:lnTo>
                  <a:lnTo>
                    <a:pt x="277" y="17"/>
                  </a:lnTo>
                  <a:lnTo>
                    <a:pt x="270" y="14"/>
                  </a:lnTo>
                  <a:lnTo>
                    <a:pt x="264" y="12"/>
                  </a:lnTo>
                  <a:lnTo>
                    <a:pt x="257" y="10"/>
                  </a:lnTo>
                  <a:lnTo>
                    <a:pt x="251" y="10"/>
                  </a:lnTo>
                  <a:lnTo>
                    <a:pt x="236" y="10"/>
                  </a:lnTo>
                  <a:lnTo>
                    <a:pt x="236" y="0"/>
                  </a:lnTo>
                  <a:lnTo>
                    <a:pt x="404" y="0"/>
                  </a:lnTo>
                  <a:lnTo>
                    <a:pt x="404" y="10"/>
                  </a:lnTo>
                  <a:lnTo>
                    <a:pt x="390" y="10"/>
                  </a:lnTo>
                  <a:lnTo>
                    <a:pt x="383" y="10"/>
                  </a:lnTo>
                  <a:lnTo>
                    <a:pt x="377" y="12"/>
                  </a:lnTo>
                  <a:lnTo>
                    <a:pt x="370" y="14"/>
                  </a:lnTo>
                  <a:lnTo>
                    <a:pt x="364" y="17"/>
                  </a:lnTo>
                  <a:lnTo>
                    <a:pt x="360" y="19"/>
                  </a:lnTo>
                  <a:lnTo>
                    <a:pt x="357" y="22"/>
                  </a:lnTo>
                  <a:lnTo>
                    <a:pt x="353" y="26"/>
                  </a:lnTo>
                  <a:lnTo>
                    <a:pt x="351" y="30"/>
                  </a:lnTo>
                  <a:lnTo>
                    <a:pt x="350" y="36"/>
                  </a:lnTo>
                  <a:lnTo>
                    <a:pt x="349" y="44"/>
                  </a:lnTo>
                  <a:lnTo>
                    <a:pt x="348" y="55"/>
                  </a:lnTo>
                  <a:lnTo>
                    <a:pt x="348" y="68"/>
                  </a:lnTo>
                  <a:lnTo>
                    <a:pt x="348" y="313"/>
                  </a:lnTo>
                  <a:lnTo>
                    <a:pt x="349" y="326"/>
                  </a:lnTo>
                  <a:lnTo>
                    <a:pt x="349" y="337"/>
                  </a:lnTo>
                  <a:lnTo>
                    <a:pt x="350" y="345"/>
                  </a:lnTo>
                  <a:lnTo>
                    <a:pt x="352" y="351"/>
                  </a:lnTo>
                  <a:lnTo>
                    <a:pt x="353" y="355"/>
                  </a:lnTo>
                  <a:lnTo>
                    <a:pt x="357" y="358"/>
                  </a:lnTo>
                  <a:lnTo>
                    <a:pt x="360" y="360"/>
                  </a:lnTo>
                  <a:lnTo>
                    <a:pt x="363" y="364"/>
                  </a:lnTo>
                  <a:lnTo>
                    <a:pt x="370" y="366"/>
                  </a:lnTo>
                  <a:lnTo>
                    <a:pt x="377" y="368"/>
                  </a:lnTo>
                  <a:lnTo>
                    <a:pt x="383" y="370"/>
                  </a:lnTo>
                  <a:lnTo>
                    <a:pt x="390" y="370"/>
                  </a:lnTo>
                  <a:lnTo>
                    <a:pt x="404" y="370"/>
                  </a:lnTo>
                  <a:lnTo>
                    <a:pt x="404" y="381"/>
                  </a:lnTo>
                  <a:lnTo>
                    <a:pt x="236" y="381"/>
                  </a:lnTo>
                  <a:lnTo>
                    <a:pt x="236" y="370"/>
                  </a:lnTo>
                  <a:lnTo>
                    <a:pt x="251" y="370"/>
                  </a:lnTo>
                  <a:lnTo>
                    <a:pt x="262" y="369"/>
                  </a:lnTo>
                  <a:lnTo>
                    <a:pt x="272" y="367"/>
                  </a:lnTo>
                  <a:lnTo>
                    <a:pt x="275" y="365"/>
                  </a:lnTo>
                  <a:lnTo>
                    <a:pt x="279" y="363"/>
                  </a:lnTo>
                  <a:lnTo>
                    <a:pt x="283" y="359"/>
                  </a:lnTo>
                  <a:lnTo>
                    <a:pt x="286" y="356"/>
                  </a:lnTo>
                  <a:lnTo>
                    <a:pt x="288" y="351"/>
                  </a:lnTo>
                  <a:lnTo>
                    <a:pt x="290" y="341"/>
                  </a:lnTo>
                  <a:lnTo>
                    <a:pt x="293" y="328"/>
                  </a:lnTo>
                  <a:lnTo>
                    <a:pt x="293" y="313"/>
                  </a:lnTo>
                  <a:lnTo>
                    <a:pt x="293" y="197"/>
                  </a:lnTo>
                  <a:lnTo>
                    <a:pt x="110" y="197"/>
                  </a:lnTo>
                  <a:lnTo>
                    <a:pt x="110" y="313"/>
                  </a:lnTo>
                  <a:lnTo>
                    <a:pt x="111" y="326"/>
                  </a:lnTo>
                  <a:lnTo>
                    <a:pt x="111" y="337"/>
                  </a:lnTo>
                  <a:lnTo>
                    <a:pt x="112" y="345"/>
                  </a:lnTo>
                  <a:lnTo>
                    <a:pt x="115" y="351"/>
                  </a:lnTo>
                  <a:lnTo>
                    <a:pt x="117" y="355"/>
                  </a:lnTo>
                  <a:lnTo>
                    <a:pt x="119" y="358"/>
                  </a:lnTo>
                  <a:lnTo>
                    <a:pt x="122" y="360"/>
                  </a:lnTo>
                  <a:lnTo>
                    <a:pt x="127" y="364"/>
                  </a:lnTo>
                  <a:lnTo>
                    <a:pt x="133" y="366"/>
                  </a:lnTo>
                  <a:lnTo>
                    <a:pt x="139" y="368"/>
                  </a:lnTo>
                  <a:lnTo>
                    <a:pt x="145" y="370"/>
                  </a:lnTo>
                  <a:lnTo>
                    <a:pt x="153" y="370"/>
                  </a:lnTo>
                  <a:lnTo>
                    <a:pt x="166" y="370"/>
                  </a:lnTo>
                  <a:lnTo>
                    <a:pt x="166" y="381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13" y="370"/>
                  </a:lnTo>
                  <a:lnTo>
                    <a:pt x="24" y="369"/>
                  </a:lnTo>
                  <a:lnTo>
                    <a:pt x="34" y="367"/>
                  </a:lnTo>
                  <a:lnTo>
                    <a:pt x="38" y="365"/>
                  </a:lnTo>
                  <a:lnTo>
                    <a:pt x="42" y="363"/>
                  </a:lnTo>
                  <a:lnTo>
                    <a:pt x="45" y="359"/>
                  </a:lnTo>
                  <a:lnTo>
                    <a:pt x="48" y="356"/>
                  </a:lnTo>
                  <a:lnTo>
                    <a:pt x="51" y="351"/>
                  </a:lnTo>
                  <a:lnTo>
                    <a:pt x="54" y="341"/>
                  </a:lnTo>
                  <a:lnTo>
                    <a:pt x="55" y="328"/>
                  </a:lnTo>
                  <a:lnTo>
                    <a:pt x="55" y="313"/>
                  </a:lnTo>
                  <a:lnTo>
                    <a:pt x="55" y="68"/>
                  </a:lnTo>
                  <a:lnTo>
                    <a:pt x="55" y="55"/>
                  </a:lnTo>
                  <a:lnTo>
                    <a:pt x="54" y="43"/>
                  </a:lnTo>
                  <a:lnTo>
                    <a:pt x="53" y="35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39" y="17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10"/>
                  </a:lnTo>
                  <a:lnTo>
                    <a:pt x="153" y="10"/>
                  </a:lnTo>
                  <a:lnTo>
                    <a:pt x="145" y="10"/>
                  </a:lnTo>
                  <a:lnTo>
                    <a:pt x="139" y="12"/>
                  </a:lnTo>
                  <a:lnTo>
                    <a:pt x="133" y="14"/>
                  </a:lnTo>
                  <a:lnTo>
                    <a:pt x="127" y="17"/>
                  </a:lnTo>
                  <a:lnTo>
                    <a:pt x="122" y="19"/>
                  </a:lnTo>
                  <a:lnTo>
                    <a:pt x="119" y="22"/>
                  </a:lnTo>
                  <a:lnTo>
                    <a:pt x="117" y="26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11" y="44"/>
                  </a:lnTo>
                  <a:lnTo>
                    <a:pt x="111" y="55"/>
                  </a:lnTo>
                  <a:lnTo>
                    <a:pt x="110" y="68"/>
                  </a:lnTo>
                  <a:lnTo>
                    <a:pt x="11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3" name="Freeform 529"/>
            <p:cNvSpPr>
              <a:spLocks noEditPoints="1"/>
            </p:cNvSpPr>
            <p:nvPr/>
          </p:nvSpPr>
          <p:spPr bwMode="auto">
            <a:xfrm>
              <a:off x="1329" y="920"/>
              <a:ext cx="55" cy="69"/>
            </a:xfrm>
            <a:custGeom>
              <a:avLst/>
              <a:gdLst>
                <a:gd name="T0" fmla="*/ 0 w 223"/>
                <a:gd name="T1" fmla="*/ 0 h 273"/>
                <a:gd name="T2" fmla="*/ 0 w 223"/>
                <a:gd name="T3" fmla="*/ 0 h 273"/>
                <a:gd name="T4" fmla="*/ 0 w 223"/>
                <a:gd name="T5" fmla="*/ 0 h 273"/>
                <a:gd name="T6" fmla="*/ 0 w 223"/>
                <a:gd name="T7" fmla="*/ 0 h 273"/>
                <a:gd name="T8" fmla="*/ 0 w 223"/>
                <a:gd name="T9" fmla="*/ 0 h 273"/>
                <a:gd name="T10" fmla="*/ 0 w 223"/>
                <a:gd name="T11" fmla="*/ 0 h 273"/>
                <a:gd name="T12" fmla="*/ 0 w 223"/>
                <a:gd name="T13" fmla="*/ 0 h 273"/>
                <a:gd name="T14" fmla="*/ 0 w 223"/>
                <a:gd name="T15" fmla="*/ 0 h 273"/>
                <a:gd name="T16" fmla="*/ 0 w 223"/>
                <a:gd name="T17" fmla="*/ 0 h 273"/>
                <a:gd name="T18" fmla="*/ 0 w 223"/>
                <a:gd name="T19" fmla="*/ 0 h 273"/>
                <a:gd name="T20" fmla="*/ 0 w 223"/>
                <a:gd name="T21" fmla="*/ 0 h 273"/>
                <a:gd name="T22" fmla="*/ 0 w 223"/>
                <a:gd name="T23" fmla="*/ 0 h 273"/>
                <a:gd name="T24" fmla="*/ 0 w 223"/>
                <a:gd name="T25" fmla="*/ 0 h 273"/>
                <a:gd name="T26" fmla="*/ 0 w 223"/>
                <a:gd name="T27" fmla="*/ 0 h 273"/>
                <a:gd name="T28" fmla="*/ 0 w 223"/>
                <a:gd name="T29" fmla="*/ 0 h 273"/>
                <a:gd name="T30" fmla="*/ 0 w 223"/>
                <a:gd name="T31" fmla="*/ 0 h 273"/>
                <a:gd name="T32" fmla="*/ 0 w 223"/>
                <a:gd name="T33" fmla="*/ 0 h 273"/>
                <a:gd name="T34" fmla="*/ 0 w 223"/>
                <a:gd name="T35" fmla="*/ 0 h 273"/>
                <a:gd name="T36" fmla="*/ 0 w 223"/>
                <a:gd name="T37" fmla="*/ 0 h 273"/>
                <a:gd name="T38" fmla="*/ 0 w 223"/>
                <a:gd name="T39" fmla="*/ 0 h 273"/>
                <a:gd name="T40" fmla="*/ 0 w 223"/>
                <a:gd name="T41" fmla="*/ 0 h 273"/>
                <a:gd name="T42" fmla="*/ 0 w 223"/>
                <a:gd name="T43" fmla="*/ 0 h 273"/>
                <a:gd name="T44" fmla="*/ 0 w 223"/>
                <a:gd name="T45" fmla="*/ 0 h 273"/>
                <a:gd name="T46" fmla="*/ 0 w 223"/>
                <a:gd name="T47" fmla="*/ 0 h 273"/>
                <a:gd name="T48" fmla="*/ 0 w 223"/>
                <a:gd name="T49" fmla="*/ 0 h 273"/>
                <a:gd name="T50" fmla="*/ 0 w 223"/>
                <a:gd name="T51" fmla="*/ 0 h 273"/>
                <a:gd name="T52" fmla="*/ 0 w 223"/>
                <a:gd name="T53" fmla="*/ 0 h 273"/>
                <a:gd name="T54" fmla="*/ 0 w 223"/>
                <a:gd name="T55" fmla="*/ 0 h 273"/>
                <a:gd name="T56" fmla="*/ 0 w 223"/>
                <a:gd name="T57" fmla="*/ 0 h 273"/>
                <a:gd name="T58" fmla="*/ 0 w 223"/>
                <a:gd name="T59" fmla="*/ 0 h 273"/>
                <a:gd name="T60" fmla="*/ 0 w 223"/>
                <a:gd name="T61" fmla="*/ 0 h 273"/>
                <a:gd name="T62" fmla="*/ 0 w 223"/>
                <a:gd name="T63" fmla="*/ 0 h 273"/>
                <a:gd name="T64" fmla="*/ 0 w 223"/>
                <a:gd name="T65" fmla="*/ 0 h 273"/>
                <a:gd name="T66" fmla="*/ 0 w 223"/>
                <a:gd name="T67" fmla="*/ 0 h 273"/>
                <a:gd name="T68" fmla="*/ 0 w 223"/>
                <a:gd name="T69" fmla="*/ 0 h 273"/>
                <a:gd name="T70" fmla="*/ 0 w 223"/>
                <a:gd name="T71" fmla="*/ 0 h 273"/>
                <a:gd name="T72" fmla="*/ 0 w 223"/>
                <a:gd name="T73" fmla="*/ 0 h 273"/>
                <a:gd name="T74" fmla="*/ 0 w 223"/>
                <a:gd name="T75" fmla="*/ 0 h 273"/>
                <a:gd name="T76" fmla="*/ 0 w 223"/>
                <a:gd name="T77" fmla="*/ 0 h 273"/>
                <a:gd name="T78" fmla="*/ 0 w 223"/>
                <a:gd name="T79" fmla="*/ 0 h 273"/>
                <a:gd name="T80" fmla="*/ 0 w 223"/>
                <a:gd name="T81" fmla="*/ 0 h 273"/>
                <a:gd name="T82" fmla="*/ 0 w 223"/>
                <a:gd name="T83" fmla="*/ 0 h 273"/>
                <a:gd name="T84" fmla="*/ 0 w 223"/>
                <a:gd name="T85" fmla="*/ 0 h 273"/>
                <a:gd name="T86" fmla="*/ 0 w 223"/>
                <a:gd name="T87" fmla="*/ 0 h 273"/>
                <a:gd name="T88" fmla="*/ 0 w 223"/>
                <a:gd name="T89" fmla="*/ 0 h 273"/>
                <a:gd name="T90" fmla="*/ 0 w 223"/>
                <a:gd name="T91" fmla="*/ 0 h 273"/>
                <a:gd name="T92" fmla="*/ 0 w 223"/>
                <a:gd name="T93" fmla="*/ 0 h 273"/>
                <a:gd name="T94" fmla="*/ 0 w 223"/>
                <a:gd name="T95" fmla="*/ 0 h 273"/>
                <a:gd name="T96" fmla="*/ 0 w 223"/>
                <a:gd name="T97" fmla="*/ 0 h 273"/>
                <a:gd name="T98" fmla="*/ 0 w 223"/>
                <a:gd name="T99" fmla="*/ 0 h 273"/>
                <a:gd name="T100" fmla="*/ 0 w 223"/>
                <a:gd name="T101" fmla="*/ 0 h 273"/>
                <a:gd name="T102" fmla="*/ 0 w 223"/>
                <a:gd name="T103" fmla="*/ 0 h 273"/>
                <a:gd name="T104" fmla="*/ 0 w 223"/>
                <a:gd name="T105" fmla="*/ 0 h 273"/>
                <a:gd name="T106" fmla="*/ 0 w 223"/>
                <a:gd name="T107" fmla="*/ 0 h 273"/>
                <a:gd name="T108" fmla="*/ 0 w 223"/>
                <a:gd name="T109" fmla="*/ 0 h 273"/>
                <a:gd name="T110" fmla="*/ 0 w 223"/>
                <a:gd name="T111" fmla="*/ 0 h 273"/>
                <a:gd name="T112" fmla="*/ 0 w 223"/>
                <a:gd name="T113" fmla="*/ 0 h 273"/>
                <a:gd name="T114" fmla="*/ 0 w 223"/>
                <a:gd name="T115" fmla="*/ 0 h 273"/>
                <a:gd name="T116" fmla="*/ 0 w 223"/>
                <a:gd name="T117" fmla="*/ 0 h 273"/>
                <a:gd name="T118" fmla="*/ 0 w 223"/>
                <a:gd name="T119" fmla="*/ 0 h 273"/>
                <a:gd name="T120" fmla="*/ 0 w 223"/>
                <a:gd name="T121" fmla="*/ 0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73"/>
                <a:gd name="T185" fmla="*/ 223 w 223"/>
                <a:gd name="T186" fmla="*/ 273 h 2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73">
                  <a:moveTo>
                    <a:pt x="40" y="104"/>
                  </a:moveTo>
                  <a:lnTo>
                    <a:pt x="40" y="118"/>
                  </a:lnTo>
                  <a:lnTo>
                    <a:pt x="42" y="131"/>
                  </a:lnTo>
                  <a:lnTo>
                    <a:pt x="44" y="143"/>
                  </a:lnTo>
                  <a:lnTo>
                    <a:pt x="47" y="155"/>
                  </a:lnTo>
                  <a:lnTo>
                    <a:pt x="51" y="166"/>
                  </a:lnTo>
                  <a:lnTo>
                    <a:pt x="56" y="177"/>
                  </a:lnTo>
                  <a:lnTo>
                    <a:pt x="63" y="185"/>
                  </a:lnTo>
                  <a:lnTo>
                    <a:pt x="69" y="194"/>
                  </a:lnTo>
                  <a:lnTo>
                    <a:pt x="76" y="201"/>
                  </a:lnTo>
                  <a:lnTo>
                    <a:pt x="84" y="208"/>
                  </a:lnTo>
                  <a:lnTo>
                    <a:pt x="92" y="214"/>
                  </a:lnTo>
                  <a:lnTo>
                    <a:pt x="100" y="219"/>
                  </a:lnTo>
                  <a:lnTo>
                    <a:pt x="109" y="222"/>
                  </a:lnTo>
                  <a:lnTo>
                    <a:pt x="118" y="224"/>
                  </a:lnTo>
                  <a:lnTo>
                    <a:pt x="128" y="226"/>
                  </a:lnTo>
                  <a:lnTo>
                    <a:pt x="137" y="226"/>
                  </a:lnTo>
                  <a:lnTo>
                    <a:pt x="150" y="226"/>
                  </a:lnTo>
                  <a:lnTo>
                    <a:pt x="161" y="223"/>
                  </a:lnTo>
                  <a:lnTo>
                    <a:pt x="172" y="219"/>
                  </a:lnTo>
                  <a:lnTo>
                    <a:pt x="182" y="212"/>
                  </a:lnTo>
                  <a:lnTo>
                    <a:pt x="186" y="209"/>
                  </a:lnTo>
                  <a:lnTo>
                    <a:pt x="191" y="205"/>
                  </a:lnTo>
                  <a:lnTo>
                    <a:pt x="195" y="199"/>
                  </a:lnTo>
                  <a:lnTo>
                    <a:pt x="200" y="194"/>
                  </a:lnTo>
                  <a:lnTo>
                    <a:pt x="207" y="181"/>
                  </a:lnTo>
                  <a:lnTo>
                    <a:pt x="214" y="165"/>
                  </a:lnTo>
                  <a:lnTo>
                    <a:pt x="223" y="170"/>
                  </a:lnTo>
                  <a:lnTo>
                    <a:pt x="222" y="180"/>
                  </a:lnTo>
                  <a:lnTo>
                    <a:pt x="218" y="190"/>
                  </a:lnTo>
                  <a:lnTo>
                    <a:pt x="215" y="198"/>
                  </a:lnTo>
                  <a:lnTo>
                    <a:pt x="212" y="208"/>
                  </a:lnTo>
                  <a:lnTo>
                    <a:pt x="206" y="216"/>
                  </a:lnTo>
                  <a:lnTo>
                    <a:pt x="201" y="224"/>
                  </a:lnTo>
                  <a:lnTo>
                    <a:pt x="195" y="233"/>
                  </a:lnTo>
                  <a:lnTo>
                    <a:pt x="187" y="241"/>
                  </a:lnTo>
                  <a:lnTo>
                    <a:pt x="181" y="248"/>
                  </a:lnTo>
                  <a:lnTo>
                    <a:pt x="172" y="254"/>
                  </a:lnTo>
                  <a:lnTo>
                    <a:pt x="164" y="260"/>
                  </a:lnTo>
                  <a:lnTo>
                    <a:pt x="155" y="265"/>
                  </a:lnTo>
                  <a:lnTo>
                    <a:pt x="145" y="268"/>
                  </a:lnTo>
                  <a:lnTo>
                    <a:pt x="136" y="270"/>
                  </a:lnTo>
                  <a:lnTo>
                    <a:pt x="126" y="271"/>
                  </a:lnTo>
                  <a:lnTo>
                    <a:pt x="115" y="273"/>
                  </a:lnTo>
                  <a:lnTo>
                    <a:pt x="103" y="271"/>
                  </a:lnTo>
                  <a:lnTo>
                    <a:pt x="92" y="270"/>
                  </a:lnTo>
                  <a:lnTo>
                    <a:pt x="81" y="267"/>
                  </a:lnTo>
                  <a:lnTo>
                    <a:pt x="70" y="264"/>
                  </a:lnTo>
                  <a:lnTo>
                    <a:pt x="60" y="259"/>
                  </a:lnTo>
                  <a:lnTo>
                    <a:pt x="51" y="252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5" y="227"/>
                  </a:lnTo>
                  <a:lnTo>
                    <a:pt x="18" y="216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4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8" y="81"/>
                  </a:lnTo>
                  <a:lnTo>
                    <a:pt x="13" y="68"/>
                  </a:lnTo>
                  <a:lnTo>
                    <a:pt x="19" y="57"/>
                  </a:lnTo>
                  <a:lnTo>
                    <a:pt x="26" y="46"/>
                  </a:lnTo>
                  <a:lnTo>
                    <a:pt x="34" y="37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3" y="1"/>
                  </a:lnTo>
                  <a:lnTo>
                    <a:pt x="152" y="3"/>
                  </a:lnTo>
                  <a:lnTo>
                    <a:pt x="162" y="6"/>
                  </a:lnTo>
                  <a:lnTo>
                    <a:pt x="171" y="11"/>
                  </a:lnTo>
                  <a:lnTo>
                    <a:pt x="180" y="15"/>
                  </a:lnTo>
                  <a:lnTo>
                    <a:pt x="187" y="22"/>
                  </a:lnTo>
                  <a:lnTo>
                    <a:pt x="194" y="28"/>
                  </a:lnTo>
                  <a:lnTo>
                    <a:pt x="201" y="36"/>
                  </a:lnTo>
                  <a:lnTo>
                    <a:pt x="207" y="43"/>
                  </a:lnTo>
                  <a:lnTo>
                    <a:pt x="212" y="52"/>
                  </a:lnTo>
                  <a:lnTo>
                    <a:pt x="216" y="61"/>
                  </a:lnTo>
                  <a:lnTo>
                    <a:pt x="220" y="71"/>
                  </a:lnTo>
                  <a:lnTo>
                    <a:pt x="222" y="82"/>
                  </a:lnTo>
                  <a:lnTo>
                    <a:pt x="223" y="93"/>
                  </a:lnTo>
                  <a:lnTo>
                    <a:pt x="223" y="104"/>
                  </a:lnTo>
                  <a:lnTo>
                    <a:pt x="40" y="104"/>
                  </a:lnTo>
                  <a:close/>
                  <a:moveTo>
                    <a:pt x="40" y="88"/>
                  </a:moveTo>
                  <a:lnTo>
                    <a:pt x="163" y="88"/>
                  </a:lnTo>
                  <a:lnTo>
                    <a:pt x="162" y="76"/>
                  </a:lnTo>
                  <a:lnTo>
                    <a:pt x="161" y="67"/>
                  </a:lnTo>
                  <a:lnTo>
                    <a:pt x="159" y="59"/>
                  </a:lnTo>
                  <a:lnTo>
                    <a:pt x="157" y="53"/>
                  </a:lnTo>
                  <a:lnTo>
                    <a:pt x="153" y="45"/>
                  </a:lnTo>
                  <a:lnTo>
                    <a:pt x="148" y="39"/>
                  </a:lnTo>
                  <a:lnTo>
                    <a:pt x="142" y="33"/>
                  </a:lnTo>
                  <a:lnTo>
                    <a:pt x="136" y="28"/>
                  </a:lnTo>
                  <a:lnTo>
                    <a:pt x="128" y="25"/>
                  </a:lnTo>
                  <a:lnTo>
                    <a:pt x="120" y="22"/>
                  </a:lnTo>
                  <a:lnTo>
                    <a:pt x="113" y="20"/>
                  </a:lnTo>
                  <a:lnTo>
                    <a:pt x="106" y="19"/>
                  </a:lnTo>
                  <a:lnTo>
                    <a:pt x="99" y="19"/>
                  </a:lnTo>
                  <a:lnTo>
                    <a:pt x="93" y="20"/>
                  </a:lnTo>
                  <a:lnTo>
                    <a:pt x="88" y="22"/>
                  </a:lnTo>
                  <a:lnTo>
                    <a:pt x="82" y="24"/>
                  </a:lnTo>
                  <a:lnTo>
                    <a:pt x="77" y="27"/>
                  </a:lnTo>
                  <a:lnTo>
                    <a:pt x="72" y="29"/>
                  </a:lnTo>
                  <a:lnTo>
                    <a:pt x="67" y="33"/>
                  </a:lnTo>
                  <a:lnTo>
                    <a:pt x="63" y="38"/>
                  </a:lnTo>
                  <a:lnTo>
                    <a:pt x="58" y="42"/>
                  </a:lnTo>
                  <a:lnTo>
                    <a:pt x="54" y="47"/>
                  </a:lnTo>
                  <a:lnTo>
                    <a:pt x="50" y="53"/>
                  </a:lnTo>
                  <a:lnTo>
                    <a:pt x="47" y="59"/>
                  </a:lnTo>
                  <a:lnTo>
                    <a:pt x="45" y="66"/>
                  </a:lnTo>
                  <a:lnTo>
                    <a:pt x="43" y="72"/>
                  </a:lnTo>
                  <a:lnTo>
                    <a:pt x="42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4" name="Rectangle 530"/>
            <p:cNvSpPr>
              <a:spLocks noChangeArrowheads="1"/>
            </p:cNvSpPr>
            <p:nvPr/>
          </p:nvSpPr>
          <p:spPr bwMode="auto">
            <a:xfrm>
              <a:off x="1395" y="949"/>
              <a:ext cx="37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5" name="Freeform 531"/>
            <p:cNvSpPr>
              <a:spLocks noEditPoints="1"/>
            </p:cNvSpPr>
            <p:nvPr/>
          </p:nvSpPr>
          <p:spPr bwMode="auto">
            <a:xfrm>
              <a:off x="1440" y="832"/>
              <a:ext cx="67" cy="97"/>
            </a:xfrm>
            <a:custGeom>
              <a:avLst/>
              <a:gdLst>
                <a:gd name="T0" fmla="*/ 0 w 267"/>
                <a:gd name="T1" fmla="*/ 0 h 388"/>
                <a:gd name="T2" fmla="*/ 0 w 267"/>
                <a:gd name="T3" fmla="*/ 0 h 388"/>
                <a:gd name="T4" fmla="*/ 0 w 267"/>
                <a:gd name="T5" fmla="*/ 0 h 388"/>
                <a:gd name="T6" fmla="*/ 0 w 267"/>
                <a:gd name="T7" fmla="*/ 0 h 388"/>
                <a:gd name="T8" fmla="*/ 0 w 267"/>
                <a:gd name="T9" fmla="*/ 0 h 388"/>
                <a:gd name="T10" fmla="*/ 0 w 267"/>
                <a:gd name="T11" fmla="*/ 0 h 388"/>
                <a:gd name="T12" fmla="*/ 0 w 267"/>
                <a:gd name="T13" fmla="*/ 0 h 388"/>
                <a:gd name="T14" fmla="*/ 0 w 267"/>
                <a:gd name="T15" fmla="*/ 0 h 388"/>
                <a:gd name="T16" fmla="*/ 0 w 267"/>
                <a:gd name="T17" fmla="*/ 0 h 388"/>
                <a:gd name="T18" fmla="*/ 0 w 267"/>
                <a:gd name="T19" fmla="*/ 0 h 388"/>
                <a:gd name="T20" fmla="*/ 0 w 267"/>
                <a:gd name="T21" fmla="*/ 0 h 388"/>
                <a:gd name="T22" fmla="*/ 0 w 267"/>
                <a:gd name="T23" fmla="*/ 0 h 388"/>
                <a:gd name="T24" fmla="*/ 0 w 267"/>
                <a:gd name="T25" fmla="*/ 0 h 388"/>
                <a:gd name="T26" fmla="*/ 0 w 267"/>
                <a:gd name="T27" fmla="*/ 0 h 388"/>
                <a:gd name="T28" fmla="*/ 0 w 267"/>
                <a:gd name="T29" fmla="*/ 0 h 388"/>
                <a:gd name="T30" fmla="*/ 0 w 267"/>
                <a:gd name="T31" fmla="*/ 0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"/>
                <a:gd name="T49" fmla="*/ 0 h 388"/>
                <a:gd name="T50" fmla="*/ 267 w 267"/>
                <a:gd name="T51" fmla="*/ 388 h 3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" h="388">
                  <a:moveTo>
                    <a:pt x="267" y="248"/>
                  </a:moveTo>
                  <a:lnTo>
                    <a:pt x="267" y="288"/>
                  </a:lnTo>
                  <a:lnTo>
                    <a:pt x="214" y="288"/>
                  </a:lnTo>
                  <a:lnTo>
                    <a:pt x="214" y="388"/>
                  </a:lnTo>
                  <a:lnTo>
                    <a:pt x="166" y="388"/>
                  </a:lnTo>
                  <a:lnTo>
                    <a:pt x="166" y="288"/>
                  </a:lnTo>
                  <a:lnTo>
                    <a:pt x="0" y="288"/>
                  </a:lnTo>
                  <a:lnTo>
                    <a:pt x="0" y="252"/>
                  </a:lnTo>
                  <a:lnTo>
                    <a:pt x="182" y="0"/>
                  </a:lnTo>
                  <a:lnTo>
                    <a:pt x="214" y="0"/>
                  </a:lnTo>
                  <a:lnTo>
                    <a:pt x="214" y="248"/>
                  </a:lnTo>
                  <a:lnTo>
                    <a:pt x="267" y="248"/>
                  </a:lnTo>
                  <a:close/>
                  <a:moveTo>
                    <a:pt x="166" y="248"/>
                  </a:moveTo>
                  <a:lnTo>
                    <a:pt x="166" y="59"/>
                  </a:lnTo>
                  <a:lnTo>
                    <a:pt x="29" y="248"/>
                  </a:lnTo>
                  <a:lnTo>
                    <a:pt x="166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6" name="Freeform 532"/>
            <p:cNvSpPr>
              <a:spLocks/>
            </p:cNvSpPr>
            <p:nvPr/>
          </p:nvSpPr>
          <p:spPr bwMode="auto">
            <a:xfrm>
              <a:off x="1514" y="891"/>
              <a:ext cx="102" cy="96"/>
            </a:xfrm>
            <a:custGeom>
              <a:avLst/>
              <a:gdLst>
                <a:gd name="T0" fmla="*/ 0 w 405"/>
                <a:gd name="T1" fmla="*/ 0 h 381"/>
                <a:gd name="T2" fmla="*/ 0 w 405"/>
                <a:gd name="T3" fmla="*/ 0 h 381"/>
                <a:gd name="T4" fmla="*/ 0 w 405"/>
                <a:gd name="T5" fmla="*/ 0 h 381"/>
                <a:gd name="T6" fmla="*/ 0 w 405"/>
                <a:gd name="T7" fmla="*/ 0 h 381"/>
                <a:gd name="T8" fmla="*/ 0 w 405"/>
                <a:gd name="T9" fmla="*/ 0 h 381"/>
                <a:gd name="T10" fmla="*/ 0 w 405"/>
                <a:gd name="T11" fmla="*/ 0 h 381"/>
                <a:gd name="T12" fmla="*/ 0 w 405"/>
                <a:gd name="T13" fmla="*/ 0 h 381"/>
                <a:gd name="T14" fmla="*/ 0 w 405"/>
                <a:gd name="T15" fmla="*/ 0 h 381"/>
                <a:gd name="T16" fmla="*/ 0 w 405"/>
                <a:gd name="T17" fmla="*/ 0 h 381"/>
                <a:gd name="T18" fmla="*/ 0 w 405"/>
                <a:gd name="T19" fmla="*/ 0 h 381"/>
                <a:gd name="T20" fmla="*/ 0 w 405"/>
                <a:gd name="T21" fmla="*/ 0 h 381"/>
                <a:gd name="T22" fmla="*/ 0 w 405"/>
                <a:gd name="T23" fmla="*/ 0 h 381"/>
                <a:gd name="T24" fmla="*/ 0 w 405"/>
                <a:gd name="T25" fmla="*/ 0 h 381"/>
                <a:gd name="T26" fmla="*/ 0 w 405"/>
                <a:gd name="T27" fmla="*/ 0 h 381"/>
                <a:gd name="T28" fmla="*/ 0 w 405"/>
                <a:gd name="T29" fmla="*/ 0 h 381"/>
                <a:gd name="T30" fmla="*/ 0 w 405"/>
                <a:gd name="T31" fmla="*/ 0 h 381"/>
                <a:gd name="T32" fmla="*/ 0 w 405"/>
                <a:gd name="T33" fmla="*/ 0 h 381"/>
                <a:gd name="T34" fmla="*/ 0 w 405"/>
                <a:gd name="T35" fmla="*/ 0 h 381"/>
                <a:gd name="T36" fmla="*/ 0 w 405"/>
                <a:gd name="T37" fmla="*/ 0 h 381"/>
                <a:gd name="T38" fmla="*/ 0 w 405"/>
                <a:gd name="T39" fmla="*/ 0 h 381"/>
                <a:gd name="T40" fmla="*/ 0 w 405"/>
                <a:gd name="T41" fmla="*/ 0 h 381"/>
                <a:gd name="T42" fmla="*/ 0 w 405"/>
                <a:gd name="T43" fmla="*/ 0 h 381"/>
                <a:gd name="T44" fmla="*/ 0 w 405"/>
                <a:gd name="T45" fmla="*/ 0 h 381"/>
                <a:gd name="T46" fmla="*/ 0 w 405"/>
                <a:gd name="T47" fmla="*/ 0 h 381"/>
                <a:gd name="T48" fmla="*/ 0 w 405"/>
                <a:gd name="T49" fmla="*/ 0 h 381"/>
                <a:gd name="T50" fmla="*/ 0 w 405"/>
                <a:gd name="T51" fmla="*/ 0 h 381"/>
                <a:gd name="T52" fmla="*/ 0 w 405"/>
                <a:gd name="T53" fmla="*/ 0 h 381"/>
                <a:gd name="T54" fmla="*/ 0 w 405"/>
                <a:gd name="T55" fmla="*/ 0 h 381"/>
                <a:gd name="T56" fmla="*/ 0 w 405"/>
                <a:gd name="T57" fmla="*/ 0 h 381"/>
                <a:gd name="T58" fmla="*/ 0 w 405"/>
                <a:gd name="T59" fmla="*/ 0 h 381"/>
                <a:gd name="T60" fmla="*/ 0 w 405"/>
                <a:gd name="T61" fmla="*/ 0 h 381"/>
                <a:gd name="T62" fmla="*/ 0 w 405"/>
                <a:gd name="T63" fmla="*/ 0 h 381"/>
                <a:gd name="T64" fmla="*/ 0 w 405"/>
                <a:gd name="T65" fmla="*/ 0 h 381"/>
                <a:gd name="T66" fmla="*/ 0 w 405"/>
                <a:gd name="T67" fmla="*/ 0 h 381"/>
                <a:gd name="T68" fmla="*/ 0 w 405"/>
                <a:gd name="T69" fmla="*/ 0 h 381"/>
                <a:gd name="T70" fmla="*/ 0 w 405"/>
                <a:gd name="T71" fmla="*/ 0 h 381"/>
                <a:gd name="T72" fmla="*/ 0 w 405"/>
                <a:gd name="T73" fmla="*/ 0 h 381"/>
                <a:gd name="T74" fmla="*/ 0 w 405"/>
                <a:gd name="T75" fmla="*/ 0 h 381"/>
                <a:gd name="T76" fmla="*/ 0 w 405"/>
                <a:gd name="T77" fmla="*/ 0 h 381"/>
                <a:gd name="T78" fmla="*/ 0 w 405"/>
                <a:gd name="T79" fmla="*/ 0 h 381"/>
                <a:gd name="T80" fmla="*/ 0 w 405"/>
                <a:gd name="T81" fmla="*/ 0 h 381"/>
                <a:gd name="T82" fmla="*/ 0 w 405"/>
                <a:gd name="T83" fmla="*/ 0 h 381"/>
                <a:gd name="T84" fmla="*/ 0 w 405"/>
                <a:gd name="T85" fmla="*/ 0 h 381"/>
                <a:gd name="T86" fmla="*/ 0 w 405"/>
                <a:gd name="T87" fmla="*/ 0 h 381"/>
                <a:gd name="T88" fmla="*/ 0 w 405"/>
                <a:gd name="T89" fmla="*/ 0 h 381"/>
                <a:gd name="T90" fmla="*/ 0 w 405"/>
                <a:gd name="T91" fmla="*/ 0 h 381"/>
                <a:gd name="T92" fmla="*/ 0 w 405"/>
                <a:gd name="T93" fmla="*/ 0 h 381"/>
                <a:gd name="T94" fmla="*/ 0 w 405"/>
                <a:gd name="T95" fmla="*/ 0 h 381"/>
                <a:gd name="T96" fmla="*/ 0 w 405"/>
                <a:gd name="T97" fmla="*/ 0 h 381"/>
                <a:gd name="T98" fmla="*/ 0 w 405"/>
                <a:gd name="T99" fmla="*/ 0 h 381"/>
                <a:gd name="T100" fmla="*/ 0 w 405"/>
                <a:gd name="T101" fmla="*/ 0 h 381"/>
                <a:gd name="T102" fmla="*/ 0 w 405"/>
                <a:gd name="T103" fmla="*/ 0 h 381"/>
                <a:gd name="T104" fmla="*/ 0 w 405"/>
                <a:gd name="T105" fmla="*/ 0 h 381"/>
                <a:gd name="T106" fmla="*/ 0 w 405"/>
                <a:gd name="T107" fmla="*/ 0 h 381"/>
                <a:gd name="T108" fmla="*/ 0 w 405"/>
                <a:gd name="T109" fmla="*/ 0 h 381"/>
                <a:gd name="T110" fmla="*/ 0 w 405"/>
                <a:gd name="T111" fmla="*/ 0 h 381"/>
                <a:gd name="T112" fmla="*/ 0 w 405"/>
                <a:gd name="T113" fmla="*/ 0 h 381"/>
                <a:gd name="T114" fmla="*/ 0 w 405"/>
                <a:gd name="T115" fmla="*/ 0 h 381"/>
                <a:gd name="T116" fmla="*/ 0 w 405"/>
                <a:gd name="T117" fmla="*/ 0 h 381"/>
                <a:gd name="T118" fmla="*/ 0 w 405"/>
                <a:gd name="T119" fmla="*/ 0 h 3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5"/>
                <a:gd name="T181" fmla="*/ 0 h 381"/>
                <a:gd name="T182" fmla="*/ 405 w 405"/>
                <a:gd name="T183" fmla="*/ 381 h 3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5" h="381">
                  <a:moveTo>
                    <a:pt x="111" y="176"/>
                  </a:moveTo>
                  <a:lnTo>
                    <a:pt x="294" y="176"/>
                  </a:lnTo>
                  <a:lnTo>
                    <a:pt x="294" y="68"/>
                  </a:lnTo>
                  <a:lnTo>
                    <a:pt x="294" y="55"/>
                  </a:lnTo>
                  <a:lnTo>
                    <a:pt x="293" y="43"/>
                  </a:lnTo>
                  <a:lnTo>
                    <a:pt x="291" y="35"/>
                  </a:lnTo>
                  <a:lnTo>
                    <a:pt x="289" y="29"/>
                  </a:lnTo>
                  <a:lnTo>
                    <a:pt x="288" y="26"/>
                  </a:lnTo>
                  <a:lnTo>
                    <a:pt x="285" y="22"/>
                  </a:lnTo>
                  <a:lnTo>
                    <a:pt x="282" y="20"/>
                  </a:lnTo>
                  <a:lnTo>
                    <a:pt x="278" y="17"/>
                  </a:lnTo>
                  <a:lnTo>
                    <a:pt x="272" y="14"/>
                  </a:lnTo>
                  <a:lnTo>
                    <a:pt x="265" y="12"/>
                  </a:lnTo>
                  <a:lnTo>
                    <a:pt x="258" y="10"/>
                  </a:lnTo>
                  <a:lnTo>
                    <a:pt x="252" y="10"/>
                  </a:lnTo>
                  <a:lnTo>
                    <a:pt x="237" y="10"/>
                  </a:lnTo>
                  <a:lnTo>
                    <a:pt x="237" y="0"/>
                  </a:lnTo>
                  <a:lnTo>
                    <a:pt x="405" y="0"/>
                  </a:lnTo>
                  <a:lnTo>
                    <a:pt x="405" y="10"/>
                  </a:lnTo>
                  <a:lnTo>
                    <a:pt x="391" y="10"/>
                  </a:lnTo>
                  <a:lnTo>
                    <a:pt x="384" y="10"/>
                  </a:lnTo>
                  <a:lnTo>
                    <a:pt x="378" y="12"/>
                  </a:lnTo>
                  <a:lnTo>
                    <a:pt x="371" y="14"/>
                  </a:lnTo>
                  <a:lnTo>
                    <a:pt x="364" y="17"/>
                  </a:lnTo>
                  <a:lnTo>
                    <a:pt x="361" y="19"/>
                  </a:lnTo>
                  <a:lnTo>
                    <a:pt x="357" y="22"/>
                  </a:lnTo>
                  <a:lnTo>
                    <a:pt x="355" y="26"/>
                  </a:lnTo>
                  <a:lnTo>
                    <a:pt x="352" y="30"/>
                  </a:lnTo>
                  <a:lnTo>
                    <a:pt x="351" y="36"/>
                  </a:lnTo>
                  <a:lnTo>
                    <a:pt x="350" y="44"/>
                  </a:lnTo>
                  <a:lnTo>
                    <a:pt x="349" y="55"/>
                  </a:lnTo>
                  <a:lnTo>
                    <a:pt x="349" y="68"/>
                  </a:lnTo>
                  <a:lnTo>
                    <a:pt x="349" y="313"/>
                  </a:lnTo>
                  <a:lnTo>
                    <a:pt x="349" y="326"/>
                  </a:lnTo>
                  <a:lnTo>
                    <a:pt x="350" y="337"/>
                  </a:lnTo>
                  <a:lnTo>
                    <a:pt x="351" y="345"/>
                  </a:lnTo>
                  <a:lnTo>
                    <a:pt x="352" y="351"/>
                  </a:lnTo>
                  <a:lnTo>
                    <a:pt x="355" y="355"/>
                  </a:lnTo>
                  <a:lnTo>
                    <a:pt x="357" y="358"/>
                  </a:lnTo>
                  <a:lnTo>
                    <a:pt x="360" y="360"/>
                  </a:lnTo>
                  <a:lnTo>
                    <a:pt x="364" y="364"/>
                  </a:lnTo>
                  <a:lnTo>
                    <a:pt x="371" y="366"/>
                  </a:lnTo>
                  <a:lnTo>
                    <a:pt x="378" y="368"/>
                  </a:lnTo>
                  <a:lnTo>
                    <a:pt x="384" y="370"/>
                  </a:lnTo>
                  <a:lnTo>
                    <a:pt x="391" y="370"/>
                  </a:lnTo>
                  <a:lnTo>
                    <a:pt x="405" y="370"/>
                  </a:lnTo>
                  <a:lnTo>
                    <a:pt x="405" y="381"/>
                  </a:lnTo>
                  <a:lnTo>
                    <a:pt x="237" y="381"/>
                  </a:lnTo>
                  <a:lnTo>
                    <a:pt x="237" y="370"/>
                  </a:lnTo>
                  <a:lnTo>
                    <a:pt x="252" y="370"/>
                  </a:lnTo>
                  <a:lnTo>
                    <a:pt x="263" y="369"/>
                  </a:lnTo>
                  <a:lnTo>
                    <a:pt x="272" y="367"/>
                  </a:lnTo>
                  <a:lnTo>
                    <a:pt x="276" y="365"/>
                  </a:lnTo>
                  <a:lnTo>
                    <a:pt x="280" y="363"/>
                  </a:lnTo>
                  <a:lnTo>
                    <a:pt x="284" y="359"/>
                  </a:lnTo>
                  <a:lnTo>
                    <a:pt x="286" y="356"/>
                  </a:lnTo>
                  <a:lnTo>
                    <a:pt x="289" y="351"/>
                  </a:lnTo>
                  <a:lnTo>
                    <a:pt x="291" y="341"/>
                  </a:lnTo>
                  <a:lnTo>
                    <a:pt x="293" y="328"/>
                  </a:lnTo>
                  <a:lnTo>
                    <a:pt x="294" y="313"/>
                  </a:lnTo>
                  <a:lnTo>
                    <a:pt x="294" y="197"/>
                  </a:lnTo>
                  <a:lnTo>
                    <a:pt x="111" y="197"/>
                  </a:lnTo>
                  <a:lnTo>
                    <a:pt x="111" y="313"/>
                  </a:lnTo>
                  <a:lnTo>
                    <a:pt x="111" y="326"/>
                  </a:lnTo>
                  <a:lnTo>
                    <a:pt x="112" y="337"/>
                  </a:lnTo>
                  <a:lnTo>
                    <a:pt x="113" y="345"/>
                  </a:lnTo>
                  <a:lnTo>
                    <a:pt x="116" y="351"/>
                  </a:lnTo>
                  <a:lnTo>
                    <a:pt x="117" y="355"/>
                  </a:lnTo>
                  <a:lnTo>
                    <a:pt x="120" y="358"/>
                  </a:lnTo>
                  <a:lnTo>
                    <a:pt x="123" y="360"/>
                  </a:lnTo>
                  <a:lnTo>
                    <a:pt x="128" y="364"/>
                  </a:lnTo>
                  <a:lnTo>
                    <a:pt x="133" y="366"/>
                  </a:lnTo>
                  <a:lnTo>
                    <a:pt x="140" y="368"/>
                  </a:lnTo>
                  <a:lnTo>
                    <a:pt x="147" y="370"/>
                  </a:lnTo>
                  <a:lnTo>
                    <a:pt x="153" y="370"/>
                  </a:lnTo>
                  <a:lnTo>
                    <a:pt x="168" y="370"/>
                  </a:lnTo>
                  <a:lnTo>
                    <a:pt x="168" y="381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14" y="370"/>
                  </a:lnTo>
                  <a:lnTo>
                    <a:pt x="25" y="369"/>
                  </a:lnTo>
                  <a:lnTo>
                    <a:pt x="35" y="367"/>
                  </a:lnTo>
                  <a:lnTo>
                    <a:pt x="39" y="365"/>
                  </a:lnTo>
                  <a:lnTo>
                    <a:pt x="43" y="363"/>
                  </a:lnTo>
                  <a:lnTo>
                    <a:pt x="46" y="359"/>
                  </a:lnTo>
                  <a:lnTo>
                    <a:pt x="49" y="356"/>
                  </a:lnTo>
                  <a:lnTo>
                    <a:pt x="53" y="351"/>
                  </a:lnTo>
                  <a:lnTo>
                    <a:pt x="54" y="341"/>
                  </a:lnTo>
                  <a:lnTo>
                    <a:pt x="56" y="328"/>
                  </a:lnTo>
                  <a:lnTo>
                    <a:pt x="56" y="313"/>
                  </a:lnTo>
                  <a:lnTo>
                    <a:pt x="56" y="68"/>
                  </a:lnTo>
                  <a:lnTo>
                    <a:pt x="56" y="55"/>
                  </a:lnTo>
                  <a:lnTo>
                    <a:pt x="55" y="43"/>
                  </a:lnTo>
                  <a:lnTo>
                    <a:pt x="54" y="35"/>
                  </a:lnTo>
                  <a:lnTo>
                    <a:pt x="53" y="29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7"/>
                  </a:lnTo>
                  <a:lnTo>
                    <a:pt x="34" y="14"/>
                  </a:lnTo>
                  <a:lnTo>
                    <a:pt x="27" y="12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53" y="10"/>
                  </a:lnTo>
                  <a:lnTo>
                    <a:pt x="147" y="10"/>
                  </a:lnTo>
                  <a:lnTo>
                    <a:pt x="140" y="12"/>
                  </a:lnTo>
                  <a:lnTo>
                    <a:pt x="133" y="14"/>
                  </a:lnTo>
                  <a:lnTo>
                    <a:pt x="128" y="17"/>
                  </a:lnTo>
                  <a:lnTo>
                    <a:pt x="123" y="19"/>
                  </a:lnTo>
                  <a:lnTo>
                    <a:pt x="120" y="22"/>
                  </a:lnTo>
                  <a:lnTo>
                    <a:pt x="117" y="26"/>
                  </a:lnTo>
                  <a:lnTo>
                    <a:pt x="115" y="30"/>
                  </a:lnTo>
                  <a:lnTo>
                    <a:pt x="113" y="36"/>
                  </a:lnTo>
                  <a:lnTo>
                    <a:pt x="112" y="44"/>
                  </a:lnTo>
                  <a:lnTo>
                    <a:pt x="111" y="55"/>
                  </a:lnTo>
                  <a:lnTo>
                    <a:pt x="111" y="68"/>
                  </a:lnTo>
                  <a:lnTo>
                    <a:pt x="111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7" name="Freeform 533"/>
            <p:cNvSpPr>
              <a:spLocks noEditPoints="1"/>
            </p:cNvSpPr>
            <p:nvPr/>
          </p:nvSpPr>
          <p:spPr bwMode="auto">
            <a:xfrm>
              <a:off x="1624" y="920"/>
              <a:ext cx="56" cy="69"/>
            </a:xfrm>
            <a:custGeom>
              <a:avLst/>
              <a:gdLst>
                <a:gd name="T0" fmla="*/ 0 w 223"/>
                <a:gd name="T1" fmla="*/ 0 h 273"/>
                <a:gd name="T2" fmla="*/ 0 w 223"/>
                <a:gd name="T3" fmla="*/ 0 h 273"/>
                <a:gd name="T4" fmla="*/ 0 w 223"/>
                <a:gd name="T5" fmla="*/ 0 h 273"/>
                <a:gd name="T6" fmla="*/ 0 w 223"/>
                <a:gd name="T7" fmla="*/ 0 h 273"/>
                <a:gd name="T8" fmla="*/ 0 w 223"/>
                <a:gd name="T9" fmla="*/ 0 h 273"/>
                <a:gd name="T10" fmla="*/ 0 w 223"/>
                <a:gd name="T11" fmla="*/ 0 h 273"/>
                <a:gd name="T12" fmla="*/ 0 w 223"/>
                <a:gd name="T13" fmla="*/ 0 h 273"/>
                <a:gd name="T14" fmla="*/ 0 w 223"/>
                <a:gd name="T15" fmla="*/ 0 h 273"/>
                <a:gd name="T16" fmla="*/ 0 w 223"/>
                <a:gd name="T17" fmla="*/ 0 h 273"/>
                <a:gd name="T18" fmla="*/ 0 w 223"/>
                <a:gd name="T19" fmla="*/ 0 h 273"/>
                <a:gd name="T20" fmla="*/ 0 w 223"/>
                <a:gd name="T21" fmla="*/ 0 h 273"/>
                <a:gd name="T22" fmla="*/ 0 w 223"/>
                <a:gd name="T23" fmla="*/ 0 h 273"/>
                <a:gd name="T24" fmla="*/ 0 w 223"/>
                <a:gd name="T25" fmla="*/ 0 h 273"/>
                <a:gd name="T26" fmla="*/ 0 w 223"/>
                <a:gd name="T27" fmla="*/ 0 h 273"/>
                <a:gd name="T28" fmla="*/ 0 w 223"/>
                <a:gd name="T29" fmla="*/ 0 h 273"/>
                <a:gd name="T30" fmla="*/ 0 w 223"/>
                <a:gd name="T31" fmla="*/ 0 h 273"/>
                <a:gd name="T32" fmla="*/ 0 w 223"/>
                <a:gd name="T33" fmla="*/ 0 h 273"/>
                <a:gd name="T34" fmla="*/ 0 w 223"/>
                <a:gd name="T35" fmla="*/ 0 h 273"/>
                <a:gd name="T36" fmla="*/ 0 w 223"/>
                <a:gd name="T37" fmla="*/ 0 h 273"/>
                <a:gd name="T38" fmla="*/ 0 w 223"/>
                <a:gd name="T39" fmla="*/ 0 h 273"/>
                <a:gd name="T40" fmla="*/ 0 w 223"/>
                <a:gd name="T41" fmla="*/ 0 h 273"/>
                <a:gd name="T42" fmla="*/ 0 w 223"/>
                <a:gd name="T43" fmla="*/ 0 h 273"/>
                <a:gd name="T44" fmla="*/ 0 w 223"/>
                <a:gd name="T45" fmla="*/ 0 h 273"/>
                <a:gd name="T46" fmla="*/ 0 w 223"/>
                <a:gd name="T47" fmla="*/ 0 h 273"/>
                <a:gd name="T48" fmla="*/ 0 w 223"/>
                <a:gd name="T49" fmla="*/ 0 h 273"/>
                <a:gd name="T50" fmla="*/ 0 w 223"/>
                <a:gd name="T51" fmla="*/ 0 h 273"/>
                <a:gd name="T52" fmla="*/ 0 w 223"/>
                <a:gd name="T53" fmla="*/ 0 h 273"/>
                <a:gd name="T54" fmla="*/ 0 w 223"/>
                <a:gd name="T55" fmla="*/ 0 h 273"/>
                <a:gd name="T56" fmla="*/ 0 w 223"/>
                <a:gd name="T57" fmla="*/ 0 h 273"/>
                <a:gd name="T58" fmla="*/ 0 w 223"/>
                <a:gd name="T59" fmla="*/ 0 h 273"/>
                <a:gd name="T60" fmla="*/ 0 w 223"/>
                <a:gd name="T61" fmla="*/ 0 h 273"/>
                <a:gd name="T62" fmla="*/ 0 w 223"/>
                <a:gd name="T63" fmla="*/ 0 h 273"/>
                <a:gd name="T64" fmla="*/ 0 w 223"/>
                <a:gd name="T65" fmla="*/ 0 h 273"/>
                <a:gd name="T66" fmla="*/ 0 w 223"/>
                <a:gd name="T67" fmla="*/ 0 h 273"/>
                <a:gd name="T68" fmla="*/ 0 w 223"/>
                <a:gd name="T69" fmla="*/ 0 h 273"/>
                <a:gd name="T70" fmla="*/ 0 w 223"/>
                <a:gd name="T71" fmla="*/ 0 h 273"/>
                <a:gd name="T72" fmla="*/ 0 w 223"/>
                <a:gd name="T73" fmla="*/ 0 h 273"/>
                <a:gd name="T74" fmla="*/ 0 w 223"/>
                <a:gd name="T75" fmla="*/ 0 h 273"/>
                <a:gd name="T76" fmla="*/ 0 w 223"/>
                <a:gd name="T77" fmla="*/ 0 h 273"/>
                <a:gd name="T78" fmla="*/ 0 w 223"/>
                <a:gd name="T79" fmla="*/ 0 h 273"/>
                <a:gd name="T80" fmla="*/ 0 w 223"/>
                <a:gd name="T81" fmla="*/ 0 h 273"/>
                <a:gd name="T82" fmla="*/ 0 w 223"/>
                <a:gd name="T83" fmla="*/ 0 h 273"/>
                <a:gd name="T84" fmla="*/ 0 w 223"/>
                <a:gd name="T85" fmla="*/ 0 h 273"/>
                <a:gd name="T86" fmla="*/ 0 w 223"/>
                <a:gd name="T87" fmla="*/ 0 h 273"/>
                <a:gd name="T88" fmla="*/ 0 w 223"/>
                <a:gd name="T89" fmla="*/ 0 h 273"/>
                <a:gd name="T90" fmla="*/ 0 w 223"/>
                <a:gd name="T91" fmla="*/ 0 h 273"/>
                <a:gd name="T92" fmla="*/ 0 w 223"/>
                <a:gd name="T93" fmla="*/ 0 h 273"/>
                <a:gd name="T94" fmla="*/ 0 w 223"/>
                <a:gd name="T95" fmla="*/ 0 h 273"/>
                <a:gd name="T96" fmla="*/ 0 w 223"/>
                <a:gd name="T97" fmla="*/ 0 h 273"/>
                <a:gd name="T98" fmla="*/ 0 w 223"/>
                <a:gd name="T99" fmla="*/ 0 h 273"/>
                <a:gd name="T100" fmla="*/ 0 w 223"/>
                <a:gd name="T101" fmla="*/ 0 h 273"/>
                <a:gd name="T102" fmla="*/ 0 w 223"/>
                <a:gd name="T103" fmla="*/ 0 h 273"/>
                <a:gd name="T104" fmla="*/ 0 w 223"/>
                <a:gd name="T105" fmla="*/ 0 h 273"/>
                <a:gd name="T106" fmla="*/ 0 w 223"/>
                <a:gd name="T107" fmla="*/ 0 h 273"/>
                <a:gd name="T108" fmla="*/ 0 w 223"/>
                <a:gd name="T109" fmla="*/ 0 h 273"/>
                <a:gd name="T110" fmla="*/ 0 w 223"/>
                <a:gd name="T111" fmla="*/ 0 h 273"/>
                <a:gd name="T112" fmla="*/ 0 w 223"/>
                <a:gd name="T113" fmla="*/ 0 h 273"/>
                <a:gd name="T114" fmla="*/ 0 w 223"/>
                <a:gd name="T115" fmla="*/ 0 h 273"/>
                <a:gd name="T116" fmla="*/ 0 w 223"/>
                <a:gd name="T117" fmla="*/ 0 h 273"/>
                <a:gd name="T118" fmla="*/ 0 w 223"/>
                <a:gd name="T119" fmla="*/ 0 h 273"/>
                <a:gd name="T120" fmla="*/ 0 w 223"/>
                <a:gd name="T121" fmla="*/ 0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73"/>
                <a:gd name="T185" fmla="*/ 223 w 223"/>
                <a:gd name="T186" fmla="*/ 273 h 2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73">
                  <a:moveTo>
                    <a:pt x="41" y="104"/>
                  </a:moveTo>
                  <a:lnTo>
                    <a:pt x="41" y="118"/>
                  </a:lnTo>
                  <a:lnTo>
                    <a:pt x="42" y="131"/>
                  </a:lnTo>
                  <a:lnTo>
                    <a:pt x="44" y="143"/>
                  </a:lnTo>
                  <a:lnTo>
                    <a:pt x="47" y="155"/>
                  </a:lnTo>
                  <a:lnTo>
                    <a:pt x="52" y="166"/>
                  </a:lnTo>
                  <a:lnTo>
                    <a:pt x="56" y="177"/>
                  </a:lnTo>
                  <a:lnTo>
                    <a:pt x="62" y="185"/>
                  </a:lnTo>
                  <a:lnTo>
                    <a:pt x="69" y="194"/>
                  </a:lnTo>
                  <a:lnTo>
                    <a:pt x="76" y="201"/>
                  </a:lnTo>
                  <a:lnTo>
                    <a:pt x="84" y="208"/>
                  </a:lnTo>
                  <a:lnTo>
                    <a:pt x="91" y="214"/>
                  </a:lnTo>
                  <a:lnTo>
                    <a:pt x="100" y="219"/>
                  </a:lnTo>
                  <a:lnTo>
                    <a:pt x="109" y="222"/>
                  </a:lnTo>
                  <a:lnTo>
                    <a:pt x="118" y="224"/>
                  </a:lnTo>
                  <a:lnTo>
                    <a:pt x="127" y="226"/>
                  </a:lnTo>
                  <a:lnTo>
                    <a:pt x="137" y="226"/>
                  </a:lnTo>
                  <a:lnTo>
                    <a:pt x="149" y="226"/>
                  </a:lnTo>
                  <a:lnTo>
                    <a:pt x="161" y="223"/>
                  </a:lnTo>
                  <a:lnTo>
                    <a:pt x="172" y="219"/>
                  </a:lnTo>
                  <a:lnTo>
                    <a:pt x="182" y="212"/>
                  </a:lnTo>
                  <a:lnTo>
                    <a:pt x="187" y="209"/>
                  </a:lnTo>
                  <a:lnTo>
                    <a:pt x="191" y="205"/>
                  </a:lnTo>
                  <a:lnTo>
                    <a:pt x="195" y="199"/>
                  </a:lnTo>
                  <a:lnTo>
                    <a:pt x="200" y="194"/>
                  </a:lnTo>
                  <a:lnTo>
                    <a:pt x="208" y="181"/>
                  </a:lnTo>
                  <a:lnTo>
                    <a:pt x="214" y="165"/>
                  </a:lnTo>
                  <a:lnTo>
                    <a:pt x="223" y="170"/>
                  </a:lnTo>
                  <a:lnTo>
                    <a:pt x="221" y="180"/>
                  </a:lnTo>
                  <a:lnTo>
                    <a:pt x="219" y="190"/>
                  </a:lnTo>
                  <a:lnTo>
                    <a:pt x="215" y="198"/>
                  </a:lnTo>
                  <a:lnTo>
                    <a:pt x="211" y="208"/>
                  </a:lnTo>
                  <a:lnTo>
                    <a:pt x="206" y="216"/>
                  </a:lnTo>
                  <a:lnTo>
                    <a:pt x="201" y="224"/>
                  </a:lnTo>
                  <a:lnTo>
                    <a:pt x="194" y="233"/>
                  </a:lnTo>
                  <a:lnTo>
                    <a:pt x="188" y="241"/>
                  </a:lnTo>
                  <a:lnTo>
                    <a:pt x="180" y="248"/>
                  </a:lnTo>
                  <a:lnTo>
                    <a:pt x="172" y="254"/>
                  </a:lnTo>
                  <a:lnTo>
                    <a:pt x="163" y="260"/>
                  </a:lnTo>
                  <a:lnTo>
                    <a:pt x="154" y="265"/>
                  </a:lnTo>
                  <a:lnTo>
                    <a:pt x="146" y="268"/>
                  </a:lnTo>
                  <a:lnTo>
                    <a:pt x="136" y="270"/>
                  </a:lnTo>
                  <a:lnTo>
                    <a:pt x="126" y="271"/>
                  </a:lnTo>
                  <a:lnTo>
                    <a:pt x="115" y="273"/>
                  </a:lnTo>
                  <a:lnTo>
                    <a:pt x="104" y="271"/>
                  </a:lnTo>
                  <a:lnTo>
                    <a:pt x="91" y="270"/>
                  </a:lnTo>
                  <a:lnTo>
                    <a:pt x="80" y="267"/>
                  </a:lnTo>
                  <a:lnTo>
                    <a:pt x="70" y="264"/>
                  </a:lnTo>
                  <a:lnTo>
                    <a:pt x="60" y="259"/>
                  </a:lnTo>
                  <a:lnTo>
                    <a:pt x="51" y="252"/>
                  </a:lnTo>
                  <a:lnTo>
                    <a:pt x="42" y="244"/>
                  </a:lnTo>
                  <a:lnTo>
                    <a:pt x="33" y="236"/>
                  </a:lnTo>
                  <a:lnTo>
                    <a:pt x="25" y="227"/>
                  </a:lnTo>
                  <a:lnTo>
                    <a:pt x="18" y="216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4" y="182"/>
                  </a:lnTo>
                  <a:lnTo>
                    <a:pt x="1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7" y="81"/>
                  </a:lnTo>
                  <a:lnTo>
                    <a:pt x="13" y="68"/>
                  </a:lnTo>
                  <a:lnTo>
                    <a:pt x="18" y="57"/>
                  </a:lnTo>
                  <a:lnTo>
                    <a:pt x="26" y="46"/>
                  </a:lnTo>
                  <a:lnTo>
                    <a:pt x="34" y="37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4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2" y="1"/>
                  </a:lnTo>
                  <a:lnTo>
                    <a:pt x="152" y="3"/>
                  </a:lnTo>
                  <a:lnTo>
                    <a:pt x="162" y="6"/>
                  </a:lnTo>
                  <a:lnTo>
                    <a:pt x="171" y="11"/>
                  </a:lnTo>
                  <a:lnTo>
                    <a:pt x="179" y="15"/>
                  </a:lnTo>
                  <a:lnTo>
                    <a:pt x="188" y="22"/>
                  </a:lnTo>
                  <a:lnTo>
                    <a:pt x="194" y="28"/>
                  </a:lnTo>
                  <a:lnTo>
                    <a:pt x="201" y="36"/>
                  </a:lnTo>
                  <a:lnTo>
                    <a:pt x="206" y="43"/>
                  </a:lnTo>
                  <a:lnTo>
                    <a:pt x="212" y="52"/>
                  </a:lnTo>
                  <a:lnTo>
                    <a:pt x="216" y="61"/>
                  </a:lnTo>
                  <a:lnTo>
                    <a:pt x="219" y="71"/>
                  </a:lnTo>
                  <a:lnTo>
                    <a:pt x="221" y="82"/>
                  </a:lnTo>
                  <a:lnTo>
                    <a:pt x="223" y="93"/>
                  </a:lnTo>
                  <a:lnTo>
                    <a:pt x="223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2" y="88"/>
                  </a:lnTo>
                  <a:lnTo>
                    <a:pt x="162" y="76"/>
                  </a:lnTo>
                  <a:lnTo>
                    <a:pt x="160" y="67"/>
                  </a:lnTo>
                  <a:lnTo>
                    <a:pt x="159" y="59"/>
                  </a:lnTo>
                  <a:lnTo>
                    <a:pt x="157" y="53"/>
                  </a:lnTo>
                  <a:lnTo>
                    <a:pt x="152" y="45"/>
                  </a:lnTo>
                  <a:lnTo>
                    <a:pt x="148" y="39"/>
                  </a:lnTo>
                  <a:lnTo>
                    <a:pt x="142" y="33"/>
                  </a:lnTo>
                  <a:lnTo>
                    <a:pt x="136" y="28"/>
                  </a:lnTo>
                  <a:lnTo>
                    <a:pt x="128" y="25"/>
                  </a:lnTo>
                  <a:lnTo>
                    <a:pt x="120" y="22"/>
                  </a:lnTo>
                  <a:lnTo>
                    <a:pt x="112" y="20"/>
                  </a:lnTo>
                  <a:lnTo>
                    <a:pt x="105" y="19"/>
                  </a:lnTo>
                  <a:lnTo>
                    <a:pt x="99" y="19"/>
                  </a:lnTo>
                  <a:lnTo>
                    <a:pt x="94" y="20"/>
                  </a:lnTo>
                  <a:lnTo>
                    <a:pt x="88" y="22"/>
                  </a:lnTo>
                  <a:lnTo>
                    <a:pt x="83" y="24"/>
                  </a:lnTo>
                  <a:lnTo>
                    <a:pt x="77" y="27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3" y="38"/>
                  </a:lnTo>
                  <a:lnTo>
                    <a:pt x="58" y="42"/>
                  </a:lnTo>
                  <a:lnTo>
                    <a:pt x="54" y="47"/>
                  </a:lnTo>
                  <a:lnTo>
                    <a:pt x="51" y="53"/>
                  </a:lnTo>
                  <a:lnTo>
                    <a:pt x="47" y="59"/>
                  </a:lnTo>
                  <a:lnTo>
                    <a:pt x="45" y="66"/>
                  </a:lnTo>
                  <a:lnTo>
                    <a:pt x="43" y="72"/>
                  </a:lnTo>
                  <a:lnTo>
                    <a:pt x="42" y="80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8" name="Freeform 534"/>
            <p:cNvSpPr>
              <a:spLocks noEditPoints="1"/>
            </p:cNvSpPr>
            <p:nvPr/>
          </p:nvSpPr>
          <p:spPr bwMode="auto">
            <a:xfrm>
              <a:off x="1724" y="891"/>
              <a:ext cx="99" cy="96"/>
            </a:xfrm>
            <a:custGeom>
              <a:avLst/>
              <a:gdLst>
                <a:gd name="T0" fmla="*/ 0 w 394"/>
                <a:gd name="T1" fmla="*/ 0 h 381"/>
                <a:gd name="T2" fmla="*/ 0 w 394"/>
                <a:gd name="T3" fmla="*/ 0 h 381"/>
                <a:gd name="T4" fmla="*/ 0 w 394"/>
                <a:gd name="T5" fmla="*/ 0 h 381"/>
                <a:gd name="T6" fmla="*/ 0 w 394"/>
                <a:gd name="T7" fmla="*/ 0 h 381"/>
                <a:gd name="T8" fmla="*/ 0 w 394"/>
                <a:gd name="T9" fmla="*/ 0 h 381"/>
                <a:gd name="T10" fmla="*/ 0 w 394"/>
                <a:gd name="T11" fmla="*/ 0 h 381"/>
                <a:gd name="T12" fmla="*/ 0 w 394"/>
                <a:gd name="T13" fmla="*/ 0 h 381"/>
                <a:gd name="T14" fmla="*/ 0 w 394"/>
                <a:gd name="T15" fmla="*/ 0 h 381"/>
                <a:gd name="T16" fmla="*/ 0 w 394"/>
                <a:gd name="T17" fmla="*/ 0 h 381"/>
                <a:gd name="T18" fmla="*/ 0 w 394"/>
                <a:gd name="T19" fmla="*/ 0 h 381"/>
                <a:gd name="T20" fmla="*/ 0 w 394"/>
                <a:gd name="T21" fmla="*/ 0 h 381"/>
                <a:gd name="T22" fmla="*/ 0 w 394"/>
                <a:gd name="T23" fmla="*/ 0 h 381"/>
                <a:gd name="T24" fmla="*/ 0 w 394"/>
                <a:gd name="T25" fmla="*/ 0 h 381"/>
                <a:gd name="T26" fmla="*/ 0 w 394"/>
                <a:gd name="T27" fmla="*/ 0 h 381"/>
                <a:gd name="T28" fmla="*/ 0 w 394"/>
                <a:gd name="T29" fmla="*/ 0 h 381"/>
                <a:gd name="T30" fmla="*/ 0 w 394"/>
                <a:gd name="T31" fmla="*/ 0 h 381"/>
                <a:gd name="T32" fmla="*/ 0 w 394"/>
                <a:gd name="T33" fmla="*/ 0 h 381"/>
                <a:gd name="T34" fmla="*/ 0 w 394"/>
                <a:gd name="T35" fmla="*/ 0 h 381"/>
                <a:gd name="T36" fmla="*/ 0 w 394"/>
                <a:gd name="T37" fmla="*/ 0 h 381"/>
                <a:gd name="T38" fmla="*/ 0 w 394"/>
                <a:gd name="T39" fmla="*/ 0 h 381"/>
                <a:gd name="T40" fmla="*/ 0 w 394"/>
                <a:gd name="T41" fmla="*/ 0 h 381"/>
                <a:gd name="T42" fmla="*/ 0 w 394"/>
                <a:gd name="T43" fmla="*/ 0 h 381"/>
                <a:gd name="T44" fmla="*/ 0 w 394"/>
                <a:gd name="T45" fmla="*/ 0 h 381"/>
                <a:gd name="T46" fmla="*/ 0 w 394"/>
                <a:gd name="T47" fmla="*/ 0 h 381"/>
                <a:gd name="T48" fmla="*/ 0 w 394"/>
                <a:gd name="T49" fmla="*/ 0 h 381"/>
                <a:gd name="T50" fmla="*/ 0 w 394"/>
                <a:gd name="T51" fmla="*/ 0 h 381"/>
                <a:gd name="T52" fmla="*/ 0 w 394"/>
                <a:gd name="T53" fmla="*/ 0 h 381"/>
                <a:gd name="T54" fmla="*/ 0 w 394"/>
                <a:gd name="T55" fmla="*/ 0 h 381"/>
                <a:gd name="T56" fmla="*/ 0 w 394"/>
                <a:gd name="T57" fmla="*/ 0 h 381"/>
                <a:gd name="T58" fmla="*/ 0 w 394"/>
                <a:gd name="T59" fmla="*/ 0 h 381"/>
                <a:gd name="T60" fmla="*/ 0 w 394"/>
                <a:gd name="T61" fmla="*/ 0 h 381"/>
                <a:gd name="T62" fmla="*/ 0 w 394"/>
                <a:gd name="T63" fmla="*/ 0 h 381"/>
                <a:gd name="T64" fmla="*/ 0 w 394"/>
                <a:gd name="T65" fmla="*/ 0 h 381"/>
                <a:gd name="T66" fmla="*/ 0 w 394"/>
                <a:gd name="T67" fmla="*/ 0 h 381"/>
                <a:gd name="T68" fmla="*/ 0 w 394"/>
                <a:gd name="T69" fmla="*/ 0 h 381"/>
                <a:gd name="T70" fmla="*/ 0 w 394"/>
                <a:gd name="T71" fmla="*/ 0 h 381"/>
                <a:gd name="T72" fmla="*/ 0 w 394"/>
                <a:gd name="T73" fmla="*/ 0 h 381"/>
                <a:gd name="T74" fmla="*/ 0 w 394"/>
                <a:gd name="T75" fmla="*/ 0 h 381"/>
                <a:gd name="T76" fmla="*/ 0 w 394"/>
                <a:gd name="T77" fmla="*/ 0 h 381"/>
                <a:gd name="T78" fmla="*/ 0 w 394"/>
                <a:gd name="T79" fmla="*/ 0 h 381"/>
                <a:gd name="T80" fmla="*/ 0 w 394"/>
                <a:gd name="T81" fmla="*/ 0 h 381"/>
                <a:gd name="T82" fmla="*/ 0 w 394"/>
                <a:gd name="T83" fmla="*/ 0 h 381"/>
                <a:gd name="T84" fmla="*/ 0 w 394"/>
                <a:gd name="T85" fmla="*/ 0 h 381"/>
                <a:gd name="T86" fmla="*/ 0 w 394"/>
                <a:gd name="T87" fmla="*/ 0 h 381"/>
                <a:gd name="T88" fmla="*/ 0 w 394"/>
                <a:gd name="T89" fmla="*/ 0 h 381"/>
                <a:gd name="T90" fmla="*/ 0 w 394"/>
                <a:gd name="T91" fmla="*/ 0 h 381"/>
                <a:gd name="T92" fmla="*/ 0 w 394"/>
                <a:gd name="T93" fmla="*/ 0 h 381"/>
                <a:gd name="T94" fmla="*/ 0 w 394"/>
                <a:gd name="T95" fmla="*/ 0 h 381"/>
                <a:gd name="T96" fmla="*/ 0 w 394"/>
                <a:gd name="T97" fmla="*/ 0 h 381"/>
                <a:gd name="T98" fmla="*/ 0 w 394"/>
                <a:gd name="T99" fmla="*/ 0 h 381"/>
                <a:gd name="T100" fmla="*/ 0 w 394"/>
                <a:gd name="T101" fmla="*/ 0 h 381"/>
                <a:gd name="T102" fmla="*/ 0 w 394"/>
                <a:gd name="T103" fmla="*/ 0 h 381"/>
                <a:gd name="T104" fmla="*/ 0 w 394"/>
                <a:gd name="T105" fmla="*/ 0 h 381"/>
                <a:gd name="T106" fmla="*/ 0 w 394"/>
                <a:gd name="T107" fmla="*/ 0 h 381"/>
                <a:gd name="T108" fmla="*/ 0 w 394"/>
                <a:gd name="T109" fmla="*/ 0 h 381"/>
                <a:gd name="T110" fmla="*/ 0 w 394"/>
                <a:gd name="T111" fmla="*/ 0 h 381"/>
                <a:gd name="T112" fmla="*/ 0 w 394"/>
                <a:gd name="T113" fmla="*/ 0 h 381"/>
                <a:gd name="T114" fmla="*/ 0 w 394"/>
                <a:gd name="T115" fmla="*/ 0 h 3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4"/>
                <a:gd name="T175" fmla="*/ 0 h 381"/>
                <a:gd name="T176" fmla="*/ 394 w 394"/>
                <a:gd name="T177" fmla="*/ 381 h 3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4" h="381">
                  <a:moveTo>
                    <a:pt x="0" y="381"/>
                  </a:moveTo>
                  <a:lnTo>
                    <a:pt x="0" y="370"/>
                  </a:lnTo>
                  <a:lnTo>
                    <a:pt x="14" y="370"/>
                  </a:lnTo>
                  <a:lnTo>
                    <a:pt x="21" y="370"/>
                  </a:lnTo>
                  <a:lnTo>
                    <a:pt x="26" y="369"/>
                  </a:lnTo>
                  <a:lnTo>
                    <a:pt x="31" y="368"/>
                  </a:lnTo>
                  <a:lnTo>
                    <a:pt x="36" y="366"/>
                  </a:lnTo>
                  <a:lnTo>
                    <a:pt x="40" y="364"/>
                  </a:lnTo>
                  <a:lnTo>
                    <a:pt x="44" y="362"/>
                  </a:lnTo>
                  <a:lnTo>
                    <a:pt x="47" y="358"/>
                  </a:lnTo>
                  <a:lnTo>
                    <a:pt x="49" y="355"/>
                  </a:lnTo>
                  <a:lnTo>
                    <a:pt x="53" y="349"/>
                  </a:lnTo>
                  <a:lnTo>
                    <a:pt x="55" y="340"/>
                  </a:lnTo>
                  <a:lnTo>
                    <a:pt x="56" y="328"/>
                  </a:lnTo>
                  <a:lnTo>
                    <a:pt x="56" y="313"/>
                  </a:lnTo>
                  <a:lnTo>
                    <a:pt x="56" y="68"/>
                  </a:lnTo>
                  <a:lnTo>
                    <a:pt x="56" y="51"/>
                  </a:lnTo>
                  <a:lnTo>
                    <a:pt x="54" y="38"/>
                  </a:lnTo>
                  <a:lnTo>
                    <a:pt x="52" y="29"/>
                  </a:lnTo>
                  <a:lnTo>
                    <a:pt x="48" y="22"/>
                  </a:lnTo>
                  <a:lnTo>
                    <a:pt x="42" y="17"/>
                  </a:lnTo>
                  <a:lnTo>
                    <a:pt x="34" y="14"/>
                  </a:lnTo>
                  <a:lnTo>
                    <a:pt x="25" y="1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81" y="0"/>
                  </a:lnTo>
                  <a:lnTo>
                    <a:pt x="201" y="1"/>
                  </a:lnTo>
                  <a:lnTo>
                    <a:pt x="220" y="3"/>
                  </a:lnTo>
                  <a:lnTo>
                    <a:pt x="236" y="5"/>
                  </a:lnTo>
                  <a:lnTo>
                    <a:pt x="253" y="7"/>
                  </a:lnTo>
                  <a:lnTo>
                    <a:pt x="267" y="10"/>
                  </a:lnTo>
                  <a:lnTo>
                    <a:pt x="281" y="15"/>
                  </a:lnTo>
                  <a:lnTo>
                    <a:pt x="293" y="19"/>
                  </a:lnTo>
                  <a:lnTo>
                    <a:pt x="304" y="24"/>
                  </a:lnTo>
                  <a:lnTo>
                    <a:pt x="315" y="31"/>
                  </a:lnTo>
                  <a:lnTo>
                    <a:pt x="325" y="37"/>
                  </a:lnTo>
                  <a:lnTo>
                    <a:pt x="335" y="45"/>
                  </a:lnTo>
                  <a:lnTo>
                    <a:pt x="344" y="54"/>
                  </a:lnTo>
                  <a:lnTo>
                    <a:pt x="351" y="63"/>
                  </a:lnTo>
                  <a:lnTo>
                    <a:pt x="359" y="73"/>
                  </a:lnTo>
                  <a:lnTo>
                    <a:pt x="367" y="84"/>
                  </a:lnTo>
                  <a:lnTo>
                    <a:pt x="373" y="96"/>
                  </a:lnTo>
                  <a:lnTo>
                    <a:pt x="379" y="107"/>
                  </a:lnTo>
                  <a:lnTo>
                    <a:pt x="383" y="119"/>
                  </a:lnTo>
                  <a:lnTo>
                    <a:pt x="388" y="132"/>
                  </a:lnTo>
                  <a:lnTo>
                    <a:pt x="391" y="146"/>
                  </a:lnTo>
                  <a:lnTo>
                    <a:pt x="393" y="159"/>
                  </a:lnTo>
                  <a:lnTo>
                    <a:pt x="394" y="174"/>
                  </a:lnTo>
                  <a:lnTo>
                    <a:pt x="394" y="188"/>
                  </a:lnTo>
                  <a:lnTo>
                    <a:pt x="393" y="208"/>
                  </a:lnTo>
                  <a:lnTo>
                    <a:pt x="391" y="226"/>
                  </a:lnTo>
                  <a:lnTo>
                    <a:pt x="388" y="244"/>
                  </a:lnTo>
                  <a:lnTo>
                    <a:pt x="382" y="261"/>
                  </a:lnTo>
                  <a:lnTo>
                    <a:pt x="376" y="278"/>
                  </a:lnTo>
                  <a:lnTo>
                    <a:pt x="367" y="293"/>
                  </a:lnTo>
                  <a:lnTo>
                    <a:pt x="357" y="308"/>
                  </a:lnTo>
                  <a:lnTo>
                    <a:pt x="345" y="321"/>
                  </a:lnTo>
                  <a:lnTo>
                    <a:pt x="338" y="328"/>
                  </a:lnTo>
                  <a:lnTo>
                    <a:pt x="330" y="335"/>
                  </a:lnTo>
                  <a:lnTo>
                    <a:pt x="321" y="341"/>
                  </a:lnTo>
                  <a:lnTo>
                    <a:pt x="314" y="348"/>
                  </a:lnTo>
                  <a:lnTo>
                    <a:pt x="304" y="352"/>
                  </a:lnTo>
                  <a:lnTo>
                    <a:pt x="295" y="357"/>
                  </a:lnTo>
                  <a:lnTo>
                    <a:pt x="285" y="362"/>
                  </a:lnTo>
                  <a:lnTo>
                    <a:pt x="275" y="366"/>
                  </a:lnTo>
                  <a:lnTo>
                    <a:pt x="264" y="369"/>
                  </a:lnTo>
                  <a:lnTo>
                    <a:pt x="252" y="372"/>
                  </a:lnTo>
                  <a:lnTo>
                    <a:pt x="241" y="375"/>
                  </a:lnTo>
                  <a:lnTo>
                    <a:pt x="229" y="377"/>
                  </a:lnTo>
                  <a:lnTo>
                    <a:pt x="202" y="380"/>
                  </a:lnTo>
                  <a:lnTo>
                    <a:pt x="176" y="381"/>
                  </a:lnTo>
                  <a:lnTo>
                    <a:pt x="0" y="381"/>
                  </a:lnTo>
                  <a:close/>
                  <a:moveTo>
                    <a:pt x="111" y="353"/>
                  </a:moveTo>
                  <a:lnTo>
                    <a:pt x="129" y="356"/>
                  </a:lnTo>
                  <a:lnTo>
                    <a:pt x="146" y="359"/>
                  </a:lnTo>
                  <a:lnTo>
                    <a:pt x="160" y="360"/>
                  </a:lnTo>
                  <a:lnTo>
                    <a:pt x="173" y="360"/>
                  </a:lnTo>
                  <a:lnTo>
                    <a:pt x="190" y="360"/>
                  </a:lnTo>
                  <a:lnTo>
                    <a:pt x="205" y="358"/>
                  </a:lnTo>
                  <a:lnTo>
                    <a:pt x="220" y="354"/>
                  </a:lnTo>
                  <a:lnTo>
                    <a:pt x="234" y="350"/>
                  </a:lnTo>
                  <a:lnTo>
                    <a:pt x="249" y="343"/>
                  </a:lnTo>
                  <a:lnTo>
                    <a:pt x="261" y="335"/>
                  </a:lnTo>
                  <a:lnTo>
                    <a:pt x="273" y="326"/>
                  </a:lnTo>
                  <a:lnTo>
                    <a:pt x="285" y="315"/>
                  </a:lnTo>
                  <a:lnTo>
                    <a:pt x="295" y="303"/>
                  </a:lnTo>
                  <a:lnTo>
                    <a:pt x="304" y="290"/>
                  </a:lnTo>
                  <a:lnTo>
                    <a:pt x="312" y="276"/>
                  </a:lnTo>
                  <a:lnTo>
                    <a:pt x="318" y="261"/>
                  </a:lnTo>
                  <a:lnTo>
                    <a:pt x="323" y="245"/>
                  </a:lnTo>
                  <a:lnTo>
                    <a:pt x="326" y="228"/>
                  </a:lnTo>
                  <a:lnTo>
                    <a:pt x="328" y="210"/>
                  </a:lnTo>
                  <a:lnTo>
                    <a:pt x="329" y="191"/>
                  </a:lnTo>
                  <a:lnTo>
                    <a:pt x="328" y="172"/>
                  </a:lnTo>
                  <a:lnTo>
                    <a:pt x="326" y="154"/>
                  </a:lnTo>
                  <a:lnTo>
                    <a:pt x="323" y="136"/>
                  </a:lnTo>
                  <a:lnTo>
                    <a:pt x="318" y="120"/>
                  </a:lnTo>
                  <a:lnTo>
                    <a:pt x="312" y="105"/>
                  </a:lnTo>
                  <a:lnTo>
                    <a:pt x="304" y="91"/>
                  </a:lnTo>
                  <a:lnTo>
                    <a:pt x="295" y="78"/>
                  </a:lnTo>
                  <a:lnTo>
                    <a:pt x="285" y="66"/>
                  </a:lnTo>
                  <a:lnTo>
                    <a:pt x="273" y="56"/>
                  </a:lnTo>
                  <a:lnTo>
                    <a:pt x="261" y="47"/>
                  </a:lnTo>
                  <a:lnTo>
                    <a:pt x="247" y="38"/>
                  </a:lnTo>
                  <a:lnTo>
                    <a:pt x="234" y="33"/>
                  </a:lnTo>
                  <a:lnTo>
                    <a:pt x="220" y="28"/>
                  </a:lnTo>
                  <a:lnTo>
                    <a:pt x="204" y="24"/>
                  </a:lnTo>
                  <a:lnTo>
                    <a:pt x="188" y="22"/>
                  </a:lnTo>
                  <a:lnTo>
                    <a:pt x="171" y="21"/>
                  </a:lnTo>
                  <a:lnTo>
                    <a:pt x="158" y="21"/>
                  </a:lnTo>
                  <a:lnTo>
                    <a:pt x="143" y="23"/>
                  </a:lnTo>
                  <a:lnTo>
                    <a:pt x="128" y="26"/>
                  </a:lnTo>
                  <a:lnTo>
                    <a:pt x="111" y="30"/>
                  </a:lnTo>
                  <a:lnTo>
                    <a:pt x="111" y="3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299" name="Freeform 535"/>
            <p:cNvSpPr>
              <a:spLocks noEditPoints="1"/>
            </p:cNvSpPr>
            <p:nvPr/>
          </p:nvSpPr>
          <p:spPr bwMode="auto">
            <a:xfrm>
              <a:off x="1833" y="887"/>
              <a:ext cx="33" cy="100"/>
            </a:xfrm>
            <a:custGeom>
              <a:avLst/>
              <a:gdLst>
                <a:gd name="T0" fmla="*/ 0 w 133"/>
                <a:gd name="T1" fmla="*/ 0 h 400"/>
                <a:gd name="T2" fmla="*/ 0 w 133"/>
                <a:gd name="T3" fmla="*/ 0 h 400"/>
                <a:gd name="T4" fmla="*/ 0 w 133"/>
                <a:gd name="T5" fmla="*/ 0 h 400"/>
                <a:gd name="T6" fmla="*/ 0 w 133"/>
                <a:gd name="T7" fmla="*/ 0 h 400"/>
                <a:gd name="T8" fmla="*/ 0 w 133"/>
                <a:gd name="T9" fmla="*/ 0 h 400"/>
                <a:gd name="T10" fmla="*/ 0 w 133"/>
                <a:gd name="T11" fmla="*/ 0 h 400"/>
                <a:gd name="T12" fmla="*/ 0 w 133"/>
                <a:gd name="T13" fmla="*/ 0 h 400"/>
                <a:gd name="T14" fmla="*/ 0 w 133"/>
                <a:gd name="T15" fmla="*/ 0 h 400"/>
                <a:gd name="T16" fmla="*/ 0 w 133"/>
                <a:gd name="T17" fmla="*/ 0 h 400"/>
                <a:gd name="T18" fmla="*/ 0 w 133"/>
                <a:gd name="T19" fmla="*/ 0 h 400"/>
                <a:gd name="T20" fmla="*/ 0 w 133"/>
                <a:gd name="T21" fmla="*/ 0 h 400"/>
                <a:gd name="T22" fmla="*/ 0 w 133"/>
                <a:gd name="T23" fmla="*/ 0 h 400"/>
                <a:gd name="T24" fmla="*/ 0 w 133"/>
                <a:gd name="T25" fmla="*/ 0 h 400"/>
                <a:gd name="T26" fmla="*/ 0 w 133"/>
                <a:gd name="T27" fmla="*/ 0 h 400"/>
                <a:gd name="T28" fmla="*/ 0 w 133"/>
                <a:gd name="T29" fmla="*/ 0 h 400"/>
                <a:gd name="T30" fmla="*/ 0 w 133"/>
                <a:gd name="T31" fmla="*/ 0 h 400"/>
                <a:gd name="T32" fmla="*/ 0 w 133"/>
                <a:gd name="T33" fmla="*/ 0 h 400"/>
                <a:gd name="T34" fmla="*/ 0 w 133"/>
                <a:gd name="T35" fmla="*/ 0 h 400"/>
                <a:gd name="T36" fmla="*/ 0 w 133"/>
                <a:gd name="T37" fmla="*/ 0 h 400"/>
                <a:gd name="T38" fmla="*/ 0 w 133"/>
                <a:gd name="T39" fmla="*/ 0 h 400"/>
                <a:gd name="T40" fmla="*/ 0 w 133"/>
                <a:gd name="T41" fmla="*/ 0 h 400"/>
                <a:gd name="T42" fmla="*/ 0 w 133"/>
                <a:gd name="T43" fmla="*/ 0 h 400"/>
                <a:gd name="T44" fmla="*/ 0 w 133"/>
                <a:gd name="T45" fmla="*/ 0 h 400"/>
                <a:gd name="T46" fmla="*/ 0 w 133"/>
                <a:gd name="T47" fmla="*/ 0 h 400"/>
                <a:gd name="T48" fmla="*/ 0 w 133"/>
                <a:gd name="T49" fmla="*/ 0 h 400"/>
                <a:gd name="T50" fmla="*/ 0 w 133"/>
                <a:gd name="T51" fmla="*/ 0 h 400"/>
                <a:gd name="T52" fmla="*/ 0 w 133"/>
                <a:gd name="T53" fmla="*/ 0 h 400"/>
                <a:gd name="T54" fmla="*/ 0 w 133"/>
                <a:gd name="T55" fmla="*/ 0 h 400"/>
                <a:gd name="T56" fmla="*/ 0 w 133"/>
                <a:gd name="T57" fmla="*/ 0 h 400"/>
                <a:gd name="T58" fmla="*/ 0 w 133"/>
                <a:gd name="T59" fmla="*/ 0 h 400"/>
                <a:gd name="T60" fmla="*/ 0 w 133"/>
                <a:gd name="T61" fmla="*/ 0 h 400"/>
                <a:gd name="T62" fmla="*/ 0 w 133"/>
                <a:gd name="T63" fmla="*/ 0 h 400"/>
                <a:gd name="T64" fmla="*/ 0 w 133"/>
                <a:gd name="T65" fmla="*/ 0 h 400"/>
                <a:gd name="T66" fmla="*/ 0 w 133"/>
                <a:gd name="T67" fmla="*/ 0 h 400"/>
                <a:gd name="T68" fmla="*/ 0 w 133"/>
                <a:gd name="T69" fmla="*/ 0 h 400"/>
                <a:gd name="T70" fmla="*/ 0 w 133"/>
                <a:gd name="T71" fmla="*/ 0 h 400"/>
                <a:gd name="T72" fmla="*/ 0 w 133"/>
                <a:gd name="T73" fmla="*/ 0 h 400"/>
                <a:gd name="T74" fmla="*/ 0 w 133"/>
                <a:gd name="T75" fmla="*/ 0 h 400"/>
                <a:gd name="T76" fmla="*/ 0 w 133"/>
                <a:gd name="T77" fmla="*/ 0 h 400"/>
                <a:gd name="T78" fmla="*/ 0 w 133"/>
                <a:gd name="T79" fmla="*/ 0 h 4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400"/>
                <a:gd name="T122" fmla="*/ 133 w 133"/>
                <a:gd name="T123" fmla="*/ 400 h 4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400">
                  <a:moveTo>
                    <a:pt x="69" y="0"/>
                  </a:moveTo>
                  <a:lnTo>
                    <a:pt x="74" y="0"/>
                  </a:lnTo>
                  <a:lnTo>
                    <a:pt x="80" y="2"/>
                  </a:lnTo>
                  <a:lnTo>
                    <a:pt x="85" y="5"/>
                  </a:lnTo>
                  <a:lnTo>
                    <a:pt x="90" y="9"/>
                  </a:lnTo>
                  <a:lnTo>
                    <a:pt x="93" y="13"/>
                  </a:lnTo>
                  <a:lnTo>
                    <a:pt x="96" y="18"/>
                  </a:lnTo>
                  <a:lnTo>
                    <a:pt x="98" y="23"/>
                  </a:lnTo>
                  <a:lnTo>
                    <a:pt x="98" y="28"/>
                  </a:lnTo>
                  <a:lnTo>
                    <a:pt x="98" y="35"/>
                  </a:lnTo>
                  <a:lnTo>
                    <a:pt x="96" y="39"/>
                  </a:lnTo>
                  <a:lnTo>
                    <a:pt x="93" y="45"/>
                  </a:lnTo>
                  <a:lnTo>
                    <a:pt x="90" y="49"/>
                  </a:lnTo>
                  <a:lnTo>
                    <a:pt x="85" y="52"/>
                  </a:lnTo>
                  <a:lnTo>
                    <a:pt x="80" y="55"/>
                  </a:lnTo>
                  <a:lnTo>
                    <a:pt x="74" y="56"/>
                  </a:lnTo>
                  <a:lnTo>
                    <a:pt x="69" y="57"/>
                  </a:lnTo>
                  <a:lnTo>
                    <a:pt x="63" y="56"/>
                  </a:lnTo>
                  <a:lnTo>
                    <a:pt x="58" y="55"/>
                  </a:lnTo>
                  <a:lnTo>
                    <a:pt x="52" y="52"/>
                  </a:lnTo>
                  <a:lnTo>
                    <a:pt x="48" y="49"/>
                  </a:lnTo>
                  <a:lnTo>
                    <a:pt x="45" y="45"/>
                  </a:lnTo>
                  <a:lnTo>
                    <a:pt x="41" y="39"/>
                  </a:lnTo>
                  <a:lnTo>
                    <a:pt x="40" y="35"/>
                  </a:lnTo>
                  <a:lnTo>
                    <a:pt x="39" y="28"/>
                  </a:lnTo>
                  <a:lnTo>
                    <a:pt x="40" y="23"/>
                  </a:lnTo>
                  <a:lnTo>
                    <a:pt x="41" y="18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58" y="2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93" y="135"/>
                  </a:moveTo>
                  <a:lnTo>
                    <a:pt x="93" y="342"/>
                  </a:lnTo>
                  <a:lnTo>
                    <a:pt x="93" y="353"/>
                  </a:lnTo>
                  <a:lnTo>
                    <a:pt x="94" y="361"/>
                  </a:lnTo>
                  <a:lnTo>
                    <a:pt x="95" y="369"/>
                  </a:lnTo>
                  <a:lnTo>
                    <a:pt x="96" y="373"/>
                  </a:lnTo>
                  <a:lnTo>
                    <a:pt x="99" y="377"/>
                  </a:lnTo>
                  <a:lnTo>
                    <a:pt x="101" y="381"/>
                  </a:lnTo>
                  <a:lnTo>
                    <a:pt x="104" y="384"/>
                  </a:lnTo>
                  <a:lnTo>
                    <a:pt x="108" y="386"/>
                  </a:lnTo>
                  <a:lnTo>
                    <a:pt x="112" y="387"/>
                  </a:lnTo>
                  <a:lnTo>
                    <a:pt x="117" y="388"/>
                  </a:lnTo>
                  <a:lnTo>
                    <a:pt x="124" y="389"/>
                  </a:lnTo>
                  <a:lnTo>
                    <a:pt x="133" y="389"/>
                  </a:lnTo>
                  <a:lnTo>
                    <a:pt x="133" y="400"/>
                  </a:lnTo>
                  <a:lnTo>
                    <a:pt x="5" y="400"/>
                  </a:lnTo>
                  <a:lnTo>
                    <a:pt x="5" y="389"/>
                  </a:lnTo>
                  <a:lnTo>
                    <a:pt x="14" y="389"/>
                  </a:lnTo>
                  <a:lnTo>
                    <a:pt x="20" y="388"/>
                  </a:lnTo>
                  <a:lnTo>
                    <a:pt x="27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7" y="381"/>
                  </a:lnTo>
                  <a:lnTo>
                    <a:pt x="39" y="377"/>
                  </a:lnTo>
                  <a:lnTo>
                    <a:pt x="41" y="374"/>
                  </a:lnTo>
                  <a:lnTo>
                    <a:pt x="42" y="369"/>
                  </a:lnTo>
                  <a:lnTo>
                    <a:pt x="45" y="361"/>
                  </a:lnTo>
                  <a:lnTo>
                    <a:pt x="45" y="353"/>
                  </a:lnTo>
                  <a:lnTo>
                    <a:pt x="45" y="342"/>
                  </a:lnTo>
                  <a:lnTo>
                    <a:pt x="45" y="243"/>
                  </a:lnTo>
                  <a:lnTo>
                    <a:pt x="45" y="223"/>
                  </a:lnTo>
                  <a:lnTo>
                    <a:pt x="45" y="208"/>
                  </a:lnTo>
                  <a:lnTo>
                    <a:pt x="43" y="196"/>
                  </a:lnTo>
                  <a:lnTo>
                    <a:pt x="42" y="188"/>
                  </a:lnTo>
                  <a:lnTo>
                    <a:pt x="41" y="183"/>
                  </a:lnTo>
                  <a:lnTo>
                    <a:pt x="40" y="180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8" y="173"/>
                  </a:lnTo>
                  <a:lnTo>
                    <a:pt x="25" y="172"/>
                  </a:lnTo>
                  <a:lnTo>
                    <a:pt x="15" y="173"/>
                  </a:lnTo>
                  <a:lnTo>
                    <a:pt x="5" y="176"/>
                  </a:lnTo>
                  <a:lnTo>
                    <a:pt x="0" y="166"/>
                  </a:lnTo>
                  <a:lnTo>
                    <a:pt x="80" y="135"/>
                  </a:lnTo>
                  <a:lnTo>
                    <a:pt x="93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0" name="Freeform 536"/>
            <p:cNvSpPr>
              <a:spLocks/>
            </p:cNvSpPr>
            <p:nvPr/>
          </p:nvSpPr>
          <p:spPr bwMode="auto">
            <a:xfrm>
              <a:off x="1874" y="887"/>
              <a:ext cx="33" cy="100"/>
            </a:xfrm>
            <a:custGeom>
              <a:avLst/>
              <a:gdLst>
                <a:gd name="T0" fmla="*/ 0 w 135"/>
                <a:gd name="T1" fmla="*/ 0 h 400"/>
                <a:gd name="T2" fmla="*/ 0 w 135"/>
                <a:gd name="T3" fmla="*/ 0 h 400"/>
                <a:gd name="T4" fmla="*/ 0 w 135"/>
                <a:gd name="T5" fmla="*/ 0 h 400"/>
                <a:gd name="T6" fmla="*/ 0 w 135"/>
                <a:gd name="T7" fmla="*/ 0 h 400"/>
                <a:gd name="T8" fmla="*/ 0 w 135"/>
                <a:gd name="T9" fmla="*/ 0 h 400"/>
                <a:gd name="T10" fmla="*/ 0 w 135"/>
                <a:gd name="T11" fmla="*/ 0 h 400"/>
                <a:gd name="T12" fmla="*/ 0 w 135"/>
                <a:gd name="T13" fmla="*/ 0 h 400"/>
                <a:gd name="T14" fmla="*/ 0 w 135"/>
                <a:gd name="T15" fmla="*/ 0 h 400"/>
                <a:gd name="T16" fmla="*/ 0 w 135"/>
                <a:gd name="T17" fmla="*/ 0 h 400"/>
                <a:gd name="T18" fmla="*/ 0 w 135"/>
                <a:gd name="T19" fmla="*/ 0 h 400"/>
                <a:gd name="T20" fmla="*/ 0 w 135"/>
                <a:gd name="T21" fmla="*/ 0 h 400"/>
                <a:gd name="T22" fmla="*/ 0 w 135"/>
                <a:gd name="T23" fmla="*/ 0 h 400"/>
                <a:gd name="T24" fmla="*/ 0 w 135"/>
                <a:gd name="T25" fmla="*/ 0 h 400"/>
                <a:gd name="T26" fmla="*/ 0 w 135"/>
                <a:gd name="T27" fmla="*/ 0 h 400"/>
                <a:gd name="T28" fmla="*/ 0 w 135"/>
                <a:gd name="T29" fmla="*/ 0 h 400"/>
                <a:gd name="T30" fmla="*/ 0 w 135"/>
                <a:gd name="T31" fmla="*/ 0 h 400"/>
                <a:gd name="T32" fmla="*/ 0 w 135"/>
                <a:gd name="T33" fmla="*/ 0 h 400"/>
                <a:gd name="T34" fmla="*/ 0 w 135"/>
                <a:gd name="T35" fmla="*/ 0 h 400"/>
                <a:gd name="T36" fmla="*/ 0 w 135"/>
                <a:gd name="T37" fmla="*/ 0 h 400"/>
                <a:gd name="T38" fmla="*/ 0 w 135"/>
                <a:gd name="T39" fmla="*/ 0 h 400"/>
                <a:gd name="T40" fmla="*/ 0 w 135"/>
                <a:gd name="T41" fmla="*/ 0 h 400"/>
                <a:gd name="T42" fmla="*/ 0 w 135"/>
                <a:gd name="T43" fmla="*/ 0 h 400"/>
                <a:gd name="T44" fmla="*/ 0 w 135"/>
                <a:gd name="T45" fmla="*/ 0 h 400"/>
                <a:gd name="T46" fmla="*/ 0 w 135"/>
                <a:gd name="T47" fmla="*/ 0 h 400"/>
                <a:gd name="T48" fmla="*/ 0 w 135"/>
                <a:gd name="T49" fmla="*/ 0 h 400"/>
                <a:gd name="T50" fmla="*/ 0 w 135"/>
                <a:gd name="T51" fmla="*/ 0 h 400"/>
                <a:gd name="T52" fmla="*/ 0 w 135"/>
                <a:gd name="T53" fmla="*/ 0 h 400"/>
                <a:gd name="T54" fmla="*/ 0 w 135"/>
                <a:gd name="T55" fmla="*/ 0 h 400"/>
                <a:gd name="T56" fmla="*/ 0 w 135"/>
                <a:gd name="T57" fmla="*/ 0 h 400"/>
                <a:gd name="T58" fmla="*/ 0 w 135"/>
                <a:gd name="T59" fmla="*/ 0 h 400"/>
                <a:gd name="T60" fmla="*/ 0 w 135"/>
                <a:gd name="T61" fmla="*/ 0 h 400"/>
                <a:gd name="T62" fmla="*/ 0 w 135"/>
                <a:gd name="T63" fmla="*/ 0 h 400"/>
                <a:gd name="T64" fmla="*/ 0 w 135"/>
                <a:gd name="T65" fmla="*/ 0 h 400"/>
                <a:gd name="T66" fmla="*/ 0 w 135"/>
                <a:gd name="T67" fmla="*/ 0 h 400"/>
                <a:gd name="T68" fmla="*/ 0 w 135"/>
                <a:gd name="T69" fmla="*/ 0 h 400"/>
                <a:gd name="T70" fmla="*/ 0 w 135"/>
                <a:gd name="T71" fmla="*/ 0 h 400"/>
                <a:gd name="T72" fmla="*/ 0 w 135"/>
                <a:gd name="T73" fmla="*/ 0 h 400"/>
                <a:gd name="T74" fmla="*/ 0 w 135"/>
                <a:gd name="T75" fmla="*/ 0 h 400"/>
                <a:gd name="T76" fmla="*/ 0 w 135"/>
                <a:gd name="T77" fmla="*/ 0 h 400"/>
                <a:gd name="T78" fmla="*/ 0 w 135"/>
                <a:gd name="T79" fmla="*/ 0 h 400"/>
                <a:gd name="T80" fmla="*/ 0 w 135"/>
                <a:gd name="T81" fmla="*/ 0 h 400"/>
                <a:gd name="T82" fmla="*/ 0 w 135"/>
                <a:gd name="T83" fmla="*/ 0 h 400"/>
                <a:gd name="T84" fmla="*/ 0 w 135"/>
                <a:gd name="T85" fmla="*/ 0 h 400"/>
                <a:gd name="T86" fmla="*/ 0 w 135"/>
                <a:gd name="T87" fmla="*/ 0 h 400"/>
                <a:gd name="T88" fmla="*/ 0 w 135"/>
                <a:gd name="T89" fmla="*/ 0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400"/>
                <a:gd name="T137" fmla="*/ 135 w 135"/>
                <a:gd name="T138" fmla="*/ 400 h 4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400">
                  <a:moveTo>
                    <a:pt x="92" y="0"/>
                  </a:moveTo>
                  <a:lnTo>
                    <a:pt x="92" y="342"/>
                  </a:lnTo>
                  <a:lnTo>
                    <a:pt x="92" y="353"/>
                  </a:lnTo>
                  <a:lnTo>
                    <a:pt x="93" y="361"/>
                  </a:lnTo>
                  <a:lnTo>
                    <a:pt x="94" y="369"/>
                  </a:lnTo>
                  <a:lnTo>
                    <a:pt x="95" y="373"/>
                  </a:lnTo>
                  <a:lnTo>
                    <a:pt x="97" y="377"/>
                  </a:lnTo>
                  <a:lnTo>
                    <a:pt x="101" y="381"/>
                  </a:lnTo>
                  <a:lnTo>
                    <a:pt x="103" y="383"/>
                  </a:lnTo>
                  <a:lnTo>
                    <a:pt x="107" y="385"/>
                  </a:lnTo>
                  <a:lnTo>
                    <a:pt x="112" y="387"/>
                  </a:lnTo>
                  <a:lnTo>
                    <a:pt x="117" y="388"/>
                  </a:lnTo>
                  <a:lnTo>
                    <a:pt x="125" y="389"/>
                  </a:lnTo>
                  <a:lnTo>
                    <a:pt x="135" y="389"/>
                  </a:lnTo>
                  <a:lnTo>
                    <a:pt x="135" y="400"/>
                  </a:lnTo>
                  <a:lnTo>
                    <a:pt x="6" y="400"/>
                  </a:lnTo>
                  <a:lnTo>
                    <a:pt x="6" y="389"/>
                  </a:lnTo>
                  <a:lnTo>
                    <a:pt x="13" y="389"/>
                  </a:lnTo>
                  <a:lnTo>
                    <a:pt x="20" y="388"/>
                  </a:lnTo>
                  <a:lnTo>
                    <a:pt x="25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5" y="381"/>
                  </a:lnTo>
                  <a:lnTo>
                    <a:pt x="39" y="377"/>
                  </a:lnTo>
                  <a:lnTo>
                    <a:pt x="40" y="374"/>
                  </a:lnTo>
                  <a:lnTo>
                    <a:pt x="42" y="369"/>
                  </a:lnTo>
                  <a:lnTo>
                    <a:pt x="43" y="361"/>
                  </a:lnTo>
                  <a:lnTo>
                    <a:pt x="44" y="353"/>
                  </a:lnTo>
                  <a:lnTo>
                    <a:pt x="44" y="342"/>
                  </a:lnTo>
                  <a:lnTo>
                    <a:pt x="44" y="108"/>
                  </a:lnTo>
                  <a:lnTo>
                    <a:pt x="44" y="89"/>
                  </a:lnTo>
                  <a:lnTo>
                    <a:pt x="43" y="73"/>
                  </a:lnTo>
                  <a:lnTo>
                    <a:pt x="43" y="62"/>
                  </a:lnTo>
                  <a:lnTo>
                    <a:pt x="42" y="54"/>
                  </a:lnTo>
                  <a:lnTo>
                    <a:pt x="41" y="50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1" y="38"/>
                  </a:lnTo>
                  <a:lnTo>
                    <a:pt x="24" y="37"/>
                  </a:lnTo>
                  <a:lnTo>
                    <a:pt x="16" y="38"/>
                  </a:lnTo>
                  <a:lnTo>
                    <a:pt x="6" y="41"/>
                  </a:lnTo>
                  <a:lnTo>
                    <a:pt x="0" y="32"/>
                  </a:lnTo>
                  <a:lnTo>
                    <a:pt x="79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1" name="Freeform 537"/>
            <p:cNvSpPr>
              <a:spLocks/>
            </p:cNvSpPr>
            <p:nvPr/>
          </p:nvSpPr>
          <p:spPr bwMode="auto">
            <a:xfrm>
              <a:off x="1911" y="922"/>
              <a:ext cx="73" cy="67"/>
            </a:xfrm>
            <a:custGeom>
              <a:avLst/>
              <a:gdLst>
                <a:gd name="T0" fmla="*/ 0 w 295"/>
                <a:gd name="T1" fmla="*/ 0 h 265"/>
                <a:gd name="T2" fmla="*/ 0 w 295"/>
                <a:gd name="T3" fmla="*/ 0 h 265"/>
                <a:gd name="T4" fmla="*/ 0 w 295"/>
                <a:gd name="T5" fmla="*/ 0 h 265"/>
                <a:gd name="T6" fmla="*/ 0 w 295"/>
                <a:gd name="T7" fmla="*/ 0 h 265"/>
                <a:gd name="T8" fmla="*/ 0 w 295"/>
                <a:gd name="T9" fmla="*/ 0 h 265"/>
                <a:gd name="T10" fmla="*/ 0 w 295"/>
                <a:gd name="T11" fmla="*/ 0 h 265"/>
                <a:gd name="T12" fmla="*/ 0 w 295"/>
                <a:gd name="T13" fmla="*/ 0 h 265"/>
                <a:gd name="T14" fmla="*/ 0 w 295"/>
                <a:gd name="T15" fmla="*/ 0 h 265"/>
                <a:gd name="T16" fmla="*/ 0 w 295"/>
                <a:gd name="T17" fmla="*/ 0 h 265"/>
                <a:gd name="T18" fmla="*/ 0 w 295"/>
                <a:gd name="T19" fmla="*/ 0 h 265"/>
                <a:gd name="T20" fmla="*/ 0 w 295"/>
                <a:gd name="T21" fmla="*/ 0 h 265"/>
                <a:gd name="T22" fmla="*/ 0 w 295"/>
                <a:gd name="T23" fmla="*/ 0 h 265"/>
                <a:gd name="T24" fmla="*/ 0 w 295"/>
                <a:gd name="T25" fmla="*/ 0 h 265"/>
                <a:gd name="T26" fmla="*/ 0 w 295"/>
                <a:gd name="T27" fmla="*/ 0 h 265"/>
                <a:gd name="T28" fmla="*/ 0 w 295"/>
                <a:gd name="T29" fmla="*/ 0 h 265"/>
                <a:gd name="T30" fmla="*/ 0 w 295"/>
                <a:gd name="T31" fmla="*/ 0 h 265"/>
                <a:gd name="T32" fmla="*/ 0 w 295"/>
                <a:gd name="T33" fmla="*/ 0 h 265"/>
                <a:gd name="T34" fmla="*/ 0 w 295"/>
                <a:gd name="T35" fmla="*/ 0 h 265"/>
                <a:gd name="T36" fmla="*/ 0 w 295"/>
                <a:gd name="T37" fmla="*/ 0 h 265"/>
                <a:gd name="T38" fmla="*/ 0 w 295"/>
                <a:gd name="T39" fmla="*/ 0 h 265"/>
                <a:gd name="T40" fmla="*/ 0 w 295"/>
                <a:gd name="T41" fmla="*/ 0 h 265"/>
                <a:gd name="T42" fmla="*/ 0 w 295"/>
                <a:gd name="T43" fmla="*/ 0 h 265"/>
                <a:gd name="T44" fmla="*/ 0 w 295"/>
                <a:gd name="T45" fmla="*/ 0 h 265"/>
                <a:gd name="T46" fmla="*/ 0 w 295"/>
                <a:gd name="T47" fmla="*/ 0 h 265"/>
                <a:gd name="T48" fmla="*/ 0 w 295"/>
                <a:gd name="T49" fmla="*/ 0 h 265"/>
                <a:gd name="T50" fmla="*/ 0 w 295"/>
                <a:gd name="T51" fmla="*/ 0 h 265"/>
                <a:gd name="T52" fmla="*/ 0 w 295"/>
                <a:gd name="T53" fmla="*/ 0 h 265"/>
                <a:gd name="T54" fmla="*/ 0 w 295"/>
                <a:gd name="T55" fmla="*/ 0 h 265"/>
                <a:gd name="T56" fmla="*/ 0 w 295"/>
                <a:gd name="T57" fmla="*/ 0 h 265"/>
                <a:gd name="T58" fmla="*/ 0 w 295"/>
                <a:gd name="T59" fmla="*/ 0 h 265"/>
                <a:gd name="T60" fmla="*/ 0 w 295"/>
                <a:gd name="T61" fmla="*/ 0 h 265"/>
                <a:gd name="T62" fmla="*/ 0 w 295"/>
                <a:gd name="T63" fmla="*/ 0 h 265"/>
                <a:gd name="T64" fmla="*/ 0 w 295"/>
                <a:gd name="T65" fmla="*/ 0 h 265"/>
                <a:gd name="T66" fmla="*/ 0 w 295"/>
                <a:gd name="T67" fmla="*/ 0 h 265"/>
                <a:gd name="T68" fmla="*/ 0 w 295"/>
                <a:gd name="T69" fmla="*/ 0 h 265"/>
                <a:gd name="T70" fmla="*/ 0 w 295"/>
                <a:gd name="T71" fmla="*/ 0 h 265"/>
                <a:gd name="T72" fmla="*/ 0 w 295"/>
                <a:gd name="T73" fmla="*/ 0 h 265"/>
                <a:gd name="T74" fmla="*/ 0 w 295"/>
                <a:gd name="T75" fmla="*/ 0 h 265"/>
                <a:gd name="T76" fmla="*/ 0 w 295"/>
                <a:gd name="T77" fmla="*/ 0 h 265"/>
                <a:gd name="T78" fmla="*/ 0 w 295"/>
                <a:gd name="T79" fmla="*/ 0 h 265"/>
                <a:gd name="T80" fmla="*/ 0 w 295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265"/>
                <a:gd name="T125" fmla="*/ 295 w 295"/>
                <a:gd name="T126" fmla="*/ 265 h 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265">
                  <a:moveTo>
                    <a:pt x="250" y="0"/>
                  </a:moveTo>
                  <a:lnTo>
                    <a:pt x="250" y="155"/>
                  </a:lnTo>
                  <a:lnTo>
                    <a:pt x="251" y="175"/>
                  </a:lnTo>
                  <a:lnTo>
                    <a:pt x="251" y="191"/>
                  </a:lnTo>
                  <a:lnTo>
                    <a:pt x="251" y="203"/>
                  </a:lnTo>
                  <a:lnTo>
                    <a:pt x="252" y="210"/>
                  </a:lnTo>
                  <a:lnTo>
                    <a:pt x="253" y="214"/>
                  </a:lnTo>
                  <a:lnTo>
                    <a:pt x="256" y="218"/>
                  </a:lnTo>
                  <a:lnTo>
                    <a:pt x="258" y="221"/>
                  </a:lnTo>
                  <a:lnTo>
                    <a:pt x="260" y="224"/>
                  </a:lnTo>
                  <a:lnTo>
                    <a:pt x="264" y="227"/>
                  </a:lnTo>
                  <a:lnTo>
                    <a:pt x="271" y="228"/>
                  </a:lnTo>
                  <a:lnTo>
                    <a:pt x="280" y="227"/>
                  </a:lnTo>
                  <a:lnTo>
                    <a:pt x="291" y="222"/>
                  </a:lnTo>
                  <a:lnTo>
                    <a:pt x="295" y="232"/>
                  </a:lnTo>
                  <a:lnTo>
                    <a:pt x="216" y="265"/>
                  </a:lnTo>
                  <a:lnTo>
                    <a:pt x="202" y="265"/>
                  </a:lnTo>
                  <a:lnTo>
                    <a:pt x="202" y="210"/>
                  </a:lnTo>
                  <a:lnTo>
                    <a:pt x="187" y="226"/>
                  </a:lnTo>
                  <a:lnTo>
                    <a:pt x="173" y="240"/>
                  </a:lnTo>
                  <a:lnTo>
                    <a:pt x="160" y="248"/>
                  </a:lnTo>
                  <a:lnTo>
                    <a:pt x="150" y="255"/>
                  </a:lnTo>
                  <a:lnTo>
                    <a:pt x="142" y="259"/>
                  </a:lnTo>
                  <a:lnTo>
                    <a:pt x="133" y="262"/>
                  </a:lnTo>
                  <a:lnTo>
                    <a:pt x="123" y="263"/>
                  </a:lnTo>
                  <a:lnTo>
                    <a:pt x="113" y="265"/>
                  </a:lnTo>
                  <a:lnTo>
                    <a:pt x="102" y="263"/>
                  </a:lnTo>
                  <a:lnTo>
                    <a:pt x="92" y="261"/>
                  </a:lnTo>
                  <a:lnTo>
                    <a:pt x="83" y="257"/>
                  </a:lnTo>
                  <a:lnTo>
                    <a:pt x="74" y="252"/>
                  </a:lnTo>
                  <a:lnTo>
                    <a:pt x="66" y="245"/>
                  </a:lnTo>
                  <a:lnTo>
                    <a:pt x="61" y="238"/>
                  </a:lnTo>
                  <a:lnTo>
                    <a:pt x="55" y="229"/>
                  </a:lnTo>
                  <a:lnTo>
                    <a:pt x="52" y="219"/>
                  </a:lnTo>
                  <a:lnTo>
                    <a:pt x="49" y="208"/>
                  </a:lnTo>
                  <a:lnTo>
                    <a:pt x="47" y="196"/>
                  </a:lnTo>
                  <a:lnTo>
                    <a:pt x="45" y="182"/>
                  </a:lnTo>
                  <a:lnTo>
                    <a:pt x="45" y="164"/>
                  </a:lnTo>
                  <a:lnTo>
                    <a:pt x="45" y="49"/>
                  </a:lnTo>
                  <a:lnTo>
                    <a:pt x="45" y="40"/>
                  </a:lnTo>
                  <a:lnTo>
                    <a:pt x="44" y="34"/>
                  </a:lnTo>
                  <a:lnTo>
                    <a:pt x="43" y="29"/>
                  </a:lnTo>
                  <a:lnTo>
                    <a:pt x="41" y="24"/>
                  </a:lnTo>
                  <a:lnTo>
                    <a:pt x="39" y="21"/>
                  </a:lnTo>
                  <a:lnTo>
                    <a:pt x="37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4" y="11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72"/>
                  </a:lnTo>
                  <a:lnTo>
                    <a:pt x="94" y="188"/>
                  </a:lnTo>
                  <a:lnTo>
                    <a:pt x="96" y="201"/>
                  </a:lnTo>
                  <a:lnTo>
                    <a:pt x="99" y="206"/>
                  </a:lnTo>
                  <a:lnTo>
                    <a:pt x="101" y="212"/>
                  </a:lnTo>
                  <a:lnTo>
                    <a:pt x="103" y="215"/>
                  </a:lnTo>
                  <a:lnTo>
                    <a:pt x="106" y="218"/>
                  </a:lnTo>
                  <a:lnTo>
                    <a:pt x="113" y="224"/>
                  </a:lnTo>
                  <a:lnTo>
                    <a:pt x="121" y="227"/>
                  </a:lnTo>
                  <a:lnTo>
                    <a:pt x="128" y="229"/>
                  </a:lnTo>
                  <a:lnTo>
                    <a:pt x="137" y="230"/>
                  </a:lnTo>
                  <a:lnTo>
                    <a:pt x="144" y="229"/>
                  </a:lnTo>
                  <a:lnTo>
                    <a:pt x="150" y="228"/>
                  </a:lnTo>
                  <a:lnTo>
                    <a:pt x="158" y="226"/>
                  </a:lnTo>
                  <a:lnTo>
                    <a:pt x="165" y="222"/>
                  </a:lnTo>
                  <a:lnTo>
                    <a:pt x="174" y="217"/>
                  </a:lnTo>
                  <a:lnTo>
                    <a:pt x="183" y="212"/>
                  </a:lnTo>
                  <a:lnTo>
                    <a:pt x="193" y="203"/>
                  </a:lnTo>
                  <a:lnTo>
                    <a:pt x="202" y="193"/>
                  </a:lnTo>
                  <a:lnTo>
                    <a:pt x="202" y="48"/>
                  </a:lnTo>
                  <a:lnTo>
                    <a:pt x="202" y="37"/>
                  </a:lnTo>
                  <a:lnTo>
                    <a:pt x="200" y="30"/>
                  </a:lnTo>
                  <a:lnTo>
                    <a:pt x="198" y="23"/>
                  </a:lnTo>
                  <a:lnTo>
                    <a:pt x="195" y="18"/>
                  </a:lnTo>
                  <a:lnTo>
                    <a:pt x="189" y="15"/>
                  </a:lnTo>
                  <a:lnTo>
                    <a:pt x="181" y="12"/>
                  </a:lnTo>
                  <a:lnTo>
                    <a:pt x="173" y="10"/>
                  </a:lnTo>
                  <a:lnTo>
                    <a:pt x="160" y="10"/>
                  </a:lnTo>
                  <a:lnTo>
                    <a:pt x="16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2" name="Freeform 538"/>
            <p:cNvSpPr>
              <a:spLocks/>
            </p:cNvSpPr>
            <p:nvPr/>
          </p:nvSpPr>
          <p:spPr bwMode="auto">
            <a:xfrm>
              <a:off x="1986" y="901"/>
              <a:ext cx="40" cy="87"/>
            </a:xfrm>
            <a:custGeom>
              <a:avLst/>
              <a:gdLst>
                <a:gd name="T0" fmla="*/ 0 w 159"/>
                <a:gd name="T1" fmla="*/ 0 h 346"/>
                <a:gd name="T2" fmla="*/ 0 w 159"/>
                <a:gd name="T3" fmla="*/ 0 h 346"/>
                <a:gd name="T4" fmla="*/ 0 w 159"/>
                <a:gd name="T5" fmla="*/ 0 h 346"/>
                <a:gd name="T6" fmla="*/ 0 w 159"/>
                <a:gd name="T7" fmla="*/ 0 h 346"/>
                <a:gd name="T8" fmla="*/ 0 w 159"/>
                <a:gd name="T9" fmla="*/ 0 h 346"/>
                <a:gd name="T10" fmla="*/ 0 w 159"/>
                <a:gd name="T11" fmla="*/ 0 h 346"/>
                <a:gd name="T12" fmla="*/ 0 w 159"/>
                <a:gd name="T13" fmla="*/ 0 h 346"/>
                <a:gd name="T14" fmla="*/ 0 w 159"/>
                <a:gd name="T15" fmla="*/ 0 h 346"/>
                <a:gd name="T16" fmla="*/ 0 w 159"/>
                <a:gd name="T17" fmla="*/ 0 h 346"/>
                <a:gd name="T18" fmla="*/ 0 w 159"/>
                <a:gd name="T19" fmla="*/ 0 h 346"/>
                <a:gd name="T20" fmla="*/ 0 w 159"/>
                <a:gd name="T21" fmla="*/ 0 h 346"/>
                <a:gd name="T22" fmla="*/ 0 w 159"/>
                <a:gd name="T23" fmla="*/ 0 h 346"/>
                <a:gd name="T24" fmla="*/ 0 w 159"/>
                <a:gd name="T25" fmla="*/ 0 h 346"/>
                <a:gd name="T26" fmla="*/ 0 w 159"/>
                <a:gd name="T27" fmla="*/ 0 h 346"/>
                <a:gd name="T28" fmla="*/ 0 w 159"/>
                <a:gd name="T29" fmla="*/ 0 h 346"/>
                <a:gd name="T30" fmla="*/ 0 w 159"/>
                <a:gd name="T31" fmla="*/ 0 h 346"/>
                <a:gd name="T32" fmla="*/ 0 w 159"/>
                <a:gd name="T33" fmla="*/ 0 h 346"/>
                <a:gd name="T34" fmla="*/ 0 w 159"/>
                <a:gd name="T35" fmla="*/ 0 h 346"/>
                <a:gd name="T36" fmla="*/ 0 w 159"/>
                <a:gd name="T37" fmla="*/ 0 h 346"/>
                <a:gd name="T38" fmla="*/ 0 w 159"/>
                <a:gd name="T39" fmla="*/ 0 h 346"/>
                <a:gd name="T40" fmla="*/ 0 w 159"/>
                <a:gd name="T41" fmla="*/ 0 h 346"/>
                <a:gd name="T42" fmla="*/ 0 w 159"/>
                <a:gd name="T43" fmla="*/ 0 h 346"/>
                <a:gd name="T44" fmla="*/ 0 w 159"/>
                <a:gd name="T45" fmla="*/ 0 h 346"/>
                <a:gd name="T46" fmla="*/ 0 w 159"/>
                <a:gd name="T47" fmla="*/ 0 h 346"/>
                <a:gd name="T48" fmla="*/ 0 w 159"/>
                <a:gd name="T49" fmla="*/ 0 h 346"/>
                <a:gd name="T50" fmla="*/ 0 w 159"/>
                <a:gd name="T51" fmla="*/ 0 h 346"/>
                <a:gd name="T52" fmla="*/ 0 w 159"/>
                <a:gd name="T53" fmla="*/ 0 h 346"/>
                <a:gd name="T54" fmla="*/ 0 w 159"/>
                <a:gd name="T55" fmla="*/ 0 h 346"/>
                <a:gd name="T56" fmla="*/ 0 w 159"/>
                <a:gd name="T57" fmla="*/ 0 h 346"/>
                <a:gd name="T58" fmla="*/ 0 w 159"/>
                <a:gd name="T59" fmla="*/ 0 h 346"/>
                <a:gd name="T60" fmla="*/ 0 w 159"/>
                <a:gd name="T61" fmla="*/ 0 h 346"/>
                <a:gd name="T62" fmla="*/ 0 w 159"/>
                <a:gd name="T63" fmla="*/ 0 h 346"/>
                <a:gd name="T64" fmla="*/ 0 w 159"/>
                <a:gd name="T65" fmla="*/ 0 h 346"/>
                <a:gd name="T66" fmla="*/ 0 w 159"/>
                <a:gd name="T67" fmla="*/ 0 h 346"/>
                <a:gd name="T68" fmla="*/ 0 w 159"/>
                <a:gd name="T69" fmla="*/ 0 h 346"/>
                <a:gd name="T70" fmla="*/ 0 w 159"/>
                <a:gd name="T71" fmla="*/ 0 h 346"/>
                <a:gd name="T72" fmla="*/ 0 w 159"/>
                <a:gd name="T73" fmla="*/ 0 h 346"/>
                <a:gd name="T74" fmla="*/ 0 w 159"/>
                <a:gd name="T75" fmla="*/ 0 h 346"/>
                <a:gd name="T76" fmla="*/ 0 w 159"/>
                <a:gd name="T77" fmla="*/ 0 h 346"/>
                <a:gd name="T78" fmla="*/ 0 w 159"/>
                <a:gd name="T79" fmla="*/ 0 h 346"/>
                <a:gd name="T80" fmla="*/ 0 w 159"/>
                <a:gd name="T81" fmla="*/ 0 h 346"/>
                <a:gd name="T82" fmla="*/ 0 w 159"/>
                <a:gd name="T83" fmla="*/ 0 h 346"/>
                <a:gd name="T84" fmla="*/ 0 w 159"/>
                <a:gd name="T85" fmla="*/ 0 h 346"/>
                <a:gd name="T86" fmla="*/ 0 w 159"/>
                <a:gd name="T87" fmla="*/ 0 h 346"/>
                <a:gd name="T88" fmla="*/ 0 w 159"/>
                <a:gd name="T89" fmla="*/ 0 h 346"/>
                <a:gd name="T90" fmla="*/ 0 w 159"/>
                <a:gd name="T91" fmla="*/ 0 h 346"/>
                <a:gd name="T92" fmla="*/ 0 w 159"/>
                <a:gd name="T93" fmla="*/ 0 h 346"/>
                <a:gd name="T94" fmla="*/ 0 w 159"/>
                <a:gd name="T95" fmla="*/ 0 h 346"/>
                <a:gd name="T96" fmla="*/ 0 w 159"/>
                <a:gd name="T97" fmla="*/ 0 h 346"/>
                <a:gd name="T98" fmla="*/ 0 w 159"/>
                <a:gd name="T99" fmla="*/ 0 h 346"/>
                <a:gd name="T100" fmla="*/ 0 w 159"/>
                <a:gd name="T101" fmla="*/ 0 h 346"/>
                <a:gd name="T102" fmla="*/ 0 w 159"/>
                <a:gd name="T103" fmla="*/ 0 h 346"/>
                <a:gd name="T104" fmla="*/ 0 w 159"/>
                <a:gd name="T105" fmla="*/ 0 h 346"/>
                <a:gd name="T106" fmla="*/ 0 w 159"/>
                <a:gd name="T107" fmla="*/ 0 h 346"/>
                <a:gd name="T108" fmla="*/ 0 w 159"/>
                <a:gd name="T109" fmla="*/ 0 h 346"/>
                <a:gd name="T110" fmla="*/ 0 w 159"/>
                <a:gd name="T111" fmla="*/ 0 h 346"/>
                <a:gd name="T112" fmla="*/ 0 w 159"/>
                <a:gd name="T113" fmla="*/ 0 h 346"/>
                <a:gd name="T114" fmla="*/ 0 w 159"/>
                <a:gd name="T115" fmla="*/ 0 h 346"/>
                <a:gd name="T116" fmla="*/ 0 w 159"/>
                <a:gd name="T117" fmla="*/ 0 h 3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346"/>
                <a:gd name="T179" fmla="*/ 159 w 159"/>
                <a:gd name="T180" fmla="*/ 346 h 3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346">
                  <a:moveTo>
                    <a:pt x="90" y="0"/>
                  </a:moveTo>
                  <a:lnTo>
                    <a:pt x="90" y="86"/>
                  </a:lnTo>
                  <a:lnTo>
                    <a:pt x="151" y="86"/>
                  </a:lnTo>
                  <a:lnTo>
                    <a:pt x="151" y="105"/>
                  </a:lnTo>
                  <a:lnTo>
                    <a:pt x="90" y="105"/>
                  </a:lnTo>
                  <a:lnTo>
                    <a:pt x="90" y="272"/>
                  </a:lnTo>
                  <a:lnTo>
                    <a:pt x="90" y="284"/>
                  </a:lnTo>
                  <a:lnTo>
                    <a:pt x="91" y="292"/>
                  </a:lnTo>
                  <a:lnTo>
                    <a:pt x="93" y="300"/>
                  </a:lnTo>
                  <a:lnTo>
                    <a:pt x="96" y="305"/>
                  </a:lnTo>
                  <a:lnTo>
                    <a:pt x="101" y="310"/>
                  </a:lnTo>
                  <a:lnTo>
                    <a:pt x="105" y="312"/>
                  </a:lnTo>
                  <a:lnTo>
                    <a:pt x="109" y="314"/>
                  </a:lnTo>
                  <a:lnTo>
                    <a:pt x="115" y="314"/>
                  </a:lnTo>
                  <a:lnTo>
                    <a:pt x="121" y="314"/>
                  </a:lnTo>
                  <a:lnTo>
                    <a:pt x="125" y="313"/>
                  </a:lnTo>
                  <a:lnTo>
                    <a:pt x="129" y="311"/>
                  </a:lnTo>
                  <a:lnTo>
                    <a:pt x="134" y="308"/>
                  </a:lnTo>
                  <a:lnTo>
                    <a:pt x="138" y="305"/>
                  </a:lnTo>
                  <a:lnTo>
                    <a:pt x="142" y="301"/>
                  </a:lnTo>
                  <a:lnTo>
                    <a:pt x="145" y="297"/>
                  </a:lnTo>
                  <a:lnTo>
                    <a:pt x="148" y="291"/>
                  </a:lnTo>
                  <a:lnTo>
                    <a:pt x="159" y="291"/>
                  </a:lnTo>
                  <a:lnTo>
                    <a:pt x="154" y="304"/>
                  </a:lnTo>
                  <a:lnTo>
                    <a:pt x="147" y="316"/>
                  </a:lnTo>
                  <a:lnTo>
                    <a:pt x="139" y="325"/>
                  </a:lnTo>
                  <a:lnTo>
                    <a:pt x="130" y="333"/>
                  </a:lnTo>
                  <a:lnTo>
                    <a:pt x="122" y="339"/>
                  </a:lnTo>
                  <a:lnTo>
                    <a:pt x="112" y="343"/>
                  </a:lnTo>
                  <a:lnTo>
                    <a:pt x="102" y="346"/>
                  </a:lnTo>
                  <a:lnTo>
                    <a:pt x="93" y="346"/>
                  </a:lnTo>
                  <a:lnTo>
                    <a:pt x="86" y="346"/>
                  </a:lnTo>
                  <a:lnTo>
                    <a:pt x="80" y="345"/>
                  </a:lnTo>
                  <a:lnTo>
                    <a:pt x="73" y="343"/>
                  </a:lnTo>
                  <a:lnTo>
                    <a:pt x="66" y="340"/>
                  </a:lnTo>
                  <a:lnTo>
                    <a:pt x="61" y="335"/>
                  </a:lnTo>
                  <a:lnTo>
                    <a:pt x="55" y="331"/>
                  </a:lnTo>
                  <a:lnTo>
                    <a:pt x="51" y="326"/>
                  </a:lnTo>
                  <a:lnTo>
                    <a:pt x="48" y="319"/>
                  </a:lnTo>
                  <a:lnTo>
                    <a:pt x="45" y="312"/>
                  </a:lnTo>
                  <a:lnTo>
                    <a:pt x="43" y="302"/>
                  </a:lnTo>
                  <a:lnTo>
                    <a:pt x="42" y="291"/>
                  </a:lnTo>
                  <a:lnTo>
                    <a:pt x="41" y="278"/>
                  </a:lnTo>
                  <a:lnTo>
                    <a:pt x="41" y="105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8" y="92"/>
                  </a:lnTo>
                  <a:lnTo>
                    <a:pt x="15" y="88"/>
                  </a:lnTo>
                  <a:lnTo>
                    <a:pt x="24" y="81"/>
                  </a:lnTo>
                  <a:lnTo>
                    <a:pt x="32" y="75"/>
                  </a:lnTo>
                  <a:lnTo>
                    <a:pt x="40" y="67"/>
                  </a:lnTo>
                  <a:lnTo>
                    <a:pt x="48" y="59"/>
                  </a:lnTo>
                  <a:lnTo>
                    <a:pt x="55" y="50"/>
                  </a:lnTo>
                  <a:lnTo>
                    <a:pt x="62" y="40"/>
                  </a:lnTo>
                  <a:lnTo>
                    <a:pt x="65" y="34"/>
                  </a:lnTo>
                  <a:lnTo>
                    <a:pt x="70" y="25"/>
                  </a:lnTo>
                  <a:lnTo>
                    <a:pt x="74" y="14"/>
                  </a:lnTo>
                  <a:lnTo>
                    <a:pt x="81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3" name="Freeform 539"/>
            <p:cNvSpPr>
              <a:spLocks noEditPoints="1"/>
            </p:cNvSpPr>
            <p:nvPr/>
          </p:nvSpPr>
          <p:spPr bwMode="auto">
            <a:xfrm>
              <a:off x="2030" y="887"/>
              <a:ext cx="33" cy="100"/>
            </a:xfrm>
            <a:custGeom>
              <a:avLst/>
              <a:gdLst>
                <a:gd name="T0" fmla="*/ 0 w 132"/>
                <a:gd name="T1" fmla="*/ 0 h 400"/>
                <a:gd name="T2" fmla="*/ 0 w 132"/>
                <a:gd name="T3" fmla="*/ 0 h 400"/>
                <a:gd name="T4" fmla="*/ 0 w 132"/>
                <a:gd name="T5" fmla="*/ 0 h 400"/>
                <a:gd name="T6" fmla="*/ 0 w 132"/>
                <a:gd name="T7" fmla="*/ 0 h 400"/>
                <a:gd name="T8" fmla="*/ 0 w 132"/>
                <a:gd name="T9" fmla="*/ 0 h 400"/>
                <a:gd name="T10" fmla="*/ 0 w 132"/>
                <a:gd name="T11" fmla="*/ 0 h 400"/>
                <a:gd name="T12" fmla="*/ 0 w 132"/>
                <a:gd name="T13" fmla="*/ 0 h 400"/>
                <a:gd name="T14" fmla="*/ 0 w 132"/>
                <a:gd name="T15" fmla="*/ 0 h 400"/>
                <a:gd name="T16" fmla="*/ 0 w 132"/>
                <a:gd name="T17" fmla="*/ 0 h 400"/>
                <a:gd name="T18" fmla="*/ 0 w 132"/>
                <a:gd name="T19" fmla="*/ 0 h 400"/>
                <a:gd name="T20" fmla="*/ 0 w 132"/>
                <a:gd name="T21" fmla="*/ 0 h 400"/>
                <a:gd name="T22" fmla="*/ 0 w 132"/>
                <a:gd name="T23" fmla="*/ 0 h 400"/>
                <a:gd name="T24" fmla="*/ 0 w 132"/>
                <a:gd name="T25" fmla="*/ 0 h 400"/>
                <a:gd name="T26" fmla="*/ 0 w 132"/>
                <a:gd name="T27" fmla="*/ 0 h 400"/>
                <a:gd name="T28" fmla="*/ 0 w 132"/>
                <a:gd name="T29" fmla="*/ 0 h 400"/>
                <a:gd name="T30" fmla="*/ 0 w 132"/>
                <a:gd name="T31" fmla="*/ 0 h 400"/>
                <a:gd name="T32" fmla="*/ 0 w 132"/>
                <a:gd name="T33" fmla="*/ 0 h 400"/>
                <a:gd name="T34" fmla="*/ 0 w 132"/>
                <a:gd name="T35" fmla="*/ 0 h 400"/>
                <a:gd name="T36" fmla="*/ 0 w 132"/>
                <a:gd name="T37" fmla="*/ 0 h 400"/>
                <a:gd name="T38" fmla="*/ 0 w 132"/>
                <a:gd name="T39" fmla="*/ 0 h 400"/>
                <a:gd name="T40" fmla="*/ 0 w 132"/>
                <a:gd name="T41" fmla="*/ 0 h 400"/>
                <a:gd name="T42" fmla="*/ 0 w 132"/>
                <a:gd name="T43" fmla="*/ 0 h 400"/>
                <a:gd name="T44" fmla="*/ 0 w 132"/>
                <a:gd name="T45" fmla="*/ 0 h 400"/>
                <a:gd name="T46" fmla="*/ 0 w 132"/>
                <a:gd name="T47" fmla="*/ 0 h 400"/>
                <a:gd name="T48" fmla="*/ 0 w 132"/>
                <a:gd name="T49" fmla="*/ 0 h 400"/>
                <a:gd name="T50" fmla="*/ 0 w 132"/>
                <a:gd name="T51" fmla="*/ 0 h 400"/>
                <a:gd name="T52" fmla="*/ 0 w 132"/>
                <a:gd name="T53" fmla="*/ 0 h 400"/>
                <a:gd name="T54" fmla="*/ 0 w 132"/>
                <a:gd name="T55" fmla="*/ 0 h 400"/>
                <a:gd name="T56" fmla="*/ 0 w 132"/>
                <a:gd name="T57" fmla="*/ 0 h 400"/>
                <a:gd name="T58" fmla="*/ 0 w 132"/>
                <a:gd name="T59" fmla="*/ 0 h 400"/>
                <a:gd name="T60" fmla="*/ 0 w 132"/>
                <a:gd name="T61" fmla="*/ 0 h 400"/>
                <a:gd name="T62" fmla="*/ 0 w 132"/>
                <a:gd name="T63" fmla="*/ 0 h 400"/>
                <a:gd name="T64" fmla="*/ 0 w 132"/>
                <a:gd name="T65" fmla="*/ 0 h 400"/>
                <a:gd name="T66" fmla="*/ 0 w 132"/>
                <a:gd name="T67" fmla="*/ 0 h 400"/>
                <a:gd name="T68" fmla="*/ 0 w 132"/>
                <a:gd name="T69" fmla="*/ 0 h 400"/>
                <a:gd name="T70" fmla="*/ 0 w 132"/>
                <a:gd name="T71" fmla="*/ 0 h 400"/>
                <a:gd name="T72" fmla="*/ 0 w 132"/>
                <a:gd name="T73" fmla="*/ 0 h 400"/>
                <a:gd name="T74" fmla="*/ 0 w 132"/>
                <a:gd name="T75" fmla="*/ 0 h 400"/>
                <a:gd name="T76" fmla="*/ 0 w 132"/>
                <a:gd name="T77" fmla="*/ 0 h 400"/>
                <a:gd name="T78" fmla="*/ 0 w 132"/>
                <a:gd name="T79" fmla="*/ 0 h 4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400"/>
                <a:gd name="T122" fmla="*/ 132 w 132"/>
                <a:gd name="T123" fmla="*/ 400 h 4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400">
                  <a:moveTo>
                    <a:pt x="68" y="0"/>
                  </a:moveTo>
                  <a:lnTo>
                    <a:pt x="74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8" y="9"/>
                  </a:lnTo>
                  <a:lnTo>
                    <a:pt x="93" y="13"/>
                  </a:lnTo>
                  <a:lnTo>
                    <a:pt x="95" y="18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5"/>
                  </a:lnTo>
                  <a:lnTo>
                    <a:pt x="95" y="39"/>
                  </a:lnTo>
                  <a:lnTo>
                    <a:pt x="93" y="45"/>
                  </a:lnTo>
                  <a:lnTo>
                    <a:pt x="88" y="49"/>
                  </a:lnTo>
                  <a:lnTo>
                    <a:pt x="84" y="52"/>
                  </a:lnTo>
                  <a:lnTo>
                    <a:pt x="79" y="55"/>
                  </a:lnTo>
                  <a:lnTo>
                    <a:pt x="74" y="56"/>
                  </a:lnTo>
                  <a:lnTo>
                    <a:pt x="68" y="57"/>
                  </a:lnTo>
                  <a:lnTo>
                    <a:pt x="62" y="56"/>
                  </a:lnTo>
                  <a:lnTo>
                    <a:pt x="57" y="55"/>
                  </a:lnTo>
                  <a:lnTo>
                    <a:pt x="52" y="52"/>
                  </a:lnTo>
                  <a:lnTo>
                    <a:pt x="47" y="49"/>
                  </a:lnTo>
                  <a:lnTo>
                    <a:pt x="43" y="45"/>
                  </a:lnTo>
                  <a:lnTo>
                    <a:pt x="41" y="39"/>
                  </a:lnTo>
                  <a:lnTo>
                    <a:pt x="40" y="35"/>
                  </a:lnTo>
                  <a:lnTo>
                    <a:pt x="38" y="28"/>
                  </a:lnTo>
                  <a:lnTo>
                    <a:pt x="40" y="23"/>
                  </a:lnTo>
                  <a:lnTo>
                    <a:pt x="41" y="18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2" y="5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68" y="0"/>
                  </a:lnTo>
                  <a:close/>
                  <a:moveTo>
                    <a:pt x="92" y="135"/>
                  </a:moveTo>
                  <a:lnTo>
                    <a:pt x="92" y="342"/>
                  </a:lnTo>
                  <a:lnTo>
                    <a:pt x="93" y="353"/>
                  </a:lnTo>
                  <a:lnTo>
                    <a:pt x="93" y="361"/>
                  </a:lnTo>
                  <a:lnTo>
                    <a:pt x="94" y="369"/>
                  </a:lnTo>
                  <a:lnTo>
                    <a:pt x="96" y="373"/>
                  </a:lnTo>
                  <a:lnTo>
                    <a:pt x="97" y="377"/>
                  </a:lnTo>
                  <a:lnTo>
                    <a:pt x="100" y="381"/>
                  </a:lnTo>
                  <a:lnTo>
                    <a:pt x="103" y="384"/>
                  </a:lnTo>
                  <a:lnTo>
                    <a:pt x="106" y="386"/>
                  </a:lnTo>
                  <a:lnTo>
                    <a:pt x="110" y="387"/>
                  </a:lnTo>
                  <a:lnTo>
                    <a:pt x="116" y="388"/>
                  </a:lnTo>
                  <a:lnTo>
                    <a:pt x="124" y="389"/>
                  </a:lnTo>
                  <a:lnTo>
                    <a:pt x="132" y="389"/>
                  </a:lnTo>
                  <a:lnTo>
                    <a:pt x="132" y="400"/>
                  </a:lnTo>
                  <a:lnTo>
                    <a:pt x="3" y="400"/>
                  </a:lnTo>
                  <a:lnTo>
                    <a:pt x="3" y="389"/>
                  </a:lnTo>
                  <a:lnTo>
                    <a:pt x="12" y="389"/>
                  </a:lnTo>
                  <a:lnTo>
                    <a:pt x="20" y="388"/>
                  </a:lnTo>
                  <a:lnTo>
                    <a:pt x="25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5" y="381"/>
                  </a:lnTo>
                  <a:lnTo>
                    <a:pt x="38" y="377"/>
                  </a:lnTo>
                  <a:lnTo>
                    <a:pt x="40" y="374"/>
                  </a:lnTo>
                  <a:lnTo>
                    <a:pt x="42" y="369"/>
                  </a:lnTo>
                  <a:lnTo>
                    <a:pt x="43" y="361"/>
                  </a:lnTo>
                  <a:lnTo>
                    <a:pt x="44" y="353"/>
                  </a:lnTo>
                  <a:lnTo>
                    <a:pt x="44" y="342"/>
                  </a:lnTo>
                  <a:lnTo>
                    <a:pt x="44" y="243"/>
                  </a:lnTo>
                  <a:lnTo>
                    <a:pt x="44" y="223"/>
                  </a:lnTo>
                  <a:lnTo>
                    <a:pt x="43" y="208"/>
                  </a:lnTo>
                  <a:lnTo>
                    <a:pt x="43" y="196"/>
                  </a:lnTo>
                  <a:lnTo>
                    <a:pt x="42" y="188"/>
                  </a:lnTo>
                  <a:lnTo>
                    <a:pt x="41" y="183"/>
                  </a:lnTo>
                  <a:lnTo>
                    <a:pt x="38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4"/>
                  </a:lnTo>
                  <a:lnTo>
                    <a:pt x="30" y="173"/>
                  </a:lnTo>
                  <a:lnTo>
                    <a:pt x="26" y="173"/>
                  </a:lnTo>
                  <a:lnTo>
                    <a:pt x="23" y="172"/>
                  </a:lnTo>
                  <a:lnTo>
                    <a:pt x="14" y="173"/>
                  </a:lnTo>
                  <a:lnTo>
                    <a:pt x="3" y="176"/>
                  </a:lnTo>
                  <a:lnTo>
                    <a:pt x="0" y="166"/>
                  </a:lnTo>
                  <a:lnTo>
                    <a:pt x="79" y="135"/>
                  </a:lnTo>
                  <a:lnTo>
                    <a:pt x="92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4" name="Freeform 540"/>
            <p:cNvSpPr>
              <a:spLocks noEditPoints="1"/>
            </p:cNvSpPr>
            <p:nvPr/>
          </p:nvSpPr>
          <p:spPr bwMode="auto">
            <a:xfrm>
              <a:off x="2072" y="920"/>
              <a:ext cx="64" cy="69"/>
            </a:xfrm>
            <a:custGeom>
              <a:avLst/>
              <a:gdLst>
                <a:gd name="T0" fmla="*/ 0 w 255"/>
                <a:gd name="T1" fmla="*/ 0 h 273"/>
                <a:gd name="T2" fmla="*/ 0 w 255"/>
                <a:gd name="T3" fmla="*/ 0 h 273"/>
                <a:gd name="T4" fmla="*/ 0 w 255"/>
                <a:gd name="T5" fmla="*/ 0 h 273"/>
                <a:gd name="T6" fmla="*/ 0 w 255"/>
                <a:gd name="T7" fmla="*/ 0 h 273"/>
                <a:gd name="T8" fmla="*/ 0 w 255"/>
                <a:gd name="T9" fmla="*/ 0 h 273"/>
                <a:gd name="T10" fmla="*/ 0 w 255"/>
                <a:gd name="T11" fmla="*/ 0 h 273"/>
                <a:gd name="T12" fmla="*/ 0 w 255"/>
                <a:gd name="T13" fmla="*/ 0 h 273"/>
                <a:gd name="T14" fmla="*/ 0 w 255"/>
                <a:gd name="T15" fmla="*/ 0 h 273"/>
                <a:gd name="T16" fmla="*/ 0 w 255"/>
                <a:gd name="T17" fmla="*/ 0 h 273"/>
                <a:gd name="T18" fmla="*/ 0 w 255"/>
                <a:gd name="T19" fmla="*/ 0 h 273"/>
                <a:gd name="T20" fmla="*/ 0 w 255"/>
                <a:gd name="T21" fmla="*/ 0 h 273"/>
                <a:gd name="T22" fmla="*/ 0 w 255"/>
                <a:gd name="T23" fmla="*/ 0 h 273"/>
                <a:gd name="T24" fmla="*/ 0 w 255"/>
                <a:gd name="T25" fmla="*/ 0 h 273"/>
                <a:gd name="T26" fmla="*/ 0 w 255"/>
                <a:gd name="T27" fmla="*/ 0 h 273"/>
                <a:gd name="T28" fmla="*/ 0 w 255"/>
                <a:gd name="T29" fmla="*/ 0 h 273"/>
                <a:gd name="T30" fmla="*/ 0 w 255"/>
                <a:gd name="T31" fmla="*/ 0 h 273"/>
                <a:gd name="T32" fmla="*/ 0 w 255"/>
                <a:gd name="T33" fmla="*/ 0 h 273"/>
                <a:gd name="T34" fmla="*/ 0 w 255"/>
                <a:gd name="T35" fmla="*/ 0 h 273"/>
                <a:gd name="T36" fmla="*/ 0 w 255"/>
                <a:gd name="T37" fmla="*/ 0 h 273"/>
                <a:gd name="T38" fmla="*/ 0 w 255"/>
                <a:gd name="T39" fmla="*/ 0 h 273"/>
                <a:gd name="T40" fmla="*/ 0 w 255"/>
                <a:gd name="T41" fmla="*/ 0 h 273"/>
                <a:gd name="T42" fmla="*/ 0 w 255"/>
                <a:gd name="T43" fmla="*/ 0 h 273"/>
                <a:gd name="T44" fmla="*/ 0 w 255"/>
                <a:gd name="T45" fmla="*/ 0 h 273"/>
                <a:gd name="T46" fmla="*/ 0 w 255"/>
                <a:gd name="T47" fmla="*/ 0 h 273"/>
                <a:gd name="T48" fmla="*/ 0 w 255"/>
                <a:gd name="T49" fmla="*/ 0 h 273"/>
                <a:gd name="T50" fmla="*/ 0 w 255"/>
                <a:gd name="T51" fmla="*/ 0 h 273"/>
                <a:gd name="T52" fmla="*/ 0 w 255"/>
                <a:gd name="T53" fmla="*/ 0 h 273"/>
                <a:gd name="T54" fmla="*/ 0 w 255"/>
                <a:gd name="T55" fmla="*/ 0 h 273"/>
                <a:gd name="T56" fmla="*/ 0 w 255"/>
                <a:gd name="T57" fmla="*/ 0 h 273"/>
                <a:gd name="T58" fmla="*/ 0 w 255"/>
                <a:gd name="T59" fmla="*/ 0 h 273"/>
                <a:gd name="T60" fmla="*/ 0 w 255"/>
                <a:gd name="T61" fmla="*/ 0 h 273"/>
                <a:gd name="T62" fmla="*/ 0 w 255"/>
                <a:gd name="T63" fmla="*/ 0 h 273"/>
                <a:gd name="T64" fmla="*/ 0 w 255"/>
                <a:gd name="T65" fmla="*/ 0 h 273"/>
                <a:gd name="T66" fmla="*/ 0 w 255"/>
                <a:gd name="T67" fmla="*/ 0 h 273"/>
                <a:gd name="T68" fmla="*/ 0 w 255"/>
                <a:gd name="T69" fmla="*/ 0 h 273"/>
                <a:gd name="T70" fmla="*/ 0 w 255"/>
                <a:gd name="T71" fmla="*/ 0 h 273"/>
                <a:gd name="T72" fmla="*/ 0 w 255"/>
                <a:gd name="T73" fmla="*/ 0 h 273"/>
                <a:gd name="T74" fmla="*/ 0 w 255"/>
                <a:gd name="T75" fmla="*/ 0 h 273"/>
                <a:gd name="T76" fmla="*/ 0 w 255"/>
                <a:gd name="T77" fmla="*/ 0 h 273"/>
                <a:gd name="T78" fmla="*/ 0 w 255"/>
                <a:gd name="T79" fmla="*/ 0 h 273"/>
                <a:gd name="T80" fmla="*/ 0 w 255"/>
                <a:gd name="T81" fmla="*/ 0 h 273"/>
                <a:gd name="T82" fmla="*/ 0 w 255"/>
                <a:gd name="T83" fmla="*/ 0 h 273"/>
                <a:gd name="T84" fmla="*/ 0 w 255"/>
                <a:gd name="T85" fmla="*/ 0 h 273"/>
                <a:gd name="T86" fmla="*/ 0 w 255"/>
                <a:gd name="T87" fmla="*/ 0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5"/>
                <a:gd name="T133" fmla="*/ 0 h 273"/>
                <a:gd name="T134" fmla="*/ 255 w 255"/>
                <a:gd name="T135" fmla="*/ 273 h 2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5" h="273">
                  <a:moveTo>
                    <a:pt x="128" y="0"/>
                  </a:moveTo>
                  <a:lnTo>
                    <a:pt x="142" y="0"/>
                  </a:lnTo>
                  <a:lnTo>
                    <a:pt x="156" y="2"/>
                  </a:lnTo>
                  <a:lnTo>
                    <a:pt x="169" y="6"/>
                  </a:lnTo>
                  <a:lnTo>
                    <a:pt x="182" y="11"/>
                  </a:lnTo>
                  <a:lnTo>
                    <a:pt x="193" y="17"/>
                  </a:lnTo>
                  <a:lnTo>
                    <a:pt x="204" y="25"/>
                  </a:lnTo>
                  <a:lnTo>
                    <a:pt x="214" y="33"/>
                  </a:lnTo>
                  <a:lnTo>
                    <a:pt x="224" y="44"/>
                  </a:lnTo>
                  <a:lnTo>
                    <a:pt x="231" y="54"/>
                  </a:lnTo>
                  <a:lnTo>
                    <a:pt x="237" y="64"/>
                  </a:lnTo>
                  <a:lnTo>
                    <a:pt x="243" y="74"/>
                  </a:lnTo>
                  <a:lnTo>
                    <a:pt x="247" y="85"/>
                  </a:lnTo>
                  <a:lnTo>
                    <a:pt x="251" y="96"/>
                  </a:lnTo>
                  <a:lnTo>
                    <a:pt x="253" y="108"/>
                  </a:lnTo>
                  <a:lnTo>
                    <a:pt x="254" y="120"/>
                  </a:lnTo>
                  <a:lnTo>
                    <a:pt x="255" y="131"/>
                  </a:lnTo>
                  <a:lnTo>
                    <a:pt x="254" y="149"/>
                  </a:lnTo>
                  <a:lnTo>
                    <a:pt x="251" y="166"/>
                  </a:lnTo>
                  <a:lnTo>
                    <a:pt x="245" y="183"/>
                  </a:lnTo>
                  <a:lnTo>
                    <a:pt x="237" y="201"/>
                  </a:lnTo>
                  <a:lnTo>
                    <a:pt x="233" y="210"/>
                  </a:lnTo>
                  <a:lnTo>
                    <a:pt x="229" y="218"/>
                  </a:lnTo>
                  <a:lnTo>
                    <a:pt x="223" y="225"/>
                  </a:lnTo>
                  <a:lnTo>
                    <a:pt x="218" y="233"/>
                  </a:lnTo>
                  <a:lnTo>
                    <a:pt x="212" y="238"/>
                  </a:lnTo>
                  <a:lnTo>
                    <a:pt x="205" y="244"/>
                  </a:lnTo>
                  <a:lnTo>
                    <a:pt x="198" y="250"/>
                  </a:lnTo>
                  <a:lnTo>
                    <a:pt x="191" y="254"/>
                  </a:lnTo>
                  <a:lnTo>
                    <a:pt x="183" y="259"/>
                  </a:lnTo>
                  <a:lnTo>
                    <a:pt x="176" y="263"/>
                  </a:lnTo>
                  <a:lnTo>
                    <a:pt x="168" y="265"/>
                  </a:lnTo>
                  <a:lnTo>
                    <a:pt x="159" y="268"/>
                  </a:lnTo>
                  <a:lnTo>
                    <a:pt x="151" y="270"/>
                  </a:lnTo>
                  <a:lnTo>
                    <a:pt x="142" y="271"/>
                  </a:lnTo>
                  <a:lnTo>
                    <a:pt x="134" y="273"/>
                  </a:lnTo>
                  <a:lnTo>
                    <a:pt x="125" y="273"/>
                  </a:lnTo>
                  <a:lnTo>
                    <a:pt x="110" y="271"/>
                  </a:lnTo>
                  <a:lnTo>
                    <a:pt x="96" y="269"/>
                  </a:lnTo>
                  <a:lnTo>
                    <a:pt x="83" y="266"/>
                  </a:lnTo>
                  <a:lnTo>
                    <a:pt x="71" y="261"/>
                  </a:lnTo>
                  <a:lnTo>
                    <a:pt x="59" y="254"/>
                  </a:lnTo>
                  <a:lnTo>
                    <a:pt x="48" y="247"/>
                  </a:lnTo>
                  <a:lnTo>
                    <a:pt x="38" y="237"/>
                  </a:lnTo>
                  <a:lnTo>
                    <a:pt x="30" y="226"/>
                  </a:lnTo>
                  <a:lnTo>
                    <a:pt x="22" y="216"/>
                  </a:lnTo>
                  <a:lnTo>
                    <a:pt x="16" y="206"/>
                  </a:lnTo>
                  <a:lnTo>
                    <a:pt x="11" y="195"/>
                  </a:lnTo>
                  <a:lnTo>
                    <a:pt x="7" y="184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1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21"/>
                  </a:lnTo>
                  <a:lnTo>
                    <a:pt x="2" y="112"/>
                  </a:lnTo>
                  <a:lnTo>
                    <a:pt x="4" y="103"/>
                  </a:lnTo>
                  <a:lnTo>
                    <a:pt x="10" y="86"/>
                  </a:lnTo>
                  <a:lnTo>
                    <a:pt x="17" y="68"/>
                  </a:lnTo>
                  <a:lnTo>
                    <a:pt x="22" y="59"/>
                  </a:lnTo>
                  <a:lnTo>
                    <a:pt x="27" y="52"/>
                  </a:lnTo>
                  <a:lnTo>
                    <a:pt x="33" y="44"/>
                  </a:lnTo>
                  <a:lnTo>
                    <a:pt x="38" y="38"/>
                  </a:lnTo>
                  <a:lnTo>
                    <a:pt x="45" y="31"/>
                  </a:lnTo>
                  <a:lnTo>
                    <a:pt x="51" y="26"/>
                  </a:lnTo>
                  <a:lnTo>
                    <a:pt x="58" y="20"/>
                  </a:lnTo>
                  <a:lnTo>
                    <a:pt x="65" y="16"/>
                  </a:lnTo>
                  <a:lnTo>
                    <a:pt x="80" y="10"/>
                  </a:lnTo>
                  <a:lnTo>
                    <a:pt x="96" y="4"/>
                  </a:lnTo>
                  <a:lnTo>
                    <a:pt x="111" y="1"/>
                  </a:lnTo>
                  <a:lnTo>
                    <a:pt x="128" y="0"/>
                  </a:lnTo>
                  <a:close/>
                  <a:moveTo>
                    <a:pt x="118" y="18"/>
                  </a:moveTo>
                  <a:lnTo>
                    <a:pt x="111" y="18"/>
                  </a:lnTo>
                  <a:lnTo>
                    <a:pt x="104" y="20"/>
                  </a:lnTo>
                  <a:lnTo>
                    <a:pt x="96" y="23"/>
                  </a:lnTo>
                  <a:lnTo>
                    <a:pt x="88" y="27"/>
                  </a:lnTo>
                  <a:lnTo>
                    <a:pt x="80" y="32"/>
                  </a:lnTo>
                  <a:lnTo>
                    <a:pt x="74" y="39"/>
                  </a:lnTo>
                  <a:lnTo>
                    <a:pt x="68" y="47"/>
                  </a:lnTo>
                  <a:lnTo>
                    <a:pt x="63" y="58"/>
                  </a:lnTo>
                  <a:lnTo>
                    <a:pt x="58" y="70"/>
                  </a:lnTo>
                  <a:lnTo>
                    <a:pt x="56" y="83"/>
                  </a:lnTo>
                  <a:lnTo>
                    <a:pt x="54" y="98"/>
                  </a:lnTo>
                  <a:lnTo>
                    <a:pt x="53" y="115"/>
                  </a:lnTo>
                  <a:lnTo>
                    <a:pt x="54" y="128"/>
                  </a:lnTo>
                  <a:lnTo>
                    <a:pt x="55" y="142"/>
                  </a:lnTo>
                  <a:lnTo>
                    <a:pt x="56" y="155"/>
                  </a:lnTo>
                  <a:lnTo>
                    <a:pt x="59" y="167"/>
                  </a:lnTo>
                  <a:lnTo>
                    <a:pt x="63" y="179"/>
                  </a:lnTo>
                  <a:lnTo>
                    <a:pt x="66" y="191"/>
                  </a:lnTo>
                  <a:lnTo>
                    <a:pt x="71" y="201"/>
                  </a:lnTo>
                  <a:lnTo>
                    <a:pt x="76" y="212"/>
                  </a:lnTo>
                  <a:lnTo>
                    <a:pt x="83" y="221"/>
                  </a:lnTo>
                  <a:lnTo>
                    <a:pt x="88" y="229"/>
                  </a:lnTo>
                  <a:lnTo>
                    <a:pt x="96" y="237"/>
                  </a:lnTo>
                  <a:lnTo>
                    <a:pt x="103" y="242"/>
                  </a:lnTo>
                  <a:lnTo>
                    <a:pt x="110" y="247"/>
                  </a:lnTo>
                  <a:lnTo>
                    <a:pt x="119" y="250"/>
                  </a:lnTo>
                  <a:lnTo>
                    <a:pt x="128" y="252"/>
                  </a:lnTo>
                  <a:lnTo>
                    <a:pt x="137" y="252"/>
                  </a:lnTo>
                  <a:lnTo>
                    <a:pt x="144" y="252"/>
                  </a:lnTo>
                  <a:lnTo>
                    <a:pt x="150" y="251"/>
                  </a:lnTo>
                  <a:lnTo>
                    <a:pt x="157" y="249"/>
                  </a:lnTo>
                  <a:lnTo>
                    <a:pt x="162" y="247"/>
                  </a:lnTo>
                  <a:lnTo>
                    <a:pt x="168" y="243"/>
                  </a:lnTo>
                  <a:lnTo>
                    <a:pt x="173" y="240"/>
                  </a:lnTo>
                  <a:lnTo>
                    <a:pt x="178" y="235"/>
                  </a:lnTo>
                  <a:lnTo>
                    <a:pt x="183" y="230"/>
                  </a:lnTo>
                  <a:lnTo>
                    <a:pt x="188" y="224"/>
                  </a:lnTo>
                  <a:lnTo>
                    <a:pt x="191" y="216"/>
                  </a:lnTo>
                  <a:lnTo>
                    <a:pt x="194" y="209"/>
                  </a:lnTo>
                  <a:lnTo>
                    <a:pt x="197" y="199"/>
                  </a:lnTo>
                  <a:lnTo>
                    <a:pt x="199" y="190"/>
                  </a:lnTo>
                  <a:lnTo>
                    <a:pt x="200" y="178"/>
                  </a:lnTo>
                  <a:lnTo>
                    <a:pt x="201" y="166"/>
                  </a:lnTo>
                  <a:lnTo>
                    <a:pt x="201" y="153"/>
                  </a:lnTo>
                  <a:lnTo>
                    <a:pt x="201" y="136"/>
                  </a:lnTo>
                  <a:lnTo>
                    <a:pt x="199" y="121"/>
                  </a:lnTo>
                  <a:lnTo>
                    <a:pt x="197" y="106"/>
                  </a:lnTo>
                  <a:lnTo>
                    <a:pt x="193" y="92"/>
                  </a:lnTo>
                  <a:lnTo>
                    <a:pt x="189" y="79"/>
                  </a:lnTo>
                  <a:lnTo>
                    <a:pt x="184" y="67"/>
                  </a:lnTo>
                  <a:lnTo>
                    <a:pt x="178" y="55"/>
                  </a:lnTo>
                  <a:lnTo>
                    <a:pt x="171" y="45"/>
                  </a:lnTo>
                  <a:lnTo>
                    <a:pt x="166" y="39"/>
                  </a:lnTo>
                  <a:lnTo>
                    <a:pt x="160" y="33"/>
                  </a:lnTo>
                  <a:lnTo>
                    <a:pt x="153" y="29"/>
                  </a:lnTo>
                  <a:lnTo>
                    <a:pt x="148" y="25"/>
                  </a:lnTo>
                  <a:lnTo>
                    <a:pt x="141" y="22"/>
                  </a:lnTo>
                  <a:lnTo>
                    <a:pt x="134" y="19"/>
                  </a:lnTo>
                  <a:lnTo>
                    <a:pt x="126" y="18"/>
                  </a:lnTo>
                  <a:lnTo>
                    <a:pt x="1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5" name="Freeform 541"/>
            <p:cNvSpPr>
              <a:spLocks/>
            </p:cNvSpPr>
            <p:nvPr/>
          </p:nvSpPr>
          <p:spPr bwMode="auto">
            <a:xfrm>
              <a:off x="2141" y="920"/>
              <a:ext cx="73" cy="67"/>
            </a:xfrm>
            <a:custGeom>
              <a:avLst/>
              <a:gdLst>
                <a:gd name="T0" fmla="*/ 0 w 291"/>
                <a:gd name="T1" fmla="*/ 0 h 265"/>
                <a:gd name="T2" fmla="*/ 0 w 291"/>
                <a:gd name="T3" fmla="*/ 0 h 265"/>
                <a:gd name="T4" fmla="*/ 0 w 291"/>
                <a:gd name="T5" fmla="*/ 0 h 265"/>
                <a:gd name="T6" fmla="*/ 0 w 291"/>
                <a:gd name="T7" fmla="*/ 0 h 265"/>
                <a:gd name="T8" fmla="*/ 0 w 291"/>
                <a:gd name="T9" fmla="*/ 0 h 265"/>
                <a:gd name="T10" fmla="*/ 0 w 291"/>
                <a:gd name="T11" fmla="*/ 0 h 265"/>
                <a:gd name="T12" fmla="*/ 0 w 291"/>
                <a:gd name="T13" fmla="*/ 0 h 265"/>
                <a:gd name="T14" fmla="*/ 0 w 291"/>
                <a:gd name="T15" fmla="*/ 0 h 265"/>
                <a:gd name="T16" fmla="*/ 0 w 291"/>
                <a:gd name="T17" fmla="*/ 0 h 265"/>
                <a:gd name="T18" fmla="*/ 0 w 291"/>
                <a:gd name="T19" fmla="*/ 0 h 265"/>
                <a:gd name="T20" fmla="*/ 0 w 291"/>
                <a:gd name="T21" fmla="*/ 0 h 265"/>
                <a:gd name="T22" fmla="*/ 0 w 291"/>
                <a:gd name="T23" fmla="*/ 0 h 265"/>
                <a:gd name="T24" fmla="*/ 0 w 291"/>
                <a:gd name="T25" fmla="*/ 0 h 265"/>
                <a:gd name="T26" fmla="*/ 0 w 291"/>
                <a:gd name="T27" fmla="*/ 0 h 265"/>
                <a:gd name="T28" fmla="*/ 0 w 291"/>
                <a:gd name="T29" fmla="*/ 0 h 265"/>
                <a:gd name="T30" fmla="*/ 0 w 291"/>
                <a:gd name="T31" fmla="*/ 0 h 265"/>
                <a:gd name="T32" fmla="*/ 0 w 291"/>
                <a:gd name="T33" fmla="*/ 0 h 265"/>
                <a:gd name="T34" fmla="*/ 0 w 291"/>
                <a:gd name="T35" fmla="*/ 0 h 265"/>
                <a:gd name="T36" fmla="*/ 0 w 291"/>
                <a:gd name="T37" fmla="*/ 0 h 265"/>
                <a:gd name="T38" fmla="*/ 0 w 291"/>
                <a:gd name="T39" fmla="*/ 0 h 265"/>
                <a:gd name="T40" fmla="*/ 0 w 291"/>
                <a:gd name="T41" fmla="*/ 0 h 265"/>
                <a:gd name="T42" fmla="*/ 0 w 291"/>
                <a:gd name="T43" fmla="*/ 0 h 265"/>
                <a:gd name="T44" fmla="*/ 0 w 291"/>
                <a:gd name="T45" fmla="*/ 0 h 265"/>
                <a:gd name="T46" fmla="*/ 0 w 291"/>
                <a:gd name="T47" fmla="*/ 0 h 265"/>
                <a:gd name="T48" fmla="*/ 0 w 291"/>
                <a:gd name="T49" fmla="*/ 0 h 265"/>
                <a:gd name="T50" fmla="*/ 0 w 291"/>
                <a:gd name="T51" fmla="*/ 0 h 265"/>
                <a:gd name="T52" fmla="*/ 0 w 291"/>
                <a:gd name="T53" fmla="*/ 0 h 265"/>
                <a:gd name="T54" fmla="*/ 0 w 291"/>
                <a:gd name="T55" fmla="*/ 0 h 265"/>
                <a:gd name="T56" fmla="*/ 0 w 291"/>
                <a:gd name="T57" fmla="*/ 0 h 265"/>
                <a:gd name="T58" fmla="*/ 0 w 291"/>
                <a:gd name="T59" fmla="*/ 0 h 265"/>
                <a:gd name="T60" fmla="*/ 0 w 291"/>
                <a:gd name="T61" fmla="*/ 0 h 265"/>
                <a:gd name="T62" fmla="*/ 0 w 291"/>
                <a:gd name="T63" fmla="*/ 0 h 265"/>
                <a:gd name="T64" fmla="*/ 0 w 291"/>
                <a:gd name="T65" fmla="*/ 0 h 265"/>
                <a:gd name="T66" fmla="*/ 0 w 291"/>
                <a:gd name="T67" fmla="*/ 0 h 265"/>
                <a:gd name="T68" fmla="*/ 0 w 291"/>
                <a:gd name="T69" fmla="*/ 0 h 265"/>
                <a:gd name="T70" fmla="*/ 0 w 291"/>
                <a:gd name="T71" fmla="*/ 0 h 265"/>
                <a:gd name="T72" fmla="*/ 0 w 291"/>
                <a:gd name="T73" fmla="*/ 0 h 265"/>
                <a:gd name="T74" fmla="*/ 0 w 291"/>
                <a:gd name="T75" fmla="*/ 0 h 265"/>
                <a:gd name="T76" fmla="*/ 0 w 291"/>
                <a:gd name="T77" fmla="*/ 0 h 265"/>
                <a:gd name="T78" fmla="*/ 0 w 291"/>
                <a:gd name="T79" fmla="*/ 0 h 265"/>
                <a:gd name="T80" fmla="*/ 0 w 291"/>
                <a:gd name="T81" fmla="*/ 0 h 265"/>
                <a:gd name="T82" fmla="*/ 0 w 291"/>
                <a:gd name="T83" fmla="*/ 0 h 265"/>
                <a:gd name="T84" fmla="*/ 0 w 291"/>
                <a:gd name="T85" fmla="*/ 0 h 265"/>
                <a:gd name="T86" fmla="*/ 0 w 291"/>
                <a:gd name="T87" fmla="*/ 0 h 265"/>
                <a:gd name="T88" fmla="*/ 0 w 291"/>
                <a:gd name="T89" fmla="*/ 0 h 265"/>
                <a:gd name="T90" fmla="*/ 0 w 291"/>
                <a:gd name="T91" fmla="*/ 0 h 265"/>
                <a:gd name="T92" fmla="*/ 0 w 291"/>
                <a:gd name="T93" fmla="*/ 0 h 265"/>
                <a:gd name="T94" fmla="*/ 0 w 291"/>
                <a:gd name="T95" fmla="*/ 0 h 265"/>
                <a:gd name="T96" fmla="*/ 0 w 291"/>
                <a:gd name="T97" fmla="*/ 0 h 265"/>
                <a:gd name="T98" fmla="*/ 0 w 291"/>
                <a:gd name="T99" fmla="*/ 0 h 265"/>
                <a:gd name="T100" fmla="*/ 0 w 291"/>
                <a:gd name="T101" fmla="*/ 0 h 265"/>
                <a:gd name="T102" fmla="*/ 0 w 291"/>
                <a:gd name="T103" fmla="*/ 0 h 265"/>
                <a:gd name="T104" fmla="*/ 0 w 291"/>
                <a:gd name="T105" fmla="*/ 0 h 265"/>
                <a:gd name="T106" fmla="*/ 0 w 291"/>
                <a:gd name="T107" fmla="*/ 0 h 265"/>
                <a:gd name="T108" fmla="*/ 0 w 291"/>
                <a:gd name="T109" fmla="*/ 0 h 2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1"/>
                <a:gd name="T166" fmla="*/ 0 h 265"/>
                <a:gd name="T167" fmla="*/ 291 w 291"/>
                <a:gd name="T168" fmla="*/ 265 h 2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1" h="265">
                  <a:moveTo>
                    <a:pt x="93" y="54"/>
                  </a:moveTo>
                  <a:lnTo>
                    <a:pt x="104" y="42"/>
                  </a:lnTo>
                  <a:lnTo>
                    <a:pt x="117" y="30"/>
                  </a:lnTo>
                  <a:lnTo>
                    <a:pt x="128" y="22"/>
                  </a:lnTo>
                  <a:lnTo>
                    <a:pt x="139" y="13"/>
                  </a:lnTo>
                  <a:lnTo>
                    <a:pt x="150" y="8"/>
                  </a:lnTo>
                  <a:lnTo>
                    <a:pt x="161" y="3"/>
                  </a:lnTo>
                  <a:lnTo>
                    <a:pt x="171" y="1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02" y="2"/>
                  </a:lnTo>
                  <a:lnTo>
                    <a:pt x="210" y="5"/>
                  </a:lnTo>
                  <a:lnTo>
                    <a:pt x="219" y="11"/>
                  </a:lnTo>
                  <a:lnTo>
                    <a:pt x="226" y="16"/>
                  </a:lnTo>
                  <a:lnTo>
                    <a:pt x="233" y="25"/>
                  </a:lnTo>
                  <a:lnTo>
                    <a:pt x="239" y="33"/>
                  </a:lnTo>
                  <a:lnTo>
                    <a:pt x="244" y="45"/>
                  </a:lnTo>
                  <a:lnTo>
                    <a:pt x="247" y="55"/>
                  </a:lnTo>
                  <a:lnTo>
                    <a:pt x="249" y="67"/>
                  </a:lnTo>
                  <a:lnTo>
                    <a:pt x="250" y="81"/>
                  </a:lnTo>
                  <a:lnTo>
                    <a:pt x="250" y="97"/>
                  </a:lnTo>
                  <a:lnTo>
                    <a:pt x="250" y="207"/>
                  </a:lnTo>
                  <a:lnTo>
                    <a:pt x="250" y="218"/>
                  </a:lnTo>
                  <a:lnTo>
                    <a:pt x="251" y="227"/>
                  </a:lnTo>
                  <a:lnTo>
                    <a:pt x="253" y="234"/>
                  </a:lnTo>
                  <a:lnTo>
                    <a:pt x="255" y="239"/>
                  </a:lnTo>
                  <a:lnTo>
                    <a:pt x="256" y="242"/>
                  </a:lnTo>
                  <a:lnTo>
                    <a:pt x="258" y="246"/>
                  </a:lnTo>
                  <a:lnTo>
                    <a:pt x="261" y="249"/>
                  </a:lnTo>
                  <a:lnTo>
                    <a:pt x="265" y="251"/>
                  </a:lnTo>
                  <a:lnTo>
                    <a:pt x="269" y="252"/>
                  </a:lnTo>
                  <a:lnTo>
                    <a:pt x="275" y="253"/>
                  </a:lnTo>
                  <a:lnTo>
                    <a:pt x="282" y="254"/>
                  </a:lnTo>
                  <a:lnTo>
                    <a:pt x="291" y="254"/>
                  </a:lnTo>
                  <a:lnTo>
                    <a:pt x="291" y="265"/>
                  </a:lnTo>
                  <a:lnTo>
                    <a:pt x="160" y="265"/>
                  </a:lnTo>
                  <a:lnTo>
                    <a:pt x="160" y="254"/>
                  </a:lnTo>
                  <a:lnTo>
                    <a:pt x="165" y="254"/>
                  </a:lnTo>
                  <a:lnTo>
                    <a:pt x="174" y="254"/>
                  </a:lnTo>
                  <a:lnTo>
                    <a:pt x="181" y="253"/>
                  </a:lnTo>
                  <a:lnTo>
                    <a:pt x="187" y="251"/>
                  </a:lnTo>
                  <a:lnTo>
                    <a:pt x="192" y="249"/>
                  </a:lnTo>
                  <a:lnTo>
                    <a:pt x="195" y="246"/>
                  </a:lnTo>
                  <a:lnTo>
                    <a:pt x="197" y="242"/>
                  </a:lnTo>
                  <a:lnTo>
                    <a:pt x="199" y="238"/>
                  </a:lnTo>
                  <a:lnTo>
                    <a:pt x="202" y="233"/>
                  </a:lnTo>
                  <a:lnTo>
                    <a:pt x="203" y="224"/>
                  </a:lnTo>
                  <a:lnTo>
                    <a:pt x="203" y="207"/>
                  </a:lnTo>
                  <a:lnTo>
                    <a:pt x="203" y="101"/>
                  </a:lnTo>
                  <a:lnTo>
                    <a:pt x="202" y="85"/>
                  </a:lnTo>
                  <a:lnTo>
                    <a:pt x="201" y="71"/>
                  </a:lnTo>
                  <a:lnTo>
                    <a:pt x="197" y="59"/>
                  </a:lnTo>
                  <a:lnTo>
                    <a:pt x="193" y="51"/>
                  </a:lnTo>
                  <a:lnTo>
                    <a:pt x="191" y="46"/>
                  </a:lnTo>
                  <a:lnTo>
                    <a:pt x="187" y="43"/>
                  </a:lnTo>
                  <a:lnTo>
                    <a:pt x="184" y="41"/>
                  </a:lnTo>
                  <a:lnTo>
                    <a:pt x="181" y="39"/>
                  </a:lnTo>
                  <a:lnTo>
                    <a:pt x="176" y="37"/>
                  </a:lnTo>
                  <a:lnTo>
                    <a:pt x="172" y="36"/>
                  </a:lnTo>
                  <a:lnTo>
                    <a:pt x="167" y="34"/>
                  </a:lnTo>
                  <a:lnTo>
                    <a:pt x="162" y="34"/>
                  </a:lnTo>
                  <a:lnTo>
                    <a:pt x="153" y="34"/>
                  </a:lnTo>
                  <a:lnTo>
                    <a:pt x="144" y="37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19" y="48"/>
                  </a:lnTo>
                  <a:lnTo>
                    <a:pt x="110" y="55"/>
                  </a:lnTo>
                  <a:lnTo>
                    <a:pt x="102" y="62"/>
                  </a:lnTo>
                  <a:lnTo>
                    <a:pt x="93" y="71"/>
                  </a:lnTo>
                  <a:lnTo>
                    <a:pt x="93" y="207"/>
                  </a:lnTo>
                  <a:lnTo>
                    <a:pt x="93" y="219"/>
                  </a:lnTo>
                  <a:lnTo>
                    <a:pt x="94" y="227"/>
                  </a:lnTo>
                  <a:lnTo>
                    <a:pt x="94" y="235"/>
                  </a:lnTo>
                  <a:lnTo>
                    <a:pt x="97" y="239"/>
                  </a:lnTo>
                  <a:lnTo>
                    <a:pt x="99" y="242"/>
                  </a:lnTo>
                  <a:lnTo>
                    <a:pt x="101" y="246"/>
                  </a:lnTo>
                  <a:lnTo>
                    <a:pt x="104" y="249"/>
                  </a:lnTo>
                  <a:lnTo>
                    <a:pt x="108" y="251"/>
                  </a:lnTo>
                  <a:lnTo>
                    <a:pt x="112" y="252"/>
                  </a:lnTo>
                  <a:lnTo>
                    <a:pt x="119" y="253"/>
                  </a:lnTo>
                  <a:lnTo>
                    <a:pt x="126" y="254"/>
                  </a:lnTo>
                  <a:lnTo>
                    <a:pt x="136" y="254"/>
                  </a:lnTo>
                  <a:lnTo>
                    <a:pt x="136" y="265"/>
                  </a:lnTo>
                  <a:lnTo>
                    <a:pt x="5" y="265"/>
                  </a:lnTo>
                  <a:lnTo>
                    <a:pt x="5" y="254"/>
                  </a:lnTo>
                  <a:lnTo>
                    <a:pt x="11" y="254"/>
                  </a:lnTo>
                  <a:lnTo>
                    <a:pt x="20" y="254"/>
                  </a:lnTo>
                  <a:lnTo>
                    <a:pt x="28" y="252"/>
                  </a:lnTo>
                  <a:lnTo>
                    <a:pt x="34" y="249"/>
                  </a:lnTo>
                  <a:lnTo>
                    <a:pt x="38" y="244"/>
                  </a:lnTo>
                  <a:lnTo>
                    <a:pt x="41" y="238"/>
                  </a:lnTo>
                  <a:lnTo>
                    <a:pt x="44" y="230"/>
                  </a:lnTo>
                  <a:lnTo>
                    <a:pt x="45" y="220"/>
                  </a:lnTo>
                  <a:lnTo>
                    <a:pt x="46" y="207"/>
                  </a:lnTo>
                  <a:lnTo>
                    <a:pt x="46" y="111"/>
                  </a:lnTo>
                  <a:lnTo>
                    <a:pt x="46" y="90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9" y="43"/>
                  </a:lnTo>
                  <a:lnTo>
                    <a:pt x="37" y="41"/>
                  </a:lnTo>
                  <a:lnTo>
                    <a:pt x="31" y="38"/>
                  </a:lnTo>
                  <a:lnTo>
                    <a:pt x="25" y="37"/>
                  </a:lnTo>
                  <a:lnTo>
                    <a:pt x="16" y="38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6" name="Freeform 542"/>
            <p:cNvSpPr>
              <a:spLocks/>
            </p:cNvSpPr>
            <p:nvPr/>
          </p:nvSpPr>
          <p:spPr bwMode="auto">
            <a:xfrm>
              <a:off x="1109" y="1080"/>
              <a:ext cx="49" cy="66"/>
            </a:xfrm>
            <a:custGeom>
              <a:avLst/>
              <a:gdLst>
                <a:gd name="T0" fmla="*/ 0 w 196"/>
                <a:gd name="T1" fmla="*/ 0 h 265"/>
                <a:gd name="T2" fmla="*/ 0 w 196"/>
                <a:gd name="T3" fmla="*/ 0 h 265"/>
                <a:gd name="T4" fmla="*/ 0 w 196"/>
                <a:gd name="T5" fmla="*/ 0 h 265"/>
                <a:gd name="T6" fmla="*/ 0 w 196"/>
                <a:gd name="T7" fmla="*/ 0 h 265"/>
                <a:gd name="T8" fmla="*/ 0 w 196"/>
                <a:gd name="T9" fmla="*/ 0 h 265"/>
                <a:gd name="T10" fmla="*/ 0 w 196"/>
                <a:gd name="T11" fmla="*/ 0 h 265"/>
                <a:gd name="T12" fmla="*/ 0 w 196"/>
                <a:gd name="T13" fmla="*/ 0 h 265"/>
                <a:gd name="T14" fmla="*/ 0 w 196"/>
                <a:gd name="T15" fmla="*/ 0 h 265"/>
                <a:gd name="T16" fmla="*/ 0 w 196"/>
                <a:gd name="T17" fmla="*/ 0 h 265"/>
                <a:gd name="T18" fmla="*/ 0 w 196"/>
                <a:gd name="T19" fmla="*/ 0 h 265"/>
                <a:gd name="T20" fmla="*/ 0 w 196"/>
                <a:gd name="T21" fmla="*/ 0 h 265"/>
                <a:gd name="T22" fmla="*/ 0 w 196"/>
                <a:gd name="T23" fmla="*/ 0 h 265"/>
                <a:gd name="T24" fmla="*/ 0 w 196"/>
                <a:gd name="T25" fmla="*/ 0 h 265"/>
                <a:gd name="T26" fmla="*/ 0 w 196"/>
                <a:gd name="T27" fmla="*/ 0 h 265"/>
                <a:gd name="T28" fmla="*/ 0 w 196"/>
                <a:gd name="T29" fmla="*/ 0 h 265"/>
                <a:gd name="T30" fmla="*/ 0 w 196"/>
                <a:gd name="T31" fmla="*/ 0 h 265"/>
                <a:gd name="T32" fmla="*/ 0 w 196"/>
                <a:gd name="T33" fmla="*/ 0 h 265"/>
                <a:gd name="T34" fmla="*/ 0 w 196"/>
                <a:gd name="T35" fmla="*/ 0 h 265"/>
                <a:gd name="T36" fmla="*/ 0 w 196"/>
                <a:gd name="T37" fmla="*/ 0 h 265"/>
                <a:gd name="T38" fmla="*/ 0 w 196"/>
                <a:gd name="T39" fmla="*/ 0 h 265"/>
                <a:gd name="T40" fmla="*/ 0 w 196"/>
                <a:gd name="T41" fmla="*/ 0 h 265"/>
                <a:gd name="T42" fmla="*/ 0 w 196"/>
                <a:gd name="T43" fmla="*/ 0 h 265"/>
                <a:gd name="T44" fmla="*/ 0 w 196"/>
                <a:gd name="T45" fmla="*/ 0 h 265"/>
                <a:gd name="T46" fmla="*/ 0 w 196"/>
                <a:gd name="T47" fmla="*/ 0 h 265"/>
                <a:gd name="T48" fmla="*/ 0 w 196"/>
                <a:gd name="T49" fmla="*/ 0 h 265"/>
                <a:gd name="T50" fmla="*/ 0 w 196"/>
                <a:gd name="T51" fmla="*/ 0 h 265"/>
                <a:gd name="T52" fmla="*/ 0 w 196"/>
                <a:gd name="T53" fmla="*/ 0 h 265"/>
                <a:gd name="T54" fmla="*/ 0 w 196"/>
                <a:gd name="T55" fmla="*/ 0 h 265"/>
                <a:gd name="T56" fmla="*/ 0 w 196"/>
                <a:gd name="T57" fmla="*/ 0 h 265"/>
                <a:gd name="T58" fmla="*/ 0 w 196"/>
                <a:gd name="T59" fmla="*/ 0 h 265"/>
                <a:gd name="T60" fmla="*/ 0 w 196"/>
                <a:gd name="T61" fmla="*/ 0 h 265"/>
                <a:gd name="T62" fmla="*/ 0 w 196"/>
                <a:gd name="T63" fmla="*/ 0 h 265"/>
                <a:gd name="T64" fmla="*/ 0 w 196"/>
                <a:gd name="T65" fmla="*/ 0 h 265"/>
                <a:gd name="T66" fmla="*/ 0 w 196"/>
                <a:gd name="T67" fmla="*/ 0 h 265"/>
                <a:gd name="T68" fmla="*/ 0 w 196"/>
                <a:gd name="T69" fmla="*/ 0 h 265"/>
                <a:gd name="T70" fmla="*/ 0 w 196"/>
                <a:gd name="T71" fmla="*/ 0 h 265"/>
                <a:gd name="T72" fmla="*/ 0 w 196"/>
                <a:gd name="T73" fmla="*/ 0 h 265"/>
                <a:gd name="T74" fmla="*/ 0 w 196"/>
                <a:gd name="T75" fmla="*/ 0 h 265"/>
                <a:gd name="T76" fmla="*/ 0 w 196"/>
                <a:gd name="T77" fmla="*/ 0 h 265"/>
                <a:gd name="T78" fmla="*/ 0 w 196"/>
                <a:gd name="T79" fmla="*/ 0 h 265"/>
                <a:gd name="T80" fmla="*/ 0 w 196"/>
                <a:gd name="T81" fmla="*/ 0 h 265"/>
                <a:gd name="T82" fmla="*/ 0 w 196"/>
                <a:gd name="T83" fmla="*/ 0 h 265"/>
                <a:gd name="T84" fmla="*/ 0 w 196"/>
                <a:gd name="T85" fmla="*/ 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65"/>
                <a:gd name="T131" fmla="*/ 196 w 196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65">
                  <a:moveTo>
                    <a:pt x="92" y="0"/>
                  </a:moveTo>
                  <a:lnTo>
                    <a:pt x="92" y="58"/>
                  </a:lnTo>
                  <a:lnTo>
                    <a:pt x="100" y="44"/>
                  </a:lnTo>
                  <a:lnTo>
                    <a:pt x="109" y="32"/>
                  </a:lnTo>
                  <a:lnTo>
                    <a:pt x="117" y="22"/>
                  </a:lnTo>
                  <a:lnTo>
                    <a:pt x="126" y="14"/>
                  </a:lnTo>
                  <a:lnTo>
                    <a:pt x="134" y="7"/>
                  </a:lnTo>
                  <a:lnTo>
                    <a:pt x="142" y="3"/>
                  </a:lnTo>
                  <a:lnTo>
                    <a:pt x="151" y="1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4" y="2"/>
                  </a:lnTo>
                  <a:lnTo>
                    <a:pt x="181" y="5"/>
                  </a:lnTo>
                  <a:lnTo>
                    <a:pt x="186" y="9"/>
                  </a:lnTo>
                  <a:lnTo>
                    <a:pt x="191" y="14"/>
                  </a:lnTo>
                  <a:lnTo>
                    <a:pt x="194" y="19"/>
                  </a:lnTo>
                  <a:lnTo>
                    <a:pt x="196" y="24"/>
                  </a:lnTo>
                  <a:lnTo>
                    <a:pt x="196" y="31"/>
                  </a:lnTo>
                  <a:lnTo>
                    <a:pt x="196" y="36"/>
                  </a:lnTo>
                  <a:lnTo>
                    <a:pt x="195" y="41"/>
                  </a:lnTo>
                  <a:lnTo>
                    <a:pt x="193" y="45"/>
                  </a:lnTo>
                  <a:lnTo>
                    <a:pt x="190" y="49"/>
                  </a:lnTo>
                  <a:lnTo>
                    <a:pt x="185" y="52"/>
                  </a:lnTo>
                  <a:lnTo>
                    <a:pt x="181" y="55"/>
                  </a:lnTo>
                  <a:lnTo>
                    <a:pt x="176" y="57"/>
                  </a:lnTo>
                  <a:lnTo>
                    <a:pt x="171" y="57"/>
                  </a:lnTo>
                  <a:lnTo>
                    <a:pt x="167" y="57"/>
                  </a:lnTo>
                  <a:lnTo>
                    <a:pt x="161" y="55"/>
                  </a:lnTo>
                  <a:lnTo>
                    <a:pt x="154" y="51"/>
                  </a:lnTo>
                  <a:lnTo>
                    <a:pt x="149" y="47"/>
                  </a:lnTo>
                  <a:lnTo>
                    <a:pt x="142" y="43"/>
                  </a:lnTo>
                  <a:lnTo>
                    <a:pt x="138" y="39"/>
                  </a:lnTo>
                  <a:lnTo>
                    <a:pt x="133" y="38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4" y="38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2" y="50"/>
                  </a:lnTo>
                  <a:lnTo>
                    <a:pt x="106" y="58"/>
                  </a:lnTo>
                  <a:lnTo>
                    <a:pt x="99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2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7" y="237"/>
                  </a:lnTo>
                  <a:lnTo>
                    <a:pt x="99" y="240"/>
                  </a:lnTo>
                  <a:lnTo>
                    <a:pt x="102" y="243"/>
                  </a:lnTo>
                  <a:lnTo>
                    <a:pt x="106" y="246"/>
                  </a:lnTo>
                  <a:lnTo>
                    <a:pt x="110" y="249"/>
                  </a:lnTo>
                  <a:lnTo>
                    <a:pt x="116" y="252"/>
                  </a:lnTo>
                  <a:lnTo>
                    <a:pt x="122" y="253"/>
                  </a:lnTo>
                  <a:lnTo>
                    <a:pt x="130" y="254"/>
                  </a:lnTo>
                  <a:lnTo>
                    <a:pt x="138" y="254"/>
                  </a:lnTo>
                  <a:lnTo>
                    <a:pt x="138" y="265"/>
                  </a:lnTo>
                  <a:lnTo>
                    <a:pt x="3" y="265"/>
                  </a:lnTo>
                  <a:lnTo>
                    <a:pt x="3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7" y="251"/>
                  </a:lnTo>
                  <a:lnTo>
                    <a:pt x="33" y="248"/>
                  </a:lnTo>
                  <a:lnTo>
                    <a:pt x="36" y="245"/>
                  </a:lnTo>
                  <a:lnTo>
                    <a:pt x="38" y="242"/>
                  </a:lnTo>
                  <a:lnTo>
                    <a:pt x="42" y="239"/>
                  </a:lnTo>
                  <a:lnTo>
                    <a:pt x="43" y="233"/>
                  </a:lnTo>
                  <a:lnTo>
                    <a:pt x="44" y="225"/>
                  </a:lnTo>
                  <a:lnTo>
                    <a:pt x="44" y="206"/>
                  </a:lnTo>
                  <a:lnTo>
                    <a:pt x="44" y="106"/>
                  </a:lnTo>
                  <a:lnTo>
                    <a:pt x="44" y="87"/>
                  </a:lnTo>
                  <a:lnTo>
                    <a:pt x="44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39" y="46"/>
                  </a:lnTo>
                  <a:lnTo>
                    <a:pt x="37" y="43"/>
                  </a:lnTo>
                  <a:lnTo>
                    <a:pt x="35" y="41"/>
                  </a:lnTo>
                  <a:lnTo>
                    <a:pt x="33" y="39"/>
                  </a:lnTo>
                  <a:lnTo>
                    <a:pt x="29" y="38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13" y="38"/>
                  </a:lnTo>
                  <a:lnTo>
                    <a:pt x="3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7" name="Freeform 543"/>
            <p:cNvSpPr>
              <a:spLocks noEditPoints="1"/>
            </p:cNvSpPr>
            <p:nvPr/>
          </p:nvSpPr>
          <p:spPr bwMode="auto">
            <a:xfrm>
              <a:off x="1163" y="1080"/>
              <a:ext cx="56" cy="68"/>
            </a:xfrm>
            <a:custGeom>
              <a:avLst/>
              <a:gdLst>
                <a:gd name="T0" fmla="*/ 0 w 224"/>
                <a:gd name="T1" fmla="*/ 0 h 272"/>
                <a:gd name="T2" fmla="*/ 0 w 224"/>
                <a:gd name="T3" fmla="*/ 0 h 272"/>
                <a:gd name="T4" fmla="*/ 0 w 224"/>
                <a:gd name="T5" fmla="*/ 0 h 272"/>
                <a:gd name="T6" fmla="*/ 0 w 224"/>
                <a:gd name="T7" fmla="*/ 0 h 272"/>
                <a:gd name="T8" fmla="*/ 0 w 224"/>
                <a:gd name="T9" fmla="*/ 0 h 272"/>
                <a:gd name="T10" fmla="*/ 0 w 224"/>
                <a:gd name="T11" fmla="*/ 0 h 272"/>
                <a:gd name="T12" fmla="*/ 0 w 224"/>
                <a:gd name="T13" fmla="*/ 0 h 272"/>
                <a:gd name="T14" fmla="*/ 0 w 224"/>
                <a:gd name="T15" fmla="*/ 0 h 272"/>
                <a:gd name="T16" fmla="*/ 0 w 224"/>
                <a:gd name="T17" fmla="*/ 0 h 272"/>
                <a:gd name="T18" fmla="*/ 0 w 224"/>
                <a:gd name="T19" fmla="*/ 0 h 272"/>
                <a:gd name="T20" fmla="*/ 0 w 224"/>
                <a:gd name="T21" fmla="*/ 0 h 272"/>
                <a:gd name="T22" fmla="*/ 0 w 224"/>
                <a:gd name="T23" fmla="*/ 0 h 272"/>
                <a:gd name="T24" fmla="*/ 0 w 224"/>
                <a:gd name="T25" fmla="*/ 0 h 272"/>
                <a:gd name="T26" fmla="*/ 0 w 224"/>
                <a:gd name="T27" fmla="*/ 0 h 272"/>
                <a:gd name="T28" fmla="*/ 0 w 224"/>
                <a:gd name="T29" fmla="*/ 0 h 272"/>
                <a:gd name="T30" fmla="*/ 0 w 224"/>
                <a:gd name="T31" fmla="*/ 0 h 272"/>
                <a:gd name="T32" fmla="*/ 0 w 224"/>
                <a:gd name="T33" fmla="*/ 0 h 272"/>
                <a:gd name="T34" fmla="*/ 0 w 224"/>
                <a:gd name="T35" fmla="*/ 0 h 272"/>
                <a:gd name="T36" fmla="*/ 0 w 224"/>
                <a:gd name="T37" fmla="*/ 0 h 272"/>
                <a:gd name="T38" fmla="*/ 0 w 224"/>
                <a:gd name="T39" fmla="*/ 0 h 272"/>
                <a:gd name="T40" fmla="*/ 0 w 224"/>
                <a:gd name="T41" fmla="*/ 0 h 272"/>
                <a:gd name="T42" fmla="*/ 0 w 224"/>
                <a:gd name="T43" fmla="*/ 0 h 272"/>
                <a:gd name="T44" fmla="*/ 0 w 224"/>
                <a:gd name="T45" fmla="*/ 0 h 272"/>
                <a:gd name="T46" fmla="*/ 0 w 224"/>
                <a:gd name="T47" fmla="*/ 0 h 272"/>
                <a:gd name="T48" fmla="*/ 0 w 224"/>
                <a:gd name="T49" fmla="*/ 0 h 272"/>
                <a:gd name="T50" fmla="*/ 0 w 224"/>
                <a:gd name="T51" fmla="*/ 0 h 272"/>
                <a:gd name="T52" fmla="*/ 0 w 224"/>
                <a:gd name="T53" fmla="*/ 0 h 272"/>
                <a:gd name="T54" fmla="*/ 0 w 224"/>
                <a:gd name="T55" fmla="*/ 0 h 272"/>
                <a:gd name="T56" fmla="*/ 0 w 224"/>
                <a:gd name="T57" fmla="*/ 0 h 272"/>
                <a:gd name="T58" fmla="*/ 0 w 224"/>
                <a:gd name="T59" fmla="*/ 0 h 272"/>
                <a:gd name="T60" fmla="*/ 0 w 224"/>
                <a:gd name="T61" fmla="*/ 0 h 272"/>
                <a:gd name="T62" fmla="*/ 0 w 224"/>
                <a:gd name="T63" fmla="*/ 0 h 272"/>
                <a:gd name="T64" fmla="*/ 0 w 224"/>
                <a:gd name="T65" fmla="*/ 0 h 272"/>
                <a:gd name="T66" fmla="*/ 0 w 224"/>
                <a:gd name="T67" fmla="*/ 0 h 272"/>
                <a:gd name="T68" fmla="*/ 0 w 224"/>
                <a:gd name="T69" fmla="*/ 0 h 272"/>
                <a:gd name="T70" fmla="*/ 0 w 224"/>
                <a:gd name="T71" fmla="*/ 0 h 272"/>
                <a:gd name="T72" fmla="*/ 0 w 224"/>
                <a:gd name="T73" fmla="*/ 0 h 272"/>
                <a:gd name="T74" fmla="*/ 0 w 224"/>
                <a:gd name="T75" fmla="*/ 0 h 272"/>
                <a:gd name="T76" fmla="*/ 0 w 224"/>
                <a:gd name="T77" fmla="*/ 0 h 272"/>
                <a:gd name="T78" fmla="*/ 0 w 224"/>
                <a:gd name="T79" fmla="*/ 0 h 272"/>
                <a:gd name="T80" fmla="*/ 0 w 224"/>
                <a:gd name="T81" fmla="*/ 0 h 272"/>
                <a:gd name="T82" fmla="*/ 0 w 224"/>
                <a:gd name="T83" fmla="*/ 0 h 272"/>
                <a:gd name="T84" fmla="*/ 0 w 224"/>
                <a:gd name="T85" fmla="*/ 0 h 272"/>
                <a:gd name="T86" fmla="*/ 0 w 224"/>
                <a:gd name="T87" fmla="*/ 0 h 272"/>
                <a:gd name="T88" fmla="*/ 0 w 224"/>
                <a:gd name="T89" fmla="*/ 0 h 272"/>
                <a:gd name="T90" fmla="*/ 0 w 224"/>
                <a:gd name="T91" fmla="*/ 0 h 272"/>
                <a:gd name="T92" fmla="*/ 0 w 224"/>
                <a:gd name="T93" fmla="*/ 0 h 272"/>
                <a:gd name="T94" fmla="*/ 0 w 224"/>
                <a:gd name="T95" fmla="*/ 0 h 272"/>
                <a:gd name="T96" fmla="*/ 0 w 224"/>
                <a:gd name="T97" fmla="*/ 0 h 272"/>
                <a:gd name="T98" fmla="*/ 0 w 224"/>
                <a:gd name="T99" fmla="*/ 0 h 272"/>
                <a:gd name="T100" fmla="*/ 0 w 224"/>
                <a:gd name="T101" fmla="*/ 0 h 272"/>
                <a:gd name="T102" fmla="*/ 0 w 224"/>
                <a:gd name="T103" fmla="*/ 0 h 272"/>
                <a:gd name="T104" fmla="*/ 0 w 224"/>
                <a:gd name="T105" fmla="*/ 0 h 272"/>
                <a:gd name="T106" fmla="*/ 0 w 224"/>
                <a:gd name="T107" fmla="*/ 0 h 272"/>
                <a:gd name="T108" fmla="*/ 0 w 224"/>
                <a:gd name="T109" fmla="*/ 0 h 272"/>
                <a:gd name="T110" fmla="*/ 0 w 224"/>
                <a:gd name="T111" fmla="*/ 0 h 272"/>
                <a:gd name="T112" fmla="*/ 0 w 224"/>
                <a:gd name="T113" fmla="*/ 0 h 272"/>
                <a:gd name="T114" fmla="*/ 0 w 224"/>
                <a:gd name="T115" fmla="*/ 0 h 272"/>
                <a:gd name="T116" fmla="*/ 0 w 224"/>
                <a:gd name="T117" fmla="*/ 0 h 272"/>
                <a:gd name="T118" fmla="*/ 0 w 224"/>
                <a:gd name="T119" fmla="*/ 0 h 272"/>
                <a:gd name="T120" fmla="*/ 0 w 224"/>
                <a:gd name="T121" fmla="*/ 0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"/>
                <a:gd name="T184" fmla="*/ 0 h 272"/>
                <a:gd name="T185" fmla="*/ 224 w 224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" h="272">
                  <a:moveTo>
                    <a:pt x="41" y="104"/>
                  </a:moveTo>
                  <a:lnTo>
                    <a:pt x="41" y="118"/>
                  </a:lnTo>
                  <a:lnTo>
                    <a:pt x="42" y="131"/>
                  </a:lnTo>
                  <a:lnTo>
                    <a:pt x="44" y="144"/>
                  </a:lnTo>
                  <a:lnTo>
                    <a:pt x="48" y="155"/>
                  </a:lnTo>
                  <a:lnTo>
                    <a:pt x="52" y="165"/>
                  </a:lnTo>
                  <a:lnTo>
                    <a:pt x="57" y="176"/>
                  </a:lnTo>
                  <a:lnTo>
                    <a:pt x="63" y="185"/>
                  </a:lnTo>
                  <a:lnTo>
                    <a:pt x="70" y="193"/>
                  </a:lnTo>
                  <a:lnTo>
                    <a:pt x="76" y="201"/>
                  </a:lnTo>
                  <a:lnTo>
                    <a:pt x="84" y="209"/>
                  </a:lnTo>
                  <a:lnTo>
                    <a:pt x="93" y="214"/>
                  </a:lnTo>
                  <a:lnTo>
                    <a:pt x="101" y="218"/>
                  </a:lnTo>
                  <a:lnTo>
                    <a:pt x="110" y="221"/>
                  </a:lnTo>
                  <a:lnTo>
                    <a:pt x="118" y="225"/>
                  </a:lnTo>
                  <a:lnTo>
                    <a:pt x="127" y="226"/>
                  </a:lnTo>
                  <a:lnTo>
                    <a:pt x="137" y="226"/>
                  </a:lnTo>
                  <a:lnTo>
                    <a:pt x="151" y="226"/>
                  </a:lnTo>
                  <a:lnTo>
                    <a:pt x="162" y="223"/>
                  </a:lnTo>
                  <a:lnTo>
                    <a:pt x="173" y="218"/>
                  </a:lnTo>
                  <a:lnTo>
                    <a:pt x="183" y="213"/>
                  </a:lnTo>
                  <a:lnTo>
                    <a:pt x="187" y="209"/>
                  </a:lnTo>
                  <a:lnTo>
                    <a:pt x="191" y="204"/>
                  </a:lnTo>
                  <a:lnTo>
                    <a:pt x="196" y="199"/>
                  </a:lnTo>
                  <a:lnTo>
                    <a:pt x="200" y="193"/>
                  </a:lnTo>
                  <a:lnTo>
                    <a:pt x="208" y="181"/>
                  </a:lnTo>
                  <a:lnTo>
                    <a:pt x="215" y="164"/>
                  </a:lnTo>
                  <a:lnTo>
                    <a:pt x="224" y="171"/>
                  </a:lnTo>
                  <a:lnTo>
                    <a:pt x="222" y="179"/>
                  </a:lnTo>
                  <a:lnTo>
                    <a:pt x="219" y="189"/>
                  </a:lnTo>
                  <a:lnTo>
                    <a:pt x="216" y="199"/>
                  </a:lnTo>
                  <a:lnTo>
                    <a:pt x="212" y="207"/>
                  </a:lnTo>
                  <a:lnTo>
                    <a:pt x="207" y="216"/>
                  </a:lnTo>
                  <a:lnTo>
                    <a:pt x="201" y="225"/>
                  </a:lnTo>
                  <a:lnTo>
                    <a:pt x="196" y="232"/>
                  </a:lnTo>
                  <a:lnTo>
                    <a:pt x="188" y="241"/>
                  </a:lnTo>
                  <a:lnTo>
                    <a:pt x="182" y="248"/>
                  </a:lnTo>
                  <a:lnTo>
                    <a:pt x="173" y="254"/>
                  </a:lnTo>
                  <a:lnTo>
                    <a:pt x="165" y="260"/>
                  </a:lnTo>
                  <a:lnTo>
                    <a:pt x="156" y="265"/>
                  </a:lnTo>
                  <a:lnTo>
                    <a:pt x="146" y="268"/>
                  </a:lnTo>
                  <a:lnTo>
                    <a:pt x="136" y="270"/>
                  </a:lnTo>
                  <a:lnTo>
                    <a:pt x="126" y="272"/>
                  </a:lnTo>
                  <a:lnTo>
                    <a:pt x="115" y="272"/>
                  </a:lnTo>
                  <a:lnTo>
                    <a:pt x="104" y="271"/>
                  </a:lnTo>
                  <a:lnTo>
                    <a:pt x="93" y="270"/>
                  </a:lnTo>
                  <a:lnTo>
                    <a:pt x="82" y="267"/>
                  </a:lnTo>
                  <a:lnTo>
                    <a:pt x="71" y="263"/>
                  </a:lnTo>
                  <a:lnTo>
                    <a:pt x="61" y="258"/>
                  </a:lnTo>
                  <a:lnTo>
                    <a:pt x="52" y="252"/>
                  </a:lnTo>
                  <a:lnTo>
                    <a:pt x="42" y="244"/>
                  </a:lnTo>
                  <a:lnTo>
                    <a:pt x="33" y="237"/>
                  </a:lnTo>
                  <a:lnTo>
                    <a:pt x="26" y="227"/>
                  </a:lnTo>
                  <a:lnTo>
                    <a:pt x="19" y="216"/>
                  </a:lnTo>
                  <a:lnTo>
                    <a:pt x="13" y="205"/>
                  </a:lnTo>
                  <a:lnTo>
                    <a:pt x="8" y="193"/>
                  </a:lnTo>
                  <a:lnTo>
                    <a:pt x="5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7"/>
                  </a:lnTo>
                  <a:lnTo>
                    <a:pt x="5" y="93"/>
                  </a:lnTo>
                  <a:lnTo>
                    <a:pt x="9" y="80"/>
                  </a:lnTo>
                  <a:lnTo>
                    <a:pt x="13" y="67"/>
                  </a:lnTo>
                  <a:lnTo>
                    <a:pt x="19" y="57"/>
                  </a:lnTo>
                  <a:lnTo>
                    <a:pt x="27" y="46"/>
                  </a:lnTo>
                  <a:lnTo>
                    <a:pt x="34" y="36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3" y="3"/>
                  </a:lnTo>
                  <a:lnTo>
                    <a:pt x="163" y="6"/>
                  </a:lnTo>
                  <a:lnTo>
                    <a:pt x="172" y="10"/>
                  </a:lnTo>
                  <a:lnTo>
                    <a:pt x="180" y="16"/>
                  </a:lnTo>
                  <a:lnTo>
                    <a:pt x="188" y="21"/>
                  </a:lnTo>
                  <a:lnTo>
                    <a:pt x="195" y="28"/>
                  </a:lnTo>
                  <a:lnTo>
                    <a:pt x="201" y="35"/>
                  </a:lnTo>
                  <a:lnTo>
                    <a:pt x="208" y="43"/>
                  </a:lnTo>
                  <a:lnTo>
                    <a:pt x="212" y="51"/>
                  </a:lnTo>
                  <a:lnTo>
                    <a:pt x="217" y="61"/>
                  </a:lnTo>
                  <a:lnTo>
                    <a:pt x="220" y="71"/>
                  </a:lnTo>
                  <a:lnTo>
                    <a:pt x="222" y="81"/>
                  </a:lnTo>
                  <a:lnTo>
                    <a:pt x="224" y="92"/>
                  </a:lnTo>
                  <a:lnTo>
                    <a:pt x="224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4" y="88"/>
                  </a:lnTo>
                  <a:lnTo>
                    <a:pt x="163" y="76"/>
                  </a:lnTo>
                  <a:lnTo>
                    <a:pt x="162" y="66"/>
                  </a:lnTo>
                  <a:lnTo>
                    <a:pt x="159" y="59"/>
                  </a:lnTo>
                  <a:lnTo>
                    <a:pt x="157" y="52"/>
                  </a:lnTo>
                  <a:lnTo>
                    <a:pt x="154" y="46"/>
                  </a:lnTo>
                  <a:lnTo>
                    <a:pt x="148" y="38"/>
                  </a:lnTo>
                  <a:lnTo>
                    <a:pt x="143" y="33"/>
                  </a:lnTo>
                  <a:lnTo>
                    <a:pt x="136" y="29"/>
                  </a:lnTo>
                  <a:lnTo>
                    <a:pt x="128" y="24"/>
                  </a:lnTo>
                  <a:lnTo>
                    <a:pt x="121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100" y="19"/>
                  </a:lnTo>
                  <a:lnTo>
                    <a:pt x="94" y="20"/>
                  </a:lnTo>
                  <a:lnTo>
                    <a:pt x="89" y="22"/>
                  </a:lnTo>
                  <a:lnTo>
                    <a:pt x="83" y="23"/>
                  </a:lnTo>
                  <a:lnTo>
                    <a:pt x="78" y="27"/>
                  </a:lnTo>
                  <a:lnTo>
                    <a:pt x="73" y="30"/>
                  </a:lnTo>
                  <a:lnTo>
                    <a:pt x="68" y="33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4" y="47"/>
                  </a:lnTo>
                  <a:lnTo>
                    <a:pt x="51" y="52"/>
                  </a:lnTo>
                  <a:lnTo>
                    <a:pt x="48" y="59"/>
                  </a:lnTo>
                  <a:lnTo>
                    <a:pt x="45" y="65"/>
                  </a:lnTo>
                  <a:lnTo>
                    <a:pt x="43" y="73"/>
                  </a:lnTo>
                  <a:lnTo>
                    <a:pt x="42" y="7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8" name="Freeform 544"/>
            <p:cNvSpPr>
              <a:spLocks/>
            </p:cNvSpPr>
            <p:nvPr/>
          </p:nvSpPr>
          <p:spPr bwMode="auto">
            <a:xfrm>
              <a:off x="1229" y="1046"/>
              <a:ext cx="58" cy="100"/>
            </a:xfrm>
            <a:custGeom>
              <a:avLst/>
              <a:gdLst>
                <a:gd name="T0" fmla="*/ 0 w 235"/>
                <a:gd name="T1" fmla="*/ 0 h 399"/>
                <a:gd name="T2" fmla="*/ 0 w 235"/>
                <a:gd name="T3" fmla="*/ 0 h 399"/>
                <a:gd name="T4" fmla="*/ 0 w 235"/>
                <a:gd name="T5" fmla="*/ 0 h 399"/>
                <a:gd name="T6" fmla="*/ 0 w 235"/>
                <a:gd name="T7" fmla="*/ 0 h 399"/>
                <a:gd name="T8" fmla="*/ 0 w 235"/>
                <a:gd name="T9" fmla="*/ 0 h 399"/>
                <a:gd name="T10" fmla="*/ 0 w 235"/>
                <a:gd name="T11" fmla="*/ 0 h 399"/>
                <a:gd name="T12" fmla="*/ 0 w 235"/>
                <a:gd name="T13" fmla="*/ 0 h 399"/>
                <a:gd name="T14" fmla="*/ 0 w 235"/>
                <a:gd name="T15" fmla="*/ 0 h 399"/>
                <a:gd name="T16" fmla="*/ 0 w 235"/>
                <a:gd name="T17" fmla="*/ 0 h 399"/>
                <a:gd name="T18" fmla="*/ 0 w 235"/>
                <a:gd name="T19" fmla="*/ 0 h 399"/>
                <a:gd name="T20" fmla="*/ 0 w 235"/>
                <a:gd name="T21" fmla="*/ 0 h 399"/>
                <a:gd name="T22" fmla="*/ 0 w 235"/>
                <a:gd name="T23" fmla="*/ 0 h 399"/>
                <a:gd name="T24" fmla="*/ 0 w 235"/>
                <a:gd name="T25" fmla="*/ 0 h 399"/>
                <a:gd name="T26" fmla="*/ 0 w 235"/>
                <a:gd name="T27" fmla="*/ 0 h 399"/>
                <a:gd name="T28" fmla="*/ 0 w 235"/>
                <a:gd name="T29" fmla="*/ 0 h 399"/>
                <a:gd name="T30" fmla="*/ 0 w 235"/>
                <a:gd name="T31" fmla="*/ 0 h 399"/>
                <a:gd name="T32" fmla="*/ 0 w 235"/>
                <a:gd name="T33" fmla="*/ 0 h 399"/>
                <a:gd name="T34" fmla="*/ 0 w 235"/>
                <a:gd name="T35" fmla="*/ 0 h 399"/>
                <a:gd name="T36" fmla="*/ 0 w 235"/>
                <a:gd name="T37" fmla="*/ 0 h 399"/>
                <a:gd name="T38" fmla="*/ 0 w 235"/>
                <a:gd name="T39" fmla="*/ 0 h 399"/>
                <a:gd name="T40" fmla="*/ 0 w 235"/>
                <a:gd name="T41" fmla="*/ 0 h 399"/>
                <a:gd name="T42" fmla="*/ 0 w 235"/>
                <a:gd name="T43" fmla="*/ 0 h 399"/>
                <a:gd name="T44" fmla="*/ 0 w 235"/>
                <a:gd name="T45" fmla="*/ 0 h 399"/>
                <a:gd name="T46" fmla="*/ 0 w 235"/>
                <a:gd name="T47" fmla="*/ 0 h 399"/>
                <a:gd name="T48" fmla="*/ 0 w 235"/>
                <a:gd name="T49" fmla="*/ 0 h 399"/>
                <a:gd name="T50" fmla="*/ 0 w 235"/>
                <a:gd name="T51" fmla="*/ 0 h 399"/>
                <a:gd name="T52" fmla="*/ 0 w 235"/>
                <a:gd name="T53" fmla="*/ 0 h 399"/>
                <a:gd name="T54" fmla="*/ 0 w 235"/>
                <a:gd name="T55" fmla="*/ 0 h 399"/>
                <a:gd name="T56" fmla="*/ 0 w 235"/>
                <a:gd name="T57" fmla="*/ 0 h 399"/>
                <a:gd name="T58" fmla="*/ 0 w 235"/>
                <a:gd name="T59" fmla="*/ 0 h 399"/>
                <a:gd name="T60" fmla="*/ 0 w 235"/>
                <a:gd name="T61" fmla="*/ 0 h 399"/>
                <a:gd name="T62" fmla="*/ 0 w 235"/>
                <a:gd name="T63" fmla="*/ 0 h 399"/>
                <a:gd name="T64" fmla="*/ 0 w 235"/>
                <a:gd name="T65" fmla="*/ 0 h 399"/>
                <a:gd name="T66" fmla="*/ 0 w 235"/>
                <a:gd name="T67" fmla="*/ 0 h 399"/>
                <a:gd name="T68" fmla="*/ 0 w 235"/>
                <a:gd name="T69" fmla="*/ 0 h 399"/>
                <a:gd name="T70" fmla="*/ 0 w 235"/>
                <a:gd name="T71" fmla="*/ 0 h 399"/>
                <a:gd name="T72" fmla="*/ 0 w 235"/>
                <a:gd name="T73" fmla="*/ 0 h 399"/>
                <a:gd name="T74" fmla="*/ 0 w 235"/>
                <a:gd name="T75" fmla="*/ 0 h 399"/>
                <a:gd name="T76" fmla="*/ 0 w 235"/>
                <a:gd name="T77" fmla="*/ 0 h 399"/>
                <a:gd name="T78" fmla="*/ 0 w 235"/>
                <a:gd name="T79" fmla="*/ 0 h 399"/>
                <a:gd name="T80" fmla="*/ 0 w 235"/>
                <a:gd name="T81" fmla="*/ 0 h 399"/>
                <a:gd name="T82" fmla="*/ 0 w 235"/>
                <a:gd name="T83" fmla="*/ 0 h 399"/>
                <a:gd name="T84" fmla="*/ 0 w 235"/>
                <a:gd name="T85" fmla="*/ 0 h 399"/>
                <a:gd name="T86" fmla="*/ 0 w 235"/>
                <a:gd name="T87" fmla="*/ 0 h 399"/>
                <a:gd name="T88" fmla="*/ 0 w 235"/>
                <a:gd name="T89" fmla="*/ 0 h 399"/>
                <a:gd name="T90" fmla="*/ 0 w 235"/>
                <a:gd name="T91" fmla="*/ 0 h 399"/>
                <a:gd name="T92" fmla="*/ 0 w 235"/>
                <a:gd name="T93" fmla="*/ 0 h 399"/>
                <a:gd name="T94" fmla="*/ 0 w 235"/>
                <a:gd name="T95" fmla="*/ 0 h 3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5"/>
                <a:gd name="T145" fmla="*/ 0 h 399"/>
                <a:gd name="T146" fmla="*/ 235 w 235"/>
                <a:gd name="T147" fmla="*/ 399 h 3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5" h="399">
                  <a:moveTo>
                    <a:pt x="100" y="162"/>
                  </a:moveTo>
                  <a:lnTo>
                    <a:pt x="100" y="331"/>
                  </a:lnTo>
                  <a:lnTo>
                    <a:pt x="100" y="347"/>
                  </a:lnTo>
                  <a:lnTo>
                    <a:pt x="102" y="360"/>
                  </a:lnTo>
                  <a:lnTo>
                    <a:pt x="104" y="369"/>
                  </a:lnTo>
                  <a:lnTo>
                    <a:pt x="108" y="376"/>
                  </a:lnTo>
                  <a:lnTo>
                    <a:pt x="113" y="381"/>
                  </a:lnTo>
                  <a:lnTo>
                    <a:pt x="120" y="385"/>
                  </a:lnTo>
                  <a:lnTo>
                    <a:pt x="127" y="388"/>
                  </a:lnTo>
                  <a:lnTo>
                    <a:pt x="136" y="388"/>
                  </a:lnTo>
                  <a:lnTo>
                    <a:pt x="161" y="388"/>
                  </a:lnTo>
                  <a:lnTo>
                    <a:pt x="161" y="399"/>
                  </a:lnTo>
                  <a:lnTo>
                    <a:pt x="3" y="399"/>
                  </a:lnTo>
                  <a:lnTo>
                    <a:pt x="3" y="388"/>
                  </a:lnTo>
                  <a:lnTo>
                    <a:pt x="14" y="388"/>
                  </a:lnTo>
                  <a:lnTo>
                    <a:pt x="19" y="388"/>
                  </a:lnTo>
                  <a:lnTo>
                    <a:pt x="25" y="387"/>
                  </a:lnTo>
                  <a:lnTo>
                    <a:pt x="30" y="385"/>
                  </a:lnTo>
                  <a:lnTo>
                    <a:pt x="35" y="382"/>
                  </a:lnTo>
                  <a:lnTo>
                    <a:pt x="39" y="379"/>
                  </a:lnTo>
                  <a:lnTo>
                    <a:pt x="43" y="376"/>
                  </a:lnTo>
                  <a:lnTo>
                    <a:pt x="46" y="372"/>
                  </a:lnTo>
                  <a:lnTo>
                    <a:pt x="48" y="367"/>
                  </a:lnTo>
                  <a:lnTo>
                    <a:pt x="50" y="362"/>
                  </a:lnTo>
                  <a:lnTo>
                    <a:pt x="51" y="353"/>
                  </a:lnTo>
                  <a:lnTo>
                    <a:pt x="51" y="343"/>
                  </a:lnTo>
                  <a:lnTo>
                    <a:pt x="52" y="331"/>
                  </a:lnTo>
                  <a:lnTo>
                    <a:pt x="52" y="162"/>
                  </a:lnTo>
                  <a:lnTo>
                    <a:pt x="0" y="162"/>
                  </a:lnTo>
                  <a:lnTo>
                    <a:pt x="0" y="141"/>
                  </a:lnTo>
                  <a:lnTo>
                    <a:pt x="52" y="141"/>
                  </a:lnTo>
                  <a:lnTo>
                    <a:pt x="52" y="124"/>
                  </a:lnTo>
                  <a:lnTo>
                    <a:pt x="52" y="106"/>
                  </a:lnTo>
                  <a:lnTo>
                    <a:pt x="55" y="88"/>
                  </a:lnTo>
                  <a:lnTo>
                    <a:pt x="59" y="73"/>
                  </a:lnTo>
                  <a:lnTo>
                    <a:pt x="64" y="59"/>
                  </a:lnTo>
                  <a:lnTo>
                    <a:pt x="72" y="46"/>
                  </a:lnTo>
                  <a:lnTo>
                    <a:pt x="81" y="34"/>
                  </a:lnTo>
                  <a:lnTo>
                    <a:pt x="91" y="25"/>
                  </a:lnTo>
                  <a:lnTo>
                    <a:pt x="103" y="16"/>
                  </a:lnTo>
                  <a:lnTo>
                    <a:pt x="110" y="12"/>
                  </a:lnTo>
                  <a:lnTo>
                    <a:pt x="116" y="9"/>
                  </a:lnTo>
                  <a:lnTo>
                    <a:pt x="124" y="6"/>
                  </a:lnTo>
                  <a:lnTo>
                    <a:pt x="131" y="3"/>
                  </a:lnTo>
                  <a:lnTo>
                    <a:pt x="146" y="1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77" y="1"/>
                  </a:lnTo>
                  <a:lnTo>
                    <a:pt x="184" y="2"/>
                  </a:lnTo>
                  <a:lnTo>
                    <a:pt x="192" y="4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2" y="14"/>
                  </a:lnTo>
                  <a:lnTo>
                    <a:pt x="218" y="18"/>
                  </a:lnTo>
                  <a:lnTo>
                    <a:pt x="225" y="25"/>
                  </a:lnTo>
                  <a:lnTo>
                    <a:pt x="230" y="32"/>
                  </a:lnTo>
                  <a:lnTo>
                    <a:pt x="234" y="40"/>
                  </a:lnTo>
                  <a:lnTo>
                    <a:pt x="235" y="47"/>
                  </a:lnTo>
                  <a:lnTo>
                    <a:pt x="235" y="52"/>
                  </a:lnTo>
                  <a:lnTo>
                    <a:pt x="233" y="55"/>
                  </a:lnTo>
                  <a:lnTo>
                    <a:pt x="230" y="59"/>
                  </a:lnTo>
                  <a:lnTo>
                    <a:pt x="227" y="62"/>
                  </a:lnTo>
                  <a:lnTo>
                    <a:pt x="224" y="66"/>
                  </a:lnTo>
                  <a:lnTo>
                    <a:pt x="219" y="69"/>
                  </a:lnTo>
                  <a:lnTo>
                    <a:pt x="215" y="70"/>
                  </a:lnTo>
                  <a:lnTo>
                    <a:pt x="212" y="70"/>
                  </a:lnTo>
                  <a:lnTo>
                    <a:pt x="204" y="69"/>
                  </a:lnTo>
                  <a:lnTo>
                    <a:pt x="197" y="66"/>
                  </a:lnTo>
                  <a:lnTo>
                    <a:pt x="193" y="62"/>
                  </a:lnTo>
                  <a:lnTo>
                    <a:pt x="188" y="58"/>
                  </a:lnTo>
                  <a:lnTo>
                    <a:pt x="184" y="53"/>
                  </a:lnTo>
                  <a:lnTo>
                    <a:pt x="179" y="46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4" y="28"/>
                  </a:lnTo>
                  <a:lnTo>
                    <a:pt x="160" y="25"/>
                  </a:lnTo>
                  <a:lnTo>
                    <a:pt x="155" y="23"/>
                  </a:lnTo>
                  <a:lnTo>
                    <a:pt x="150" y="22"/>
                  </a:lnTo>
                  <a:lnTo>
                    <a:pt x="145" y="20"/>
                  </a:lnTo>
                  <a:lnTo>
                    <a:pt x="140" y="19"/>
                  </a:lnTo>
                  <a:lnTo>
                    <a:pt x="133" y="20"/>
                  </a:lnTo>
                  <a:lnTo>
                    <a:pt x="127" y="22"/>
                  </a:lnTo>
                  <a:lnTo>
                    <a:pt x="122" y="24"/>
                  </a:lnTo>
                  <a:lnTo>
                    <a:pt x="116" y="27"/>
                  </a:lnTo>
                  <a:lnTo>
                    <a:pt x="113" y="30"/>
                  </a:lnTo>
                  <a:lnTo>
                    <a:pt x="109" y="36"/>
                  </a:lnTo>
                  <a:lnTo>
                    <a:pt x="105" y="41"/>
                  </a:lnTo>
                  <a:lnTo>
                    <a:pt x="103" y="48"/>
                  </a:lnTo>
                  <a:lnTo>
                    <a:pt x="102" y="58"/>
                  </a:lnTo>
                  <a:lnTo>
                    <a:pt x="101" y="74"/>
                  </a:lnTo>
                  <a:lnTo>
                    <a:pt x="100" y="96"/>
                  </a:lnTo>
                  <a:lnTo>
                    <a:pt x="100" y="123"/>
                  </a:lnTo>
                  <a:lnTo>
                    <a:pt x="100" y="141"/>
                  </a:lnTo>
                  <a:lnTo>
                    <a:pt x="167" y="141"/>
                  </a:lnTo>
                  <a:lnTo>
                    <a:pt x="167" y="162"/>
                  </a:lnTo>
                  <a:lnTo>
                    <a:pt x="10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09" name="Freeform 545"/>
            <p:cNvSpPr>
              <a:spLocks/>
            </p:cNvSpPr>
            <p:nvPr/>
          </p:nvSpPr>
          <p:spPr bwMode="auto">
            <a:xfrm>
              <a:off x="1273" y="1080"/>
              <a:ext cx="50" cy="66"/>
            </a:xfrm>
            <a:custGeom>
              <a:avLst/>
              <a:gdLst>
                <a:gd name="T0" fmla="*/ 0 w 197"/>
                <a:gd name="T1" fmla="*/ 0 h 265"/>
                <a:gd name="T2" fmla="*/ 0 w 197"/>
                <a:gd name="T3" fmla="*/ 0 h 265"/>
                <a:gd name="T4" fmla="*/ 0 w 197"/>
                <a:gd name="T5" fmla="*/ 0 h 265"/>
                <a:gd name="T6" fmla="*/ 0 w 197"/>
                <a:gd name="T7" fmla="*/ 0 h 265"/>
                <a:gd name="T8" fmla="*/ 0 w 197"/>
                <a:gd name="T9" fmla="*/ 0 h 265"/>
                <a:gd name="T10" fmla="*/ 0 w 197"/>
                <a:gd name="T11" fmla="*/ 0 h 265"/>
                <a:gd name="T12" fmla="*/ 0 w 197"/>
                <a:gd name="T13" fmla="*/ 0 h 265"/>
                <a:gd name="T14" fmla="*/ 0 w 197"/>
                <a:gd name="T15" fmla="*/ 0 h 265"/>
                <a:gd name="T16" fmla="*/ 0 w 197"/>
                <a:gd name="T17" fmla="*/ 0 h 265"/>
                <a:gd name="T18" fmla="*/ 0 w 197"/>
                <a:gd name="T19" fmla="*/ 0 h 265"/>
                <a:gd name="T20" fmla="*/ 0 w 197"/>
                <a:gd name="T21" fmla="*/ 0 h 265"/>
                <a:gd name="T22" fmla="*/ 0 w 197"/>
                <a:gd name="T23" fmla="*/ 0 h 265"/>
                <a:gd name="T24" fmla="*/ 0 w 197"/>
                <a:gd name="T25" fmla="*/ 0 h 265"/>
                <a:gd name="T26" fmla="*/ 0 w 197"/>
                <a:gd name="T27" fmla="*/ 0 h 265"/>
                <a:gd name="T28" fmla="*/ 0 w 197"/>
                <a:gd name="T29" fmla="*/ 0 h 265"/>
                <a:gd name="T30" fmla="*/ 0 w 197"/>
                <a:gd name="T31" fmla="*/ 0 h 265"/>
                <a:gd name="T32" fmla="*/ 0 w 197"/>
                <a:gd name="T33" fmla="*/ 0 h 265"/>
                <a:gd name="T34" fmla="*/ 0 w 197"/>
                <a:gd name="T35" fmla="*/ 0 h 265"/>
                <a:gd name="T36" fmla="*/ 0 w 197"/>
                <a:gd name="T37" fmla="*/ 0 h 265"/>
                <a:gd name="T38" fmla="*/ 0 w 197"/>
                <a:gd name="T39" fmla="*/ 0 h 265"/>
                <a:gd name="T40" fmla="*/ 0 w 197"/>
                <a:gd name="T41" fmla="*/ 0 h 265"/>
                <a:gd name="T42" fmla="*/ 0 w 197"/>
                <a:gd name="T43" fmla="*/ 0 h 265"/>
                <a:gd name="T44" fmla="*/ 0 w 197"/>
                <a:gd name="T45" fmla="*/ 0 h 265"/>
                <a:gd name="T46" fmla="*/ 0 w 197"/>
                <a:gd name="T47" fmla="*/ 0 h 265"/>
                <a:gd name="T48" fmla="*/ 0 w 197"/>
                <a:gd name="T49" fmla="*/ 0 h 265"/>
                <a:gd name="T50" fmla="*/ 0 w 197"/>
                <a:gd name="T51" fmla="*/ 0 h 265"/>
                <a:gd name="T52" fmla="*/ 0 w 197"/>
                <a:gd name="T53" fmla="*/ 0 h 265"/>
                <a:gd name="T54" fmla="*/ 0 w 197"/>
                <a:gd name="T55" fmla="*/ 0 h 265"/>
                <a:gd name="T56" fmla="*/ 0 w 197"/>
                <a:gd name="T57" fmla="*/ 0 h 265"/>
                <a:gd name="T58" fmla="*/ 0 w 197"/>
                <a:gd name="T59" fmla="*/ 0 h 265"/>
                <a:gd name="T60" fmla="*/ 0 w 197"/>
                <a:gd name="T61" fmla="*/ 0 h 265"/>
                <a:gd name="T62" fmla="*/ 0 w 197"/>
                <a:gd name="T63" fmla="*/ 0 h 265"/>
                <a:gd name="T64" fmla="*/ 0 w 197"/>
                <a:gd name="T65" fmla="*/ 0 h 265"/>
                <a:gd name="T66" fmla="*/ 0 w 197"/>
                <a:gd name="T67" fmla="*/ 0 h 265"/>
                <a:gd name="T68" fmla="*/ 0 w 197"/>
                <a:gd name="T69" fmla="*/ 0 h 265"/>
                <a:gd name="T70" fmla="*/ 0 w 197"/>
                <a:gd name="T71" fmla="*/ 0 h 265"/>
                <a:gd name="T72" fmla="*/ 0 w 197"/>
                <a:gd name="T73" fmla="*/ 0 h 265"/>
                <a:gd name="T74" fmla="*/ 0 w 197"/>
                <a:gd name="T75" fmla="*/ 0 h 265"/>
                <a:gd name="T76" fmla="*/ 0 w 197"/>
                <a:gd name="T77" fmla="*/ 0 h 265"/>
                <a:gd name="T78" fmla="*/ 0 w 197"/>
                <a:gd name="T79" fmla="*/ 0 h 265"/>
                <a:gd name="T80" fmla="*/ 0 w 197"/>
                <a:gd name="T81" fmla="*/ 0 h 265"/>
                <a:gd name="T82" fmla="*/ 0 w 197"/>
                <a:gd name="T83" fmla="*/ 0 h 265"/>
                <a:gd name="T84" fmla="*/ 0 w 197"/>
                <a:gd name="T85" fmla="*/ 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65"/>
                <a:gd name="T131" fmla="*/ 197 w 197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10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7" y="57"/>
                  </a:lnTo>
                  <a:lnTo>
                    <a:pt x="162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8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7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7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1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3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4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0" name="Freeform 546"/>
            <p:cNvSpPr>
              <a:spLocks noEditPoints="1"/>
            </p:cNvSpPr>
            <p:nvPr/>
          </p:nvSpPr>
          <p:spPr bwMode="auto">
            <a:xfrm>
              <a:off x="1326" y="1046"/>
              <a:ext cx="33" cy="100"/>
            </a:xfrm>
            <a:custGeom>
              <a:avLst/>
              <a:gdLst>
                <a:gd name="T0" fmla="*/ 0 w 132"/>
                <a:gd name="T1" fmla="*/ 0 h 400"/>
                <a:gd name="T2" fmla="*/ 0 w 132"/>
                <a:gd name="T3" fmla="*/ 0 h 400"/>
                <a:gd name="T4" fmla="*/ 0 w 132"/>
                <a:gd name="T5" fmla="*/ 0 h 400"/>
                <a:gd name="T6" fmla="*/ 0 w 132"/>
                <a:gd name="T7" fmla="*/ 0 h 400"/>
                <a:gd name="T8" fmla="*/ 0 w 132"/>
                <a:gd name="T9" fmla="*/ 0 h 400"/>
                <a:gd name="T10" fmla="*/ 0 w 132"/>
                <a:gd name="T11" fmla="*/ 0 h 400"/>
                <a:gd name="T12" fmla="*/ 0 w 132"/>
                <a:gd name="T13" fmla="*/ 0 h 400"/>
                <a:gd name="T14" fmla="*/ 0 w 132"/>
                <a:gd name="T15" fmla="*/ 0 h 400"/>
                <a:gd name="T16" fmla="*/ 0 w 132"/>
                <a:gd name="T17" fmla="*/ 0 h 400"/>
                <a:gd name="T18" fmla="*/ 0 w 132"/>
                <a:gd name="T19" fmla="*/ 0 h 400"/>
                <a:gd name="T20" fmla="*/ 0 w 132"/>
                <a:gd name="T21" fmla="*/ 0 h 400"/>
                <a:gd name="T22" fmla="*/ 0 w 132"/>
                <a:gd name="T23" fmla="*/ 0 h 400"/>
                <a:gd name="T24" fmla="*/ 0 w 132"/>
                <a:gd name="T25" fmla="*/ 0 h 400"/>
                <a:gd name="T26" fmla="*/ 0 w 132"/>
                <a:gd name="T27" fmla="*/ 0 h 400"/>
                <a:gd name="T28" fmla="*/ 0 w 132"/>
                <a:gd name="T29" fmla="*/ 0 h 400"/>
                <a:gd name="T30" fmla="*/ 0 w 132"/>
                <a:gd name="T31" fmla="*/ 0 h 400"/>
                <a:gd name="T32" fmla="*/ 0 w 132"/>
                <a:gd name="T33" fmla="*/ 0 h 400"/>
                <a:gd name="T34" fmla="*/ 0 w 132"/>
                <a:gd name="T35" fmla="*/ 0 h 400"/>
                <a:gd name="T36" fmla="*/ 0 w 132"/>
                <a:gd name="T37" fmla="*/ 0 h 400"/>
                <a:gd name="T38" fmla="*/ 0 w 132"/>
                <a:gd name="T39" fmla="*/ 0 h 400"/>
                <a:gd name="T40" fmla="*/ 0 w 132"/>
                <a:gd name="T41" fmla="*/ 0 h 400"/>
                <a:gd name="T42" fmla="*/ 0 w 132"/>
                <a:gd name="T43" fmla="*/ 0 h 400"/>
                <a:gd name="T44" fmla="*/ 0 w 132"/>
                <a:gd name="T45" fmla="*/ 0 h 400"/>
                <a:gd name="T46" fmla="*/ 0 w 132"/>
                <a:gd name="T47" fmla="*/ 0 h 400"/>
                <a:gd name="T48" fmla="*/ 0 w 132"/>
                <a:gd name="T49" fmla="*/ 0 h 400"/>
                <a:gd name="T50" fmla="*/ 0 w 132"/>
                <a:gd name="T51" fmla="*/ 0 h 400"/>
                <a:gd name="T52" fmla="*/ 0 w 132"/>
                <a:gd name="T53" fmla="*/ 0 h 400"/>
                <a:gd name="T54" fmla="*/ 0 w 132"/>
                <a:gd name="T55" fmla="*/ 0 h 400"/>
                <a:gd name="T56" fmla="*/ 0 w 132"/>
                <a:gd name="T57" fmla="*/ 0 h 400"/>
                <a:gd name="T58" fmla="*/ 0 w 132"/>
                <a:gd name="T59" fmla="*/ 0 h 400"/>
                <a:gd name="T60" fmla="*/ 0 w 132"/>
                <a:gd name="T61" fmla="*/ 0 h 400"/>
                <a:gd name="T62" fmla="*/ 0 w 132"/>
                <a:gd name="T63" fmla="*/ 0 h 400"/>
                <a:gd name="T64" fmla="*/ 0 w 132"/>
                <a:gd name="T65" fmla="*/ 0 h 400"/>
                <a:gd name="T66" fmla="*/ 0 w 132"/>
                <a:gd name="T67" fmla="*/ 0 h 400"/>
                <a:gd name="T68" fmla="*/ 0 w 132"/>
                <a:gd name="T69" fmla="*/ 0 h 400"/>
                <a:gd name="T70" fmla="*/ 0 w 132"/>
                <a:gd name="T71" fmla="*/ 0 h 400"/>
                <a:gd name="T72" fmla="*/ 0 w 132"/>
                <a:gd name="T73" fmla="*/ 0 h 400"/>
                <a:gd name="T74" fmla="*/ 0 w 132"/>
                <a:gd name="T75" fmla="*/ 0 h 400"/>
                <a:gd name="T76" fmla="*/ 0 w 132"/>
                <a:gd name="T77" fmla="*/ 0 h 400"/>
                <a:gd name="T78" fmla="*/ 0 w 132"/>
                <a:gd name="T79" fmla="*/ 0 h 4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400"/>
                <a:gd name="T122" fmla="*/ 132 w 132"/>
                <a:gd name="T123" fmla="*/ 400 h 4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400">
                  <a:moveTo>
                    <a:pt x="67" y="0"/>
                  </a:moveTo>
                  <a:lnTo>
                    <a:pt x="74" y="1"/>
                  </a:lnTo>
                  <a:lnTo>
                    <a:pt x="79" y="2"/>
                  </a:lnTo>
                  <a:lnTo>
                    <a:pt x="84" y="4"/>
                  </a:lnTo>
                  <a:lnTo>
                    <a:pt x="88" y="9"/>
                  </a:lnTo>
                  <a:lnTo>
                    <a:pt x="92" y="13"/>
                  </a:lnTo>
                  <a:lnTo>
                    <a:pt x="95" y="17"/>
                  </a:lnTo>
                  <a:lnTo>
                    <a:pt x="96" y="23"/>
                  </a:lnTo>
                  <a:lnTo>
                    <a:pt x="97" y="28"/>
                  </a:lnTo>
                  <a:lnTo>
                    <a:pt x="96" y="34"/>
                  </a:lnTo>
                  <a:lnTo>
                    <a:pt x="95" y="40"/>
                  </a:lnTo>
                  <a:lnTo>
                    <a:pt x="92" y="44"/>
                  </a:lnTo>
                  <a:lnTo>
                    <a:pt x="88" y="48"/>
                  </a:lnTo>
                  <a:lnTo>
                    <a:pt x="84" y="53"/>
                  </a:lnTo>
                  <a:lnTo>
                    <a:pt x="79" y="55"/>
                  </a:lnTo>
                  <a:lnTo>
                    <a:pt x="74" y="57"/>
                  </a:lnTo>
                  <a:lnTo>
                    <a:pt x="67" y="57"/>
                  </a:lnTo>
                  <a:lnTo>
                    <a:pt x="61" y="57"/>
                  </a:lnTo>
                  <a:lnTo>
                    <a:pt x="56" y="55"/>
                  </a:lnTo>
                  <a:lnTo>
                    <a:pt x="52" y="53"/>
                  </a:lnTo>
                  <a:lnTo>
                    <a:pt x="47" y="48"/>
                  </a:lnTo>
                  <a:lnTo>
                    <a:pt x="43" y="44"/>
                  </a:lnTo>
                  <a:lnTo>
                    <a:pt x="40" y="40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40" y="17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7" y="0"/>
                  </a:lnTo>
                  <a:close/>
                  <a:moveTo>
                    <a:pt x="91" y="135"/>
                  </a:moveTo>
                  <a:lnTo>
                    <a:pt x="91" y="341"/>
                  </a:lnTo>
                  <a:lnTo>
                    <a:pt x="91" y="352"/>
                  </a:lnTo>
                  <a:lnTo>
                    <a:pt x="92" y="361"/>
                  </a:lnTo>
                  <a:lnTo>
                    <a:pt x="94" y="368"/>
                  </a:lnTo>
                  <a:lnTo>
                    <a:pt x="95" y="374"/>
                  </a:lnTo>
                  <a:lnTo>
                    <a:pt x="97" y="377"/>
                  </a:lnTo>
                  <a:lnTo>
                    <a:pt x="99" y="380"/>
                  </a:lnTo>
                  <a:lnTo>
                    <a:pt x="102" y="383"/>
                  </a:lnTo>
                  <a:lnTo>
                    <a:pt x="106" y="386"/>
                  </a:lnTo>
                  <a:lnTo>
                    <a:pt x="110" y="387"/>
                  </a:lnTo>
                  <a:lnTo>
                    <a:pt x="116" y="388"/>
                  </a:lnTo>
                  <a:lnTo>
                    <a:pt x="123" y="389"/>
                  </a:lnTo>
                  <a:lnTo>
                    <a:pt x="132" y="389"/>
                  </a:lnTo>
                  <a:lnTo>
                    <a:pt x="132" y="400"/>
                  </a:lnTo>
                  <a:lnTo>
                    <a:pt x="3" y="400"/>
                  </a:lnTo>
                  <a:lnTo>
                    <a:pt x="3" y="389"/>
                  </a:lnTo>
                  <a:lnTo>
                    <a:pt x="12" y="389"/>
                  </a:lnTo>
                  <a:lnTo>
                    <a:pt x="19" y="388"/>
                  </a:lnTo>
                  <a:lnTo>
                    <a:pt x="25" y="387"/>
                  </a:lnTo>
                  <a:lnTo>
                    <a:pt x="29" y="386"/>
                  </a:lnTo>
                  <a:lnTo>
                    <a:pt x="33" y="383"/>
                  </a:lnTo>
                  <a:lnTo>
                    <a:pt x="35" y="380"/>
                  </a:lnTo>
                  <a:lnTo>
                    <a:pt x="37" y="377"/>
                  </a:lnTo>
                  <a:lnTo>
                    <a:pt x="39" y="374"/>
                  </a:lnTo>
                  <a:lnTo>
                    <a:pt x="42" y="368"/>
                  </a:lnTo>
                  <a:lnTo>
                    <a:pt x="43" y="361"/>
                  </a:lnTo>
                  <a:lnTo>
                    <a:pt x="44" y="352"/>
                  </a:lnTo>
                  <a:lnTo>
                    <a:pt x="44" y="341"/>
                  </a:lnTo>
                  <a:lnTo>
                    <a:pt x="44" y="242"/>
                  </a:lnTo>
                  <a:lnTo>
                    <a:pt x="44" y="223"/>
                  </a:lnTo>
                  <a:lnTo>
                    <a:pt x="43" y="208"/>
                  </a:lnTo>
                  <a:lnTo>
                    <a:pt x="42" y="196"/>
                  </a:lnTo>
                  <a:lnTo>
                    <a:pt x="40" y="187"/>
                  </a:lnTo>
                  <a:lnTo>
                    <a:pt x="39" y="184"/>
                  </a:lnTo>
                  <a:lnTo>
                    <a:pt x="38" y="180"/>
                  </a:lnTo>
                  <a:lnTo>
                    <a:pt x="36" y="178"/>
                  </a:lnTo>
                  <a:lnTo>
                    <a:pt x="35" y="176"/>
                  </a:lnTo>
                  <a:lnTo>
                    <a:pt x="33" y="173"/>
                  </a:lnTo>
                  <a:lnTo>
                    <a:pt x="29" y="172"/>
                  </a:lnTo>
                  <a:lnTo>
                    <a:pt x="26" y="172"/>
                  </a:lnTo>
                  <a:lnTo>
                    <a:pt x="23" y="172"/>
                  </a:lnTo>
                  <a:lnTo>
                    <a:pt x="14" y="173"/>
                  </a:lnTo>
                  <a:lnTo>
                    <a:pt x="3" y="177"/>
                  </a:lnTo>
                  <a:lnTo>
                    <a:pt x="0" y="166"/>
                  </a:lnTo>
                  <a:lnTo>
                    <a:pt x="79" y="135"/>
                  </a:lnTo>
                  <a:lnTo>
                    <a:pt x="9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1" name="Freeform 547"/>
            <p:cNvSpPr>
              <a:spLocks noEditPoints="1"/>
            </p:cNvSpPr>
            <p:nvPr/>
          </p:nvSpPr>
          <p:spPr bwMode="auto">
            <a:xfrm>
              <a:off x="1367" y="1080"/>
              <a:ext cx="67" cy="97"/>
            </a:xfrm>
            <a:custGeom>
              <a:avLst/>
              <a:gdLst>
                <a:gd name="T0" fmla="*/ 0 w 267"/>
                <a:gd name="T1" fmla="*/ 0 h 388"/>
                <a:gd name="T2" fmla="*/ 0 w 267"/>
                <a:gd name="T3" fmla="*/ 0 h 388"/>
                <a:gd name="T4" fmla="*/ 0 w 267"/>
                <a:gd name="T5" fmla="*/ 0 h 388"/>
                <a:gd name="T6" fmla="*/ 0 w 267"/>
                <a:gd name="T7" fmla="*/ 0 h 388"/>
                <a:gd name="T8" fmla="*/ 0 w 267"/>
                <a:gd name="T9" fmla="*/ 0 h 388"/>
                <a:gd name="T10" fmla="*/ 0 w 267"/>
                <a:gd name="T11" fmla="*/ 0 h 388"/>
                <a:gd name="T12" fmla="*/ 0 w 267"/>
                <a:gd name="T13" fmla="*/ 0 h 388"/>
                <a:gd name="T14" fmla="*/ 0 w 267"/>
                <a:gd name="T15" fmla="*/ 0 h 388"/>
                <a:gd name="T16" fmla="*/ 0 w 267"/>
                <a:gd name="T17" fmla="*/ 0 h 388"/>
                <a:gd name="T18" fmla="*/ 0 w 267"/>
                <a:gd name="T19" fmla="*/ 0 h 388"/>
                <a:gd name="T20" fmla="*/ 0 w 267"/>
                <a:gd name="T21" fmla="*/ 0 h 388"/>
                <a:gd name="T22" fmla="*/ 0 w 267"/>
                <a:gd name="T23" fmla="*/ 0 h 388"/>
                <a:gd name="T24" fmla="*/ 0 w 267"/>
                <a:gd name="T25" fmla="*/ 0 h 388"/>
                <a:gd name="T26" fmla="*/ 0 w 267"/>
                <a:gd name="T27" fmla="*/ 0 h 388"/>
                <a:gd name="T28" fmla="*/ 0 w 267"/>
                <a:gd name="T29" fmla="*/ 0 h 388"/>
                <a:gd name="T30" fmla="*/ 0 w 267"/>
                <a:gd name="T31" fmla="*/ 0 h 388"/>
                <a:gd name="T32" fmla="*/ 0 w 267"/>
                <a:gd name="T33" fmla="*/ 0 h 388"/>
                <a:gd name="T34" fmla="*/ 0 w 267"/>
                <a:gd name="T35" fmla="*/ 0 h 388"/>
                <a:gd name="T36" fmla="*/ 0 w 267"/>
                <a:gd name="T37" fmla="*/ 0 h 388"/>
                <a:gd name="T38" fmla="*/ 0 w 267"/>
                <a:gd name="T39" fmla="*/ 0 h 388"/>
                <a:gd name="T40" fmla="*/ 0 w 267"/>
                <a:gd name="T41" fmla="*/ 0 h 388"/>
                <a:gd name="T42" fmla="*/ 0 w 267"/>
                <a:gd name="T43" fmla="*/ 0 h 388"/>
                <a:gd name="T44" fmla="*/ 0 w 267"/>
                <a:gd name="T45" fmla="*/ 0 h 388"/>
                <a:gd name="T46" fmla="*/ 0 w 267"/>
                <a:gd name="T47" fmla="*/ 0 h 388"/>
                <a:gd name="T48" fmla="*/ 0 w 267"/>
                <a:gd name="T49" fmla="*/ 0 h 388"/>
                <a:gd name="T50" fmla="*/ 0 w 267"/>
                <a:gd name="T51" fmla="*/ 0 h 388"/>
                <a:gd name="T52" fmla="*/ 0 w 267"/>
                <a:gd name="T53" fmla="*/ 0 h 388"/>
                <a:gd name="T54" fmla="*/ 0 w 267"/>
                <a:gd name="T55" fmla="*/ 0 h 388"/>
                <a:gd name="T56" fmla="*/ 0 w 267"/>
                <a:gd name="T57" fmla="*/ 0 h 388"/>
                <a:gd name="T58" fmla="*/ 0 w 267"/>
                <a:gd name="T59" fmla="*/ 0 h 388"/>
                <a:gd name="T60" fmla="*/ 0 w 267"/>
                <a:gd name="T61" fmla="*/ 0 h 388"/>
                <a:gd name="T62" fmla="*/ 0 w 267"/>
                <a:gd name="T63" fmla="*/ 0 h 388"/>
                <a:gd name="T64" fmla="*/ 0 w 267"/>
                <a:gd name="T65" fmla="*/ 0 h 388"/>
                <a:gd name="T66" fmla="*/ 0 w 267"/>
                <a:gd name="T67" fmla="*/ 0 h 388"/>
                <a:gd name="T68" fmla="*/ 0 w 267"/>
                <a:gd name="T69" fmla="*/ 0 h 388"/>
                <a:gd name="T70" fmla="*/ 0 w 267"/>
                <a:gd name="T71" fmla="*/ 0 h 388"/>
                <a:gd name="T72" fmla="*/ 0 w 267"/>
                <a:gd name="T73" fmla="*/ 0 h 388"/>
                <a:gd name="T74" fmla="*/ 0 w 267"/>
                <a:gd name="T75" fmla="*/ 0 h 388"/>
                <a:gd name="T76" fmla="*/ 0 w 267"/>
                <a:gd name="T77" fmla="*/ 0 h 388"/>
                <a:gd name="T78" fmla="*/ 0 w 267"/>
                <a:gd name="T79" fmla="*/ 0 h 388"/>
                <a:gd name="T80" fmla="*/ 0 w 267"/>
                <a:gd name="T81" fmla="*/ 0 h 388"/>
                <a:gd name="T82" fmla="*/ 0 w 267"/>
                <a:gd name="T83" fmla="*/ 0 h 388"/>
                <a:gd name="T84" fmla="*/ 0 w 267"/>
                <a:gd name="T85" fmla="*/ 0 h 388"/>
                <a:gd name="T86" fmla="*/ 0 w 267"/>
                <a:gd name="T87" fmla="*/ 0 h 388"/>
                <a:gd name="T88" fmla="*/ 0 w 267"/>
                <a:gd name="T89" fmla="*/ 0 h 388"/>
                <a:gd name="T90" fmla="*/ 0 w 267"/>
                <a:gd name="T91" fmla="*/ 0 h 388"/>
                <a:gd name="T92" fmla="*/ 0 w 267"/>
                <a:gd name="T93" fmla="*/ 0 h 388"/>
                <a:gd name="T94" fmla="*/ 0 w 267"/>
                <a:gd name="T95" fmla="*/ 0 h 388"/>
                <a:gd name="T96" fmla="*/ 0 w 267"/>
                <a:gd name="T97" fmla="*/ 0 h 388"/>
                <a:gd name="T98" fmla="*/ 0 w 267"/>
                <a:gd name="T99" fmla="*/ 0 h 388"/>
                <a:gd name="T100" fmla="*/ 0 w 267"/>
                <a:gd name="T101" fmla="*/ 0 h 388"/>
                <a:gd name="T102" fmla="*/ 0 w 267"/>
                <a:gd name="T103" fmla="*/ 0 h 388"/>
                <a:gd name="T104" fmla="*/ 0 w 267"/>
                <a:gd name="T105" fmla="*/ 0 h 388"/>
                <a:gd name="T106" fmla="*/ 0 w 267"/>
                <a:gd name="T107" fmla="*/ 0 h 388"/>
                <a:gd name="T108" fmla="*/ 0 w 267"/>
                <a:gd name="T109" fmla="*/ 0 h 388"/>
                <a:gd name="T110" fmla="*/ 0 w 267"/>
                <a:gd name="T111" fmla="*/ 0 h 388"/>
                <a:gd name="T112" fmla="*/ 0 w 267"/>
                <a:gd name="T113" fmla="*/ 0 h 388"/>
                <a:gd name="T114" fmla="*/ 0 w 267"/>
                <a:gd name="T115" fmla="*/ 0 h 388"/>
                <a:gd name="T116" fmla="*/ 0 w 267"/>
                <a:gd name="T117" fmla="*/ 0 h 388"/>
                <a:gd name="T118" fmla="*/ 0 w 267"/>
                <a:gd name="T119" fmla="*/ 0 h 388"/>
                <a:gd name="T120" fmla="*/ 0 w 267"/>
                <a:gd name="T121" fmla="*/ 0 h 388"/>
                <a:gd name="T122" fmla="*/ 0 w 267"/>
                <a:gd name="T123" fmla="*/ 0 h 388"/>
                <a:gd name="T124" fmla="*/ 0 w 267"/>
                <a:gd name="T125" fmla="*/ 0 h 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7"/>
                <a:gd name="T190" fmla="*/ 0 h 388"/>
                <a:gd name="T191" fmla="*/ 267 w 267"/>
                <a:gd name="T192" fmla="*/ 388 h 3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7" h="388">
                  <a:moveTo>
                    <a:pt x="71" y="171"/>
                  </a:moveTo>
                  <a:lnTo>
                    <a:pt x="60" y="164"/>
                  </a:lnTo>
                  <a:lnTo>
                    <a:pt x="50" y="157"/>
                  </a:lnTo>
                  <a:lnTo>
                    <a:pt x="41" y="148"/>
                  </a:lnTo>
                  <a:lnTo>
                    <a:pt x="35" y="139"/>
                  </a:lnTo>
                  <a:lnTo>
                    <a:pt x="28" y="128"/>
                  </a:lnTo>
                  <a:lnTo>
                    <a:pt x="25" y="117"/>
                  </a:lnTo>
                  <a:lnTo>
                    <a:pt x="22" y="105"/>
                  </a:lnTo>
                  <a:lnTo>
                    <a:pt x="21" y="92"/>
                  </a:lnTo>
                  <a:lnTo>
                    <a:pt x="21" y="84"/>
                  </a:lnTo>
                  <a:lnTo>
                    <a:pt x="24" y="74"/>
                  </a:lnTo>
                  <a:lnTo>
                    <a:pt x="26" y="65"/>
                  </a:lnTo>
                  <a:lnTo>
                    <a:pt x="29" y="57"/>
                  </a:lnTo>
                  <a:lnTo>
                    <a:pt x="32" y="49"/>
                  </a:lnTo>
                  <a:lnTo>
                    <a:pt x="38" y="42"/>
                  </a:lnTo>
                  <a:lnTo>
                    <a:pt x="43" y="34"/>
                  </a:lnTo>
                  <a:lnTo>
                    <a:pt x="51" y="27"/>
                  </a:lnTo>
                  <a:lnTo>
                    <a:pt x="59" y="20"/>
                  </a:lnTo>
                  <a:lnTo>
                    <a:pt x="67" y="15"/>
                  </a:lnTo>
                  <a:lnTo>
                    <a:pt x="75" y="10"/>
                  </a:lnTo>
                  <a:lnTo>
                    <a:pt x="84" y="6"/>
                  </a:lnTo>
                  <a:lnTo>
                    <a:pt x="94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5" y="1"/>
                  </a:lnTo>
                  <a:lnTo>
                    <a:pt x="154" y="2"/>
                  </a:lnTo>
                  <a:lnTo>
                    <a:pt x="162" y="4"/>
                  </a:lnTo>
                  <a:lnTo>
                    <a:pt x="169" y="6"/>
                  </a:lnTo>
                  <a:lnTo>
                    <a:pt x="177" y="9"/>
                  </a:lnTo>
                  <a:lnTo>
                    <a:pt x="185" y="14"/>
                  </a:lnTo>
                  <a:lnTo>
                    <a:pt x="193" y="18"/>
                  </a:lnTo>
                  <a:lnTo>
                    <a:pt x="248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5" y="19"/>
                  </a:lnTo>
                  <a:lnTo>
                    <a:pt x="266" y="20"/>
                  </a:lnTo>
                  <a:lnTo>
                    <a:pt x="267" y="24"/>
                  </a:lnTo>
                  <a:lnTo>
                    <a:pt x="267" y="30"/>
                  </a:lnTo>
                  <a:lnTo>
                    <a:pt x="267" y="36"/>
                  </a:lnTo>
                  <a:lnTo>
                    <a:pt x="266" y="39"/>
                  </a:lnTo>
                  <a:lnTo>
                    <a:pt x="265" y="41"/>
                  </a:lnTo>
                  <a:lnTo>
                    <a:pt x="262" y="42"/>
                  </a:lnTo>
                  <a:lnTo>
                    <a:pt x="258" y="43"/>
                  </a:lnTo>
                  <a:lnTo>
                    <a:pt x="248" y="43"/>
                  </a:lnTo>
                  <a:lnTo>
                    <a:pt x="214" y="43"/>
                  </a:lnTo>
                  <a:lnTo>
                    <a:pt x="218" y="48"/>
                  </a:lnTo>
                  <a:lnTo>
                    <a:pt x="221" y="53"/>
                  </a:lnTo>
                  <a:lnTo>
                    <a:pt x="224" y="60"/>
                  </a:lnTo>
                  <a:lnTo>
                    <a:pt x="226" y="65"/>
                  </a:lnTo>
                  <a:lnTo>
                    <a:pt x="229" y="79"/>
                  </a:lnTo>
                  <a:lnTo>
                    <a:pt x="230" y="94"/>
                  </a:lnTo>
                  <a:lnTo>
                    <a:pt x="229" y="103"/>
                  </a:lnTo>
                  <a:lnTo>
                    <a:pt x="228" y="112"/>
                  </a:lnTo>
                  <a:lnTo>
                    <a:pt x="226" y="120"/>
                  </a:lnTo>
                  <a:lnTo>
                    <a:pt x="223" y="128"/>
                  </a:lnTo>
                  <a:lnTo>
                    <a:pt x="219" y="135"/>
                  </a:lnTo>
                  <a:lnTo>
                    <a:pt x="214" y="143"/>
                  </a:lnTo>
                  <a:lnTo>
                    <a:pt x="208" y="149"/>
                  </a:lnTo>
                  <a:lnTo>
                    <a:pt x="202" y="156"/>
                  </a:lnTo>
                  <a:lnTo>
                    <a:pt x="194" y="162"/>
                  </a:lnTo>
                  <a:lnTo>
                    <a:pt x="186" y="167"/>
                  </a:lnTo>
                  <a:lnTo>
                    <a:pt x="177" y="172"/>
                  </a:lnTo>
                  <a:lnTo>
                    <a:pt x="168" y="175"/>
                  </a:lnTo>
                  <a:lnTo>
                    <a:pt x="158" y="178"/>
                  </a:lnTo>
                  <a:lnTo>
                    <a:pt x="148" y="179"/>
                  </a:lnTo>
                  <a:lnTo>
                    <a:pt x="137" y="181"/>
                  </a:lnTo>
                  <a:lnTo>
                    <a:pt x="125" y="182"/>
                  </a:lnTo>
                  <a:lnTo>
                    <a:pt x="115" y="182"/>
                  </a:lnTo>
                  <a:lnTo>
                    <a:pt x="105" y="181"/>
                  </a:lnTo>
                  <a:lnTo>
                    <a:pt x="95" y="178"/>
                  </a:lnTo>
                  <a:lnTo>
                    <a:pt x="85" y="176"/>
                  </a:lnTo>
                  <a:lnTo>
                    <a:pt x="74" y="186"/>
                  </a:lnTo>
                  <a:lnTo>
                    <a:pt x="69" y="195"/>
                  </a:lnTo>
                  <a:lnTo>
                    <a:pt x="64" y="202"/>
                  </a:lnTo>
                  <a:lnTo>
                    <a:pt x="63" y="209"/>
                  </a:lnTo>
                  <a:lnTo>
                    <a:pt x="66" y="213"/>
                  </a:lnTo>
                  <a:lnTo>
                    <a:pt x="69" y="217"/>
                  </a:lnTo>
                  <a:lnTo>
                    <a:pt x="71" y="219"/>
                  </a:lnTo>
                  <a:lnTo>
                    <a:pt x="75" y="221"/>
                  </a:lnTo>
                  <a:lnTo>
                    <a:pt x="81" y="223"/>
                  </a:lnTo>
                  <a:lnTo>
                    <a:pt x="88" y="224"/>
                  </a:lnTo>
                  <a:lnTo>
                    <a:pt x="93" y="225"/>
                  </a:lnTo>
                  <a:lnTo>
                    <a:pt x="101" y="225"/>
                  </a:lnTo>
                  <a:lnTo>
                    <a:pt x="113" y="226"/>
                  </a:lnTo>
                  <a:lnTo>
                    <a:pt x="127" y="226"/>
                  </a:lnTo>
                  <a:lnTo>
                    <a:pt x="155" y="227"/>
                  </a:lnTo>
                  <a:lnTo>
                    <a:pt x="177" y="228"/>
                  </a:lnTo>
                  <a:lnTo>
                    <a:pt x="194" y="229"/>
                  </a:lnTo>
                  <a:lnTo>
                    <a:pt x="205" y="230"/>
                  </a:lnTo>
                  <a:lnTo>
                    <a:pt x="218" y="232"/>
                  </a:lnTo>
                  <a:lnTo>
                    <a:pt x="229" y="237"/>
                  </a:lnTo>
                  <a:lnTo>
                    <a:pt x="239" y="242"/>
                  </a:lnTo>
                  <a:lnTo>
                    <a:pt x="248" y="249"/>
                  </a:lnTo>
                  <a:lnTo>
                    <a:pt x="255" y="257"/>
                  </a:lnTo>
                  <a:lnTo>
                    <a:pt x="260" y="267"/>
                  </a:lnTo>
                  <a:lnTo>
                    <a:pt x="262" y="276"/>
                  </a:lnTo>
                  <a:lnTo>
                    <a:pt x="263" y="288"/>
                  </a:lnTo>
                  <a:lnTo>
                    <a:pt x="263" y="296"/>
                  </a:lnTo>
                  <a:lnTo>
                    <a:pt x="262" y="303"/>
                  </a:lnTo>
                  <a:lnTo>
                    <a:pt x="259" y="311"/>
                  </a:lnTo>
                  <a:lnTo>
                    <a:pt x="256" y="318"/>
                  </a:lnTo>
                  <a:lnTo>
                    <a:pt x="251" y="326"/>
                  </a:lnTo>
                  <a:lnTo>
                    <a:pt x="247" y="333"/>
                  </a:lnTo>
                  <a:lnTo>
                    <a:pt x="240" y="340"/>
                  </a:lnTo>
                  <a:lnTo>
                    <a:pt x="234" y="348"/>
                  </a:lnTo>
                  <a:lnTo>
                    <a:pt x="221" y="357"/>
                  </a:lnTo>
                  <a:lnTo>
                    <a:pt x="209" y="365"/>
                  </a:lnTo>
                  <a:lnTo>
                    <a:pt x="196" y="372"/>
                  </a:lnTo>
                  <a:lnTo>
                    <a:pt x="182" y="378"/>
                  </a:lnTo>
                  <a:lnTo>
                    <a:pt x="166" y="383"/>
                  </a:lnTo>
                  <a:lnTo>
                    <a:pt x="151" y="386"/>
                  </a:lnTo>
                  <a:lnTo>
                    <a:pt x="133" y="387"/>
                  </a:lnTo>
                  <a:lnTo>
                    <a:pt x="115" y="388"/>
                  </a:lnTo>
                  <a:lnTo>
                    <a:pt x="102" y="388"/>
                  </a:lnTo>
                  <a:lnTo>
                    <a:pt x="89" y="386"/>
                  </a:lnTo>
                  <a:lnTo>
                    <a:pt x="77" y="385"/>
                  </a:lnTo>
                  <a:lnTo>
                    <a:pt x="64" y="382"/>
                  </a:lnTo>
                  <a:lnTo>
                    <a:pt x="52" y="379"/>
                  </a:lnTo>
                  <a:lnTo>
                    <a:pt x="41" y="374"/>
                  </a:lnTo>
                  <a:lnTo>
                    <a:pt x="31" y="370"/>
                  </a:lnTo>
                  <a:lnTo>
                    <a:pt x="21" y="364"/>
                  </a:lnTo>
                  <a:lnTo>
                    <a:pt x="11" y="357"/>
                  </a:lnTo>
                  <a:lnTo>
                    <a:pt x="5" y="350"/>
                  </a:lnTo>
                  <a:lnTo>
                    <a:pt x="3" y="346"/>
                  </a:lnTo>
                  <a:lnTo>
                    <a:pt x="1" y="342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8"/>
                  </a:lnTo>
                  <a:lnTo>
                    <a:pt x="3" y="322"/>
                  </a:lnTo>
                  <a:lnTo>
                    <a:pt x="10" y="309"/>
                  </a:lnTo>
                  <a:lnTo>
                    <a:pt x="24" y="293"/>
                  </a:lnTo>
                  <a:lnTo>
                    <a:pt x="31" y="284"/>
                  </a:lnTo>
                  <a:lnTo>
                    <a:pt x="52" y="262"/>
                  </a:lnTo>
                  <a:lnTo>
                    <a:pt x="40" y="254"/>
                  </a:lnTo>
                  <a:lnTo>
                    <a:pt x="31" y="246"/>
                  </a:lnTo>
                  <a:lnTo>
                    <a:pt x="29" y="243"/>
                  </a:lnTo>
                  <a:lnTo>
                    <a:pt x="27" y="239"/>
                  </a:lnTo>
                  <a:lnTo>
                    <a:pt x="26" y="235"/>
                  </a:lnTo>
                  <a:lnTo>
                    <a:pt x="26" y="231"/>
                  </a:lnTo>
                  <a:lnTo>
                    <a:pt x="26" y="226"/>
                  </a:lnTo>
                  <a:lnTo>
                    <a:pt x="27" y="220"/>
                  </a:lnTo>
                  <a:lnTo>
                    <a:pt x="30" y="214"/>
                  </a:lnTo>
                  <a:lnTo>
                    <a:pt x="33" y="207"/>
                  </a:lnTo>
                  <a:lnTo>
                    <a:pt x="39" y="201"/>
                  </a:lnTo>
                  <a:lnTo>
                    <a:pt x="47" y="191"/>
                  </a:lnTo>
                  <a:lnTo>
                    <a:pt x="58" y="182"/>
                  </a:lnTo>
                  <a:lnTo>
                    <a:pt x="71" y="171"/>
                  </a:lnTo>
                  <a:close/>
                  <a:moveTo>
                    <a:pt x="122" y="13"/>
                  </a:moveTo>
                  <a:lnTo>
                    <a:pt x="116" y="14"/>
                  </a:lnTo>
                  <a:lnTo>
                    <a:pt x="111" y="14"/>
                  </a:lnTo>
                  <a:lnTo>
                    <a:pt x="106" y="16"/>
                  </a:lnTo>
                  <a:lnTo>
                    <a:pt x="102" y="17"/>
                  </a:lnTo>
                  <a:lnTo>
                    <a:pt x="93" y="22"/>
                  </a:lnTo>
                  <a:lnTo>
                    <a:pt x="85" y="30"/>
                  </a:lnTo>
                  <a:lnTo>
                    <a:pt x="82" y="34"/>
                  </a:lnTo>
                  <a:lnTo>
                    <a:pt x="80" y="39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64"/>
                  </a:lnTo>
                  <a:lnTo>
                    <a:pt x="71" y="80"/>
                  </a:lnTo>
                  <a:lnTo>
                    <a:pt x="72" y="91"/>
                  </a:lnTo>
                  <a:lnTo>
                    <a:pt x="72" y="101"/>
                  </a:lnTo>
                  <a:lnTo>
                    <a:pt x="74" y="111"/>
                  </a:lnTo>
                  <a:lnTo>
                    <a:pt x="77" y="120"/>
                  </a:lnTo>
                  <a:lnTo>
                    <a:pt x="79" y="128"/>
                  </a:lnTo>
                  <a:lnTo>
                    <a:pt x="82" y="135"/>
                  </a:lnTo>
                  <a:lnTo>
                    <a:pt x="87" y="143"/>
                  </a:lnTo>
                  <a:lnTo>
                    <a:pt x="91" y="149"/>
                  </a:lnTo>
                  <a:lnTo>
                    <a:pt x="95" y="154"/>
                  </a:lnTo>
                  <a:lnTo>
                    <a:pt x="99" y="157"/>
                  </a:lnTo>
                  <a:lnTo>
                    <a:pt x="103" y="160"/>
                  </a:lnTo>
                  <a:lnTo>
                    <a:pt x="108" y="163"/>
                  </a:lnTo>
                  <a:lnTo>
                    <a:pt x="113" y="165"/>
                  </a:lnTo>
                  <a:lnTo>
                    <a:pt x="119" y="167"/>
                  </a:lnTo>
                  <a:lnTo>
                    <a:pt x="123" y="168"/>
                  </a:lnTo>
                  <a:lnTo>
                    <a:pt x="130" y="168"/>
                  </a:lnTo>
                  <a:lnTo>
                    <a:pt x="140" y="167"/>
                  </a:lnTo>
                  <a:lnTo>
                    <a:pt x="150" y="163"/>
                  </a:lnTo>
                  <a:lnTo>
                    <a:pt x="154" y="161"/>
                  </a:lnTo>
                  <a:lnTo>
                    <a:pt x="157" y="159"/>
                  </a:lnTo>
                  <a:lnTo>
                    <a:pt x="162" y="156"/>
                  </a:lnTo>
                  <a:lnTo>
                    <a:pt x="165" y="151"/>
                  </a:lnTo>
                  <a:lnTo>
                    <a:pt x="168" y="147"/>
                  </a:lnTo>
                  <a:lnTo>
                    <a:pt x="172" y="143"/>
                  </a:lnTo>
                  <a:lnTo>
                    <a:pt x="174" y="137"/>
                  </a:lnTo>
                  <a:lnTo>
                    <a:pt x="176" y="131"/>
                  </a:lnTo>
                  <a:lnTo>
                    <a:pt x="178" y="117"/>
                  </a:lnTo>
                  <a:lnTo>
                    <a:pt x="179" y="102"/>
                  </a:lnTo>
                  <a:lnTo>
                    <a:pt x="179" y="90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5" y="62"/>
                  </a:lnTo>
                  <a:lnTo>
                    <a:pt x="172" y="53"/>
                  </a:lnTo>
                  <a:lnTo>
                    <a:pt x="168" y="45"/>
                  </a:lnTo>
                  <a:lnTo>
                    <a:pt x="164" y="38"/>
                  </a:lnTo>
                  <a:lnTo>
                    <a:pt x="160" y="32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47" y="20"/>
                  </a:lnTo>
                  <a:lnTo>
                    <a:pt x="143" y="18"/>
                  </a:lnTo>
                  <a:lnTo>
                    <a:pt x="137" y="16"/>
                  </a:lnTo>
                  <a:lnTo>
                    <a:pt x="133" y="15"/>
                  </a:lnTo>
                  <a:lnTo>
                    <a:pt x="127" y="14"/>
                  </a:lnTo>
                  <a:lnTo>
                    <a:pt x="122" y="13"/>
                  </a:lnTo>
                  <a:close/>
                  <a:moveTo>
                    <a:pt x="69" y="265"/>
                  </a:moveTo>
                  <a:lnTo>
                    <a:pt x="57" y="279"/>
                  </a:lnTo>
                  <a:lnTo>
                    <a:pt x="48" y="290"/>
                  </a:lnTo>
                  <a:lnTo>
                    <a:pt x="45" y="297"/>
                  </a:lnTo>
                  <a:lnTo>
                    <a:pt x="42" y="302"/>
                  </a:lnTo>
                  <a:lnTo>
                    <a:pt x="41" y="309"/>
                  </a:lnTo>
                  <a:lnTo>
                    <a:pt x="41" y="314"/>
                  </a:lnTo>
                  <a:lnTo>
                    <a:pt x="42" y="321"/>
                  </a:lnTo>
                  <a:lnTo>
                    <a:pt x="46" y="326"/>
                  </a:lnTo>
                  <a:lnTo>
                    <a:pt x="50" y="332"/>
                  </a:lnTo>
                  <a:lnTo>
                    <a:pt x="58" y="337"/>
                  </a:lnTo>
                  <a:lnTo>
                    <a:pt x="66" y="341"/>
                  </a:lnTo>
                  <a:lnTo>
                    <a:pt x="74" y="345"/>
                  </a:lnTo>
                  <a:lnTo>
                    <a:pt x="83" y="348"/>
                  </a:lnTo>
                  <a:lnTo>
                    <a:pt x="93" y="351"/>
                  </a:lnTo>
                  <a:lnTo>
                    <a:pt x="104" y="352"/>
                  </a:lnTo>
                  <a:lnTo>
                    <a:pt x="115" y="354"/>
                  </a:lnTo>
                  <a:lnTo>
                    <a:pt x="129" y="354"/>
                  </a:lnTo>
                  <a:lnTo>
                    <a:pt x="141" y="355"/>
                  </a:lnTo>
                  <a:lnTo>
                    <a:pt x="154" y="354"/>
                  </a:lnTo>
                  <a:lnTo>
                    <a:pt x="165" y="354"/>
                  </a:lnTo>
                  <a:lnTo>
                    <a:pt x="176" y="352"/>
                  </a:lnTo>
                  <a:lnTo>
                    <a:pt x="186" y="350"/>
                  </a:lnTo>
                  <a:lnTo>
                    <a:pt x="196" y="348"/>
                  </a:lnTo>
                  <a:lnTo>
                    <a:pt x="204" y="344"/>
                  </a:lnTo>
                  <a:lnTo>
                    <a:pt x="212" y="341"/>
                  </a:lnTo>
                  <a:lnTo>
                    <a:pt x="218" y="337"/>
                  </a:lnTo>
                  <a:lnTo>
                    <a:pt x="224" y="332"/>
                  </a:lnTo>
                  <a:lnTo>
                    <a:pt x="229" y="328"/>
                  </a:lnTo>
                  <a:lnTo>
                    <a:pt x="234" y="323"/>
                  </a:lnTo>
                  <a:lnTo>
                    <a:pt x="237" y="318"/>
                  </a:lnTo>
                  <a:lnTo>
                    <a:pt x="239" y="314"/>
                  </a:lnTo>
                  <a:lnTo>
                    <a:pt x="241" y="309"/>
                  </a:lnTo>
                  <a:lnTo>
                    <a:pt x="242" y="303"/>
                  </a:lnTo>
                  <a:lnTo>
                    <a:pt x="242" y="299"/>
                  </a:lnTo>
                  <a:lnTo>
                    <a:pt x="241" y="291"/>
                  </a:lnTo>
                  <a:lnTo>
                    <a:pt x="239" y="286"/>
                  </a:lnTo>
                  <a:lnTo>
                    <a:pt x="235" y="282"/>
                  </a:lnTo>
                  <a:lnTo>
                    <a:pt x="228" y="279"/>
                  </a:lnTo>
                  <a:lnTo>
                    <a:pt x="218" y="275"/>
                  </a:lnTo>
                  <a:lnTo>
                    <a:pt x="206" y="273"/>
                  </a:lnTo>
                  <a:lnTo>
                    <a:pt x="189" y="271"/>
                  </a:lnTo>
                  <a:lnTo>
                    <a:pt x="168" y="271"/>
                  </a:lnTo>
                  <a:lnTo>
                    <a:pt x="137" y="270"/>
                  </a:lnTo>
                  <a:lnTo>
                    <a:pt x="111" y="268"/>
                  </a:lnTo>
                  <a:lnTo>
                    <a:pt x="88" y="267"/>
                  </a:lnTo>
                  <a:lnTo>
                    <a:pt x="69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2" name="Freeform 548"/>
            <p:cNvSpPr>
              <a:spLocks noEditPoints="1"/>
            </p:cNvSpPr>
            <p:nvPr/>
          </p:nvSpPr>
          <p:spPr bwMode="auto">
            <a:xfrm>
              <a:off x="1442" y="1080"/>
              <a:ext cx="56" cy="68"/>
            </a:xfrm>
            <a:custGeom>
              <a:avLst/>
              <a:gdLst>
                <a:gd name="T0" fmla="*/ 0 w 223"/>
                <a:gd name="T1" fmla="*/ 0 h 272"/>
                <a:gd name="T2" fmla="*/ 0 w 223"/>
                <a:gd name="T3" fmla="*/ 0 h 272"/>
                <a:gd name="T4" fmla="*/ 0 w 223"/>
                <a:gd name="T5" fmla="*/ 0 h 272"/>
                <a:gd name="T6" fmla="*/ 0 w 223"/>
                <a:gd name="T7" fmla="*/ 0 h 272"/>
                <a:gd name="T8" fmla="*/ 0 w 223"/>
                <a:gd name="T9" fmla="*/ 0 h 272"/>
                <a:gd name="T10" fmla="*/ 0 w 223"/>
                <a:gd name="T11" fmla="*/ 0 h 272"/>
                <a:gd name="T12" fmla="*/ 0 w 223"/>
                <a:gd name="T13" fmla="*/ 0 h 272"/>
                <a:gd name="T14" fmla="*/ 0 w 223"/>
                <a:gd name="T15" fmla="*/ 0 h 272"/>
                <a:gd name="T16" fmla="*/ 0 w 223"/>
                <a:gd name="T17" fmla="*/ 0 h 272"/>
                <a:gd name="T18" fmla="*/ 0 w 223"/>
                <a:gd name="T19" fmla="*/ 0 h 272"/>
                <a:gd name="T20" fmla="*/ 0 w 223"/>
                <a:gd name="T21" fmla="*/ 0 h 272"/>
                <a:gd name="T22" fmla="*/ 0 w 223"/>
                <a:gd name="T23" fmla="*/ 0 h 272"/>
                <a:gd name="T24" fmla="*/ 0 w 223"/>
                <a:gd name="T25" fmla="*/ 0 h 272"/>
                <a:gd name="T26" fmla="*/ 0 w 223"/>
                <a:gd name="T27" fmla="*/ 0 h 272"/>
                <a:gd name="T28" fmla="*/ 0 w 223"/>
                <a:gd name="T29" fmla="*/ 0 h 272"/>
                <a:gd name="T30" fmla="*/ 0 w 223"/>
                <a:gd name="T31" fmla="*/ 0 h 272"/>
                <a:gd name="T32" fmla="*/ 0 w 223"/>
                <a:gd name="T33" fmla="*/ 0 h 272"/>
                <a:gd name="T34" fmla="*/ 0 w 223"/>
                <a:gd name="T35" fmla="*/ 0 h 272"/>
                <a:gd name="T36" fmla="*/ 0 w 223"/>
                <a:gd name="T37" fmla="*/ 0 h 272"/>
                <a:gd name="T38" fmla="*/ 0 w 223"/>
                <a:gd name="T39" fmla="*/ 0 h 272"/>
                <a:gd name="T40" fmla="*/ 0 w 223"/>
                <a:gd name="T41" fmla="*/ 0 h 272"/>
                <a:gd name="T42" fmla="*/ 0 w 223"/>
                <a:gd name="T43" fmla="*/ 0 h 272"/>
                <a:gd name="T44" fmla="*/ 0 w 223"/>
                <a:gd name="T45" fmla="*/ 0 h 272"/>
                <a:gd name="T46" fmla="*/ 0 w 223"/>
                <a:gd name="T47" fmla="*/ 0 h 272"/>
                <a:gd name="T48" fmla="*/ 0 w 223"/>
                <a:gd name="T49" fmla="*/ 0 h 272"/>
                <a:gd name="T50" fmla="*/ 0 w 223"/>
                <a:gd name="T51" fmla="*/ 0 h 272"/>
                <a:gd name="T52" fmla="*/ 0 w 223"/>
                <a:gd name="T53" fmla="*/ 0 h 272"/>
                <a:gd name="T54" fmla="*/ 0 w 223"/>
                <a:gd name="T55" fmla="*/ 0 h 272"/>
                <a:gd name="T56" fmla="*/ 0 w 223"/>
                <a:gd name="T57" fmla="*/ 0 h 272"/>
                <a:gd name="T58" fmla="*/ 0 w 223"/>
                <a:gd name="T59" fmla="*/ 0 h 272"/>
                <a:gd name="T60" fmla="*/ 0 w 223"/>
                <a:gd name="T61" fmla="*/ 0 h 272"/>
                <a:gd name="T62" fmla="*/ 0 w 223"/>
                <a:gd name="T63" fmla="*/ 0 h 272"/>
                <a:gd name="T64" fmla="*/ 0 w 223"/>
                <a:gd name="T65" fmla="*/ 0 h 272"/>
                <a:gd name="T66" fmla="*/ 0 w 223"/>
                <a:gd name="T67" fmla="*/ 0 h 272"/>
                <a:gd name="T68" fmla="*/ 0 w 223"/>
                <a:gd name="T69" fmla="*/ 0 h 272"/>
                <a:gd name="T70" fmla="*/ 0 w 223"/>
                <a:gd name="T71" fmla="*/ 0 h 272"/>
                <a:gd name="T72" fmla="*/ 0 w 223"/>
                <a:gd name="T73" fmla="*/ 0 h 272"/>
                <a:gd name="T74" fmla="*/ 0 w 223"/>
                <a:gd name="T75" fmla="*/ 0 h 272"/>
                <a:gd name="T76" fmla="*/ 0 w 223"/>
                <a:gd name="T77" fmla="*/ 0 h 272"/>
                <a:gd name="T78" fmla="*/ 0 w 223"/>
                <a:gd name="T79" fmla="*/ 0 h 272"/>
                <a:gd name="T80" fmla="*/ 0 w 223"/>
                <a:gd name="T81" fmla="*/ 0 h 272"/>
                <a:gd name="T82" fmla="*/ 0 w 223"/>
                <a:gd name="T83" fmla="*/ 0 h 272"/>
                <a:gd name="T84" fmla="*/ 0 w 223"/>
                <a:gd name="T85" fmla="*/ 0 h 272"/>
                <a:gd name="T86" fmla="*/ 0 w 223"/>
                <a:gd name="T87" fmla="*/ 0 h 272"/>
                <a:gd name="T88" fmla="*/ 0 w 223"/>
                <a:gd name="T89" fmla="*/ 0 h 272"/>
                <a:gd name="T90" fmla="*/ 0 w 223"/>
                <a:gd name="T91" fmla="*/ 0 h 272"/>
                <a:gd name="T92" fmla="*/ 0 w 223"/>
                <a:gd name="T93" fmla="*/ 0 h 272"/>
                <a:gd name="T94" fmla="*/ 0 w 223"/>
                <a:gd name="T95" fmla="*/ 0 h 272"/>
                <a:gd name="T96" fmla="*/ 0 w 223"/>
                <a:gd name="T97" fmla="*/ 0 h 272"/>
                <a:gd name="T98" fmla="*/ 0 w 223"/>
                <a:gd name="T99" fmla="*/ 0 h 272"/>
                <a:gd name="T100" fmla="*/ 0 w 223"/>
                <a:gd name="T101" fmla="*/ 0 h 272"/>
                <a:gd name="T102" fmla="*/ 0 w 223"/>
                <a:gd name="T103" fmla="*/ 0 h 272"/>
                <a:gd name="T104" fmla="*/ 0 w 223"/>
                <a:gd name="T105" fmla="*/ 0 h 272"/>
                <a:gd name="T106" fmla="*/ 0 w 223"/>
                <a:gd name="T107" fmla="*/ 0 h 272"/>
                <a:gd name="T108" fmla="*/ 0 w 223"/>
                <a:gd name="T109" fmla="*/ 0 h 272"/>
                <a:gd name="T110" fmla="*/ 0 w 223"/>
                <a:gd name="T111" fmla="*/ 0 h 272"/>
                <a:gd name="T112" fmla="*/ 0 w 223"/>
                <a:gd name="T113" fmla="*/ 0 h 272"/>
                <a:gd name="T114" fmla="*/ 0 w 223"/>
                <a:gd name="T115" fmla="*/ 0 h 272"/>
                <a:gd name="T116" fmla="*/ 0 w 223"/>
                <a:gd name="T117" fmla="*/ 0 h 272"/>
                <a:gd name="T118" fmla="*/ 0 w 223"/>
                <a:gd name="T119" fmla="*/ 0 h 272"/>
                <a:gd name="T120" fmla="*/ 0 w 223"/>
                <a:gd name="T121" fmla="*/ 0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72"/>
                <a:gd name="T185" fmla="*/ 223 w 223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72">
                  <a:moveTo>
                    <a:pt x="41" y="104"/>
                  </a:moveTo>
                  <a:lnTo>
                    <a:pt x="41" y="118"/>
                  </a:lnTo>
                  <a:lnTo>
                    <a:pt x="43" y="131"/>
                  </a:lnTo>
                  <a:lnTo>
                    <a:pt x="45" y="144"/>
                  </a:lnTo>
                  <a:lnTo>
                    <a:pt x="48" y="155"/>
                  </a:lnTo>
                  <a:lnTo>
                    <a:pt x="52" y="165"/>
                  </a:lnTo>
                  <a:lnTo>
                    <a:pt x="57" y="176"/>
                  </a:lnTo>
                  <a:lnTo>
                    <a:pt x="63" y="185"/>
                  </a:lnTo>
                  <a:lnTo>
                    <a:pt x="70" y="193"/>
                  </a:lnTo>
                  <a:lnTo>
                    <a:pt x="77" y="201"/>
                  </a:lnTo>
                  <a:lnTo>
                    <a:pt x="85" y="209"/>
                  </a:lnTo>
                  <a:lnTo>
                    <a:pt x="93" y="214"/>
                  </a:lnTo>
                  <a:lnTo>
                    <a:pt x="101" y="218"/>
                  </a:lnTo>
                  <a:lnTo>
                    <a:pt x="109" y="221"/>
                  </a:lnTo>
                  <a:lnTo>
                    <a:pt x="118" y="225"/>
                  </a:lnTo>
                  <a:lnTo>
                    <a:pt x="128" y="226"/>
                  </a:lnTo>
                  <a:lnTo>
                    <a:pt x="137" y="226"/>
                  </a:lnTo>
                  <a:lnTo>
                    <a:pt x="150" y="226"/>
                  </a:lnTo>
                  <a:lnTo>
                    <a:pt x="161" y="223"/>
                  </a:lnTo>
                  <a:lnTo>
                    <a:pt x="172" y="218"/>
                  </a:lnTo>
                  <a:lnTo>
                    <a:pt x="182" y="213"/>
                  </a:lnTo>
                  <a:lnTo>
                    <a:pt x="188" y="209"/>
                  </a:lnTo>
                  <a:lnTo>
                    <a:pt x="192" y="204"/>
                  </a:lnTo>
                  <a:lnTo>
                    <a:pt x="196" y="199"/>
                  </a:lnTo>
                  <a:lnTo>
                    <a:pt x="200" y="193"/>
                  </a:lnTo>
                  <a:lnTo>
                    <a:pt x="208" y="181"/>
                  </a:lnTo>
                  <a:lnTo>
                    <a:pt x="214" y="164"/>
                  </a:lnTo>
                  <a:lnTo>
                    <a:pt x="223" y="171"/>
                  </a:lnTo>
                  <a:lnTo>
                    <a:pt x="222" y="179"/>
                  </a:lnTo>
                  <a:lnTo>
                    <a:pt x="219" y="189"/>
                  </a:lnTo>
                  <a:lnTo>
                    <a:pt x="216" y="199"/>
                  </a:lnTo>
                  <a:lnTo>
                    <a:pt x="212" y="207"/>
                  </a:lnTo>
                  <a:lnTo>
                    <a:pt x="207" y="216"/>
                  </a:lnTo>
                  <a:lnTo>
                    <a:pt x="201" y="225"/>
                  </a:lnTo>
                  <a:lnTo>
                    <a:pt x="196" y="232"/>
                  </a:lnTo>
                  <a:lnTo>
                    <a:pt x="189" y="241"/>
                  </a:lnTo>
                  <a:lnTo>
                    <a:pt x="181" y="248"/>
                  </a:lnTo>
                  <a:lnTo>
                    <a:pt x="174" y="254"/>
                  </a:lnTo>
                  <a:lnTo>
                    <a:pt x="165" y="260"/>
                  </a:lnTo>
                  <a:lnTo>
                    <a:pt x="156" y="265"/>
                  </a:lnTo>
                  <a:lnTo>
                    <a:pt x="146" y="268"/>
                  </a:lnTo>
                  <a:lnTo>
                    <a:pt x="137" y="270"/>
                  </a:lnTo>
                  <a:lnTo>
                    <a:pt x="126" y="272"/>
                  </a:lnTo>
                  <a:lnTo>
                    <a:pt x="116" y="272"/>
                  </a:lnTo>
                  <a:lnTo>
                    <a:pt x="104" y="271"/>
                  </a:lnTo>
                  <a:lnTo>
                    <a:pt x="93" y="270"/>
                  </a:lnTo>
                  <a:lnTo>
                    <a:pt x="82" y="267"/>
                  </a:lnTo>
                  <a:lnTo>
                    <a:pt x="71" y="263"/>
                  </a:lnTo>
                  <a:lnTo>
                    <a:pt x="61" y="258"/>
                  </a:lnTo>
                  <a:lnTo>
                    <a:pt x="52" y="252"/>
                  </a:lnTo>
                  <a:lnTo>
                    <a:pt x="43" y="244"/>
                  </a:lnTo>
                  <a:lnTo>
                    <a:pt x="34" y="237"/>
                  </a:lnTo>
                  <a:lnTo>
                    <a:pt x="25" y="227"/>
                  </a:lnTo>
                  <a:lnTo>
                    <a:pt x="19" y="216"/>
                  </a:lnTo>
                  <a:lnTo>
                    <a:pt x="13" y="205"/>
                  </a:lnTo>
                  <a:lnTo>
                    <a:pt x="9" y="193"/>
                  </a:lnTo>
                  <a:lnTo>
                    <a:pt x="4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7"/>
                  </a:lnTo>
                  <a:lnTo>
                    <a:pt x="4" y="93"/>
                  </a:lnTo>
                  <a:lnTo>
                    <a:pt x="9" y="80"/>
                  </a:lnTo>
                  <a:lnTo>
                    <a:pt x="13" y="67"/>
                  </a:lnTo>
                  <a:lnTo>
                    <a:pt x="20" y="57"/>
                  </a:lnTo>
                  <a:lnTo>
                    <a:pt x="27" y="46"/>
                  </a:lnTo>
                  <a:lnTo>
                    <a:pt x="34" y="36"/>
                  </a:lnTo>
                  <a:lnTo>
                    <a:pt x="44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4" y="3"/>
                  </a:lnTo>
                  <a:lnTo>
                    <a:pt x="163" y="6"/>
                  </a:lnTo>
                  <a:lnTo>
                    <a:pt x="171" y="10"/>
                  </a:lnTo>
                  <a:lnTo>
                    <a:pt x="180" y="16"/>
                  </a:lnTo>
                  <a:lnTo>
                    <a:pt x="188" y="21"/>
                  </a:lnTo>
                  <a:lnTo>
                    <a:pt x="196" y="28"/>
                  </a:lnTo>
                  <a:lnTo>
                    <a:pt x="202" y="35"/>
                  </a:lnTo>
                  <a:lnTo>
                    <a:pt x="208" y="43"/>
                  </a:lnTo>
                  <a:lnTo>
                    <a:pt x="212" y="51"/>
                  </a:lnTo>
                  <a:lnTo>
                    <a:pt x="217" y="61"/>
                  </a:lnTo>
                  <a:lnTo>
                    <a:pt x="220" y="71"/>
                  </a:lnTo>
                  <a:lnTo>
                    <a:pt x="222" y="81"/>
                  </a:lnTo>
                  <a:lnTo>
                    <a:pt x="223" y="92"/>
                  </a:lnTo>
                  <a:lnTo>
                    <a:pt x="223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4" y="88"/>
                  </a:lnTo>
                  <a:lnTo>
                    <a:pt x="163" y="76"/>
                  </a:lnTo>
                  <a:lnTo>
                    <a:pt x="161" y="66"/>
                  </a:lnTo>
                  <a:lnTo>
                    <a:pt x="159" y="59"/>
                  </a:lnTo>
                  <a:lnTo>
                    <a:pt x="157" y="52"/>
                  </a:lnTo>
                  <a:lnTo>
                    <a:pt x="154" y="46"/>
                  </a:lnTo>
                  <a:lnTo>
                    <a:pt x="148" y="38"/>
                  </a:lnTo>
                  <a:lnTo>
                    <a:pt x="143" y="33"/>
                  </a:lnTo>
                  <a:lnTo>
                    <a:pt x="136" y="29"/>
                  </a:lnTo>
                  <a:lnTo>
                    <a:pt x="128" y="24"/>
                  </a:lnTo>
                  <a:lnTo>
                    <a:pt x="122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101" y="19"/>
                  </a:lnTo>
                  <a:lnTo>
                    <a:pt x="94" y="20"/>
                  </a:lnTo>
                  <a:lnTo>
                    <a:pt x="88" y="22"/>
                  </a:lnTo>
                  <a:lnTo>
                    <a:pt x="83" y="23"/>
                  </a:lnTo>
                  <a:lnTo>
                    <a:pt x="78" y="27"/>
                  </a:lnTo>
                  <a:lnTo>
                    <a:pt x="73" y="30"/>
                  </a:lnTo>
                  <a:lnTo>
                    <a:pt x="67" y="33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4" y="47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5"/>
                  </a:lnTo>
                  <a:lnTo>
                    <a:pt x="43" y="73"/>
                  </a:lnTo>
                  <a:lnTo>
                    <a:pt x="42" y="7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3" name="Freeform 549"/>
            <p:cNvSpPr>
              <a:spLocks/>
            </p:cNvSpPr>
            <p:nvPr/>
          </p:nvSpPr>
          <p:spPr bwMode="auto">
            <a:xfrm>
              <a:off x="1503" y="1080"/>
              <a:ext cx="50" cy="66"/>
            </a:xfrm>
            <a:custGeom>
              <a:avLst/>
              <a:gdLst>
                <a:gd name="T0" fmla="*/ 0 w 197"/>
                <a:gd name="T1" fmla="*/ 0 h 265"/>
                <a:gd name="T2" fmla="*/ 0 w 197"/>
                <a:gd name="T3" fmla="*/ 0 h 265"/>
                <a:gd name="T4" fmla="*/ 0 w 197"/>
                <a:gd name="T5" fmla="*/ 0 h 265"/>
                <a:gd name="T6" fmla="*/ 0 w 197"/>
                <a:gd name="T7" fmla="*/ 0 h 265"/>
                <a:gd name="T8" fmla="*/ 0 w 197"/>
                <a:gd name="T9" fmla="*/ 0 h 265"/>
                <a:gd name="T10" fmla="*/ 0 w 197"/>
                <a:gd name="T11" fmla="*/ 0 h 265"/>
                <a:gd name="T12" fmla="*/ 0 w 197"/>
                <a:gd name="T13" fmla="*/ 0 h 265"/>
                <a:gd name="T14" fmla="*/ 0 w 197"/>
                <a:gd name="T15" fmla="*/ 0 h 265"/>
                <a:gd name="T16" fmla="*/ 0 w 197"/>
                <a:gd name="T17" fmla="*/ 0 h 265"/>
                <a:gd name="T18" fmla="*/ 0 w 197"/>
                <a:gd name="T19" fmla="*/ 0 h 265"/>
                <a:gd name="T20" fmla="*/ 0 w 197"/>
                <a:gd name="T21" fmla="*/ 0 h 265"/>
                <a:gd name="T22" fmla="*/ 0 w 197"/>
                <a:gd name="T23" fmla="*/ 0 h 265"/>
                <a:gd name="T24" fmla="*/ 0 w 197"/>
                <a:gd name="T25" fmla="*/ 0 h 265"/>
                <a:gd name="T26" fmla="*/ 0 w 197"/>
                <a:gd name="T27" fmla="*/ 0 h 265"/>
                <a:gd name="T28" fmla="*/ 0 w 197"/>
                <a:gd name="T29" fmla="*/ 0 h 265"/>
                <a:gd name="T30" fmla="*/ 0 w 197"/>
                <a:gd name="T31" fmla="*/ 0 h 265"/>
                <a:gd name="T32" fmla="*/ 0 w 197"/>
                <a:gd name="T33" fmla="*/ 0 h 265"/>
                <a:gd name="T34" fmla="*/ 0 w 197"/>
                <a:gd name="T35" fmla="*/ 0 h 265"/>
                <a:gd name="T36" fmla="*/ 0 w 197"/>
                <a:gd name="T37" fmla="*/ 0 h 265"/>
                <a:gd name="T38" fmla="*/ 0 w 197"/>
                <a:gd name="T39" fmla="*/ 0 h 265"/>
                <a:gd name="T40" fmla="*/ 0 w 197"/>
                <a:gd name="T41" fmla="*/ 0 h 265"/>
                <a:gd name="T42" fmla="*/ 0 w 197"/>
                <a:gd name="T43" fmla="*/ 0 h 265"/>
                <a:gd name="T44" fmla="*/ 0 w 197"/>
                <a:gd name="T45" fmla="*/ 0 h 265"/>
                <a:gd name="T46" fmla="*/ 0 w 197"/>
                <a:gd name="T47" fmla="*/ 0 h 265"/>
                <a:gd name="T48" fmla="*/ 0 w 197"/>
                <a:gd name="T49" fmla="*/ 0 h 265"/>
                <a:gd name="T50" fmla="*/ 0 w 197"/>
                <a:gd name="T51" fmla="*/ 0 h 265"/>
                <a:gd name="T52" fmla="*/ 0 w 197"/>
                <a:gd name="T53" fmla="*/ 0 h 265"/>
                <a:gd name="T54" fmla="*/ 0 w 197"/>
                <a:gd name="T55" fmla="*/ 0 h 265"/>
                <a:gd name="T56" fmla="*/ 0 w 197"/>
                <a:gd name="T57" fmla="*/ 0 h 265"/>
                <a:gd name="T58" fmla="*/ 0 w 197"/>
                <a:gd name="T59" fmla="*/ 0 h 265"/>
                <a:gd name="T60" fmla="*/ 0 w 197"/>
                <a:gd name="T61" fmla="*/ 0 h 265"/>
                <a:gd name="T62" fmla="*/ 0 w 197"/>
                <a:gd name="T63" fmla="*/ 0 h 265"/>
                <a:gd name="T64" fmla="*/ 0 w 197"/>
                <a:gd name="T65" fmla="*/ 0 h 265"/>
                <a:gd name="T66" fmla="*/ 0 w 197"/>
                <a:gd name="T67" fmla="*/ 0 h 265"/>
                <a:gd name="T68" fmla="*/ 0 w 197"/>
                <a:gd name="T69" fmla="*/ 0 h 265"/>
                <a:gd name="T70" fmla="*/ 0 w 197"/>
                <a:gd name="T71" fmla="*/ 0 h 265"/>
                <a:gd name="T72" fmla="*/ 0 w 197"/>
                <a:gd name="T73" fmla="*/ 0 h 265"/>
                <a:gd name="T74" fmla="*/ 0 w 197"/>
                <a:gd name="T75" fmla="*/ 0 h 265"/>
                <a:gd name="T76" fmla="*/ 0 w 197"/>
                <a:gd name="T77" fmla="*/ 0 h 265"/>
                <a:gd name="T78" fmla="*/ 0 w 197"/>
                <a:gd name="T79" fmla="*/ 0 h 265"/>
                <a:gd name="T80" fmla="*/ 0 w 197"/>
                <a:gd name="T81" fmla="*/ 0 h 265"/>
                <a:gd name="T82" fmla="*/ 0 w 197"/>
                <a:gd name="T83" fmla="*/ 0 h 265"/>
                <a:gd name="T84" fmla="*/ 0 w 197"/>
                <a:gd name="T85" fmla="*/ 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65"/>
                <a:gd name="T131" fmla="*/ 197 w 197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10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7" y="57"/>
                  </a:lnTo>
                  <a:lnTo>
                    <a:pt x="162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6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6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1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4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4" name="Freeform 550"/>
            <p:cNvSpPr>
              <a:spLocks noEditPoints="1"/>
            </p:cNvSpPr>
            <p:nvPr/>
          </p:nvSpPr>
          <p:spPr bwMode="auto">
            <a:xfrm>
              <a:off x="1557" y="1080"/>
              <a:ext cx="60" cy="67"/>
            </a:xfrm>
            <a:custGeom>
              <a:avLst/>
              <a:gdLst>
                <a:gd name="T0" fmla="*/ 0 w 240"/>
                <a:gd name="T1" fmla="*/ 0 h 270"/>
                <a:gd name="T2" fmla="*/ 0 w 240"/>
                <a:gd name="T3" fmla="*/ 0 h 270"/>
                <a:gd name="T4" fmla="*/ 0 w 240"/>
                <a:gd name="T5" fmla="*/ 0 h 270"/>
                <a:gd name="T6" fmla="*/ 0 w 240"/>
                <a:gd name="T7" fmla="*/ 0 h 270"/>
                <a:gd name="T8" fmla="*/ 0 w 240"/>
                <a:gd name="T9" fmla="*/ 0 h 270"/>
                <a:gd name="T10" fmla="*/ 0 w 240"/>
                <a:gd name="T11" fmla="*/ 0 h 270"/>
                <a:gd name="T12" fmla="*/ 0 w 240"/>
                <a:gd name="T13" fmla="*/ 0 h 270"/>
                <a:gd name="T14" fmla="*/ 0 w 240"/>
                <a:gd name="T15" fmla="*/ 0 h 270"/>
                <a:gd name="T16" fmla="*/ 0 w 240"/>
                <a:gd name="T17" fmla="*/ 0 h 270"/>
                <a:gd name="T18" fmla="*/ 0 w 240"/>
                <a:gd name="T19" fmla="*/ 0 h 270"/>
                <a:gd name="T20" fmla="*/ 0 w 240"/>
                <a:gd name="T21" fmla="*/ 0 h 270"/>
                <a:gd name="T22" fmla="*/ 0 w 240"/>
                <a:gd name="T23" fmla="*/ 0 h 270"/>
                <a:gd name="T24" fmla="*/ 0 w 240"/>
                <a:gd name="T25" fmla="*/ 0 h 270"/>
                <a:gd name="T26" fmla="*/ 0 w 240"/>
                <a:gd name="T27" fmla="*/ 0 h 270"/>
                <a:gd name="T28" fmla="*/ 0 w 240"/>
                <a:gd name="T29" fmla="*/ 0 h 270"/>
                <a:gd name="T30" fmla="*/ 0 w 240"/>
                <a:gd name="T31" fmla="*/ 0 h 270"/>
                <a:gd name="T32" fmla="*/ 0 w 240"/>
                <a:gd name="T33" fmla="*/ 0 h 270"/>
                <a:gd name="T34" fmla="*/ 0 w 240"/>
                <a:gd name="T35" fmla="*/ 0 h 270"/>
                <a:gd name="T36" fmla="*/ 0 w 240"/>
                <a:gd name="T37" fmla="*/ 0 h 270"/>
                <a:gd name="T38" fmla="*/ 0 w 240"/>
                <a:gd name="T39" fmla="*/ 0 h 270"/>
                <a:gd name="T40" fmla="*/ 0 w 240"/>
                <a:gd name="T41" fmla="*/ 0 h 270"/>
                <a:gd name="T42" fmla="*/ 0 w 240"/>
                <a:gd name="T43" fmla="*/ 0 h 270"/>
                <a:gd name="T44" fmla="*/ 0 w 240"/>
                <a:gd name="T45" fmla="*/ 0 h 270"/>
                <a:gd name="T46" fmla="*/ 0 w 240"/>
                <a:gd name="T47" fmla="*/ 0 h 270"/>
                <a:gd name="T48" fmla="*/ 0 w 240"/>
                <a:gd name="T49" fmla="*/ 0 h 270"/>
                <a:gd name="T50" fmla="*/ 0 w 240"/>
                <a:gd name="T51" fmla="*/ 0 h 270"/>
                <a:gd name="T52" fmla="*/ 0 w 240"/>
                <a:gd name="T53" fmla="*/ 0 h 270"/>
                <a:gd name="T54" fmla="*/ 0 w 240"/>
                <a:gd name="T55" fmla="*/ 0 h 270"/>
                <a:gd name="T56" fmla="*/ 0 w 240"/>
                <a:gd name="T57" fmla="*/ 0 h 270"/>
                <a:gd name="T58" fmla="*/ 0 w 240"/>
                <a:gd name="T59" fmla="*/ 0 h 270"/>
                <a:gd name="T60" fmla="*/ 0 w 240"/>
                <a:gd name="T61" fmla="*/ 0 h 270"/>
                <a:gd name="T62" fmla="*/ 0 w 240"/>
                <a:gd name="T63" fmla="*/ 0 h 270"/>
                <a:gd name="T64" fmla="*/ 0 w 240"/>
                <a:gd name="T65" fmla="*/ 0 h 270"/>
                <a:gd name="T66" fmla="*/ 0 w 240"/>
                <a:gd name="T67" fmla="*/ 0 h 270"/>
                <a:gd name="T68" fmla="*/ 0 w 240"/>
                <a:gd name="T69" fmla="*/ 0 h 270"/>
                <a:gd name="T70" fmla="*/ 0 w 240"/>
                <a:gd name="T71" fmla="*/ 0 h 270"/>
                <a:gd name="T72" fmla="*/ 0 w 240"/>
                <a:gd name="T73" fmla="*/ 0 h 270"/>
                <a:gd name="T74" fmla="*/ 0 w 240"/>
                <a:gd name="T75" fmla="*/ 0 h 270"/>
                <a:gd name="T76" fmla="*/ 0 w 240"/>
                <a:gd name="T77" fmla="*/ 0 h 270"/>
                <a:gd name="T78" fmla="*/ 0 w 240"/>
                <a:gd name="T79" fmla="*/ 0 h 270"/>
                <a:gd name="T80" fmla="*/ 0 w 240"/>
                <a:gd name="T81" fmla="*/ 0 h 270"/>
                <a:gd name="T82" fmla="*/ 0 w 240"/>
                <a:gd name="T83" fmla="*/ 0 h 270"/>
                <a:gd name="T84" fmla="*/ 0 w 240"/>
                <a:gd name="T85" fmla="*/ 0 h 270"/>
                <a:gd name="T86" fmla="*/ 0 w 240"/>
                <a:gd name="T87" fmla="*/ 0 h 270"/>
                <a:gd name="T88" fmla="*/ 0 w 240"/>
                <a:gd name="T89" fmla="*/ 0 h 270"/>
                <a:gd name="T90" fmla="*/ 0 w 240"/>
                <a:gd name="T91" fmla="*/ 0 h 270"/>
                <a:gd name="T92" fmla="*/ 0 w 240"/>
                <a:gd name="T93" fmla="*/ 0 h 270"/>
                <a:gd name="T94" fmla="*/ 0 w 240"/>
                <a:gd name="T95" fmla="*/ 0 h 270"/>
                <a:gd name="T96" fmla="*/ 0 w 240"/>
                <a:gd name="T97" fmla="*/ 0 h 270"/>
                <a:gd name="T98" fmla="*/ 0 w 240"/>
                <a:gd name="T99" fmla="*/ 0 h 270"/>
                <a:gd name="T100" fmla="*/ 0 w 240"/>
                <a:gd name="T101" fmla="*/ 0 h 270"/>
                <a:gd name="T102" fmla="*/ 0 w 240"/>
                <a:gd name="T103" fmla="*/ 0 h 270"/>
                <a:gd name="T104" fmla="*/ 0 w 240"/>
                <a:gd name="T105" fmla="*/ 0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0"/>
                <a:gd name="T160" fmla="*/ 0 h 270"/>
                <a:gd name="T161" fmla="*/ 240 w 240"/>
                <a:gd name="T162" fmla="*/ 270 h 2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0" h="270">
                  <a:moveTo>
                    <a:pt x="147" y="227"/>
                  </a:moveTo>
                  <a:lnTo>
                    <a:pt x="128" y="241"/>
                  </a:lnTo>
                  <a:lnTo>
                    <a:pt x="114" y="252"/>
                  </a:lnTo>
                  <a:lnTo>
                    <a:pt x="103" y="258"/>
                  </a:lnTo>
                  <a:lnTo>
                    <a:pt x="96" y="262"/>
                  </a:lnTo>
                  <a:lnTo>
                    <a:pt x="88" y="266"/>
                  </a:lnTo>
                  <a:lnTo>
                    <a:pt x="79" y="268"/>
                  </a:lnTo>
                  <a:lnTo>
                    <a:pt x="72" y="269"/>
                  </a:lnTo>
                  <a:lnTo>
                    <a:pt x="63" y="270"/>
                  </a:lnTo>
                  <a:lnTo>
                    <a:pt x="56" y="269"/>
                  </a:lnTo>
                  <a:lnTo>
                    <a:pt x="50" y="269"/>
                  </a:lnTo>
                  <a:lnTo>
                    <a:pt x="43" y="267"/>
                  </a:lnTo>
                  <a:lnTo>
                    <a:pt x="37" y="265"/>
                  </a:lnTo>
                  <a:lnTo>
                    <a:pt x="32" y="262"/>
                  </a:lnTo>
                  <a:lnTo>
                    <a:pt x="27" y="259"/>
                  </a:lnTo>
                  <a:lnTo>
                    <a:pt x="22" y="256"/>
                  </a:lnTo>
                  <a:lnTo>
                    <a:pt x="18" y="252"/>
                  </a:lnTo>
                  <a:lnTo>
                    <a:pt x="13" y="246"/>
                  </a:lnTo>
                  <a:lnTo>
                    <a:pt x="10" y="242"/>
                  </a:lnTo>
                  <a:lnTo>
                    <a:pt x="6" y="235"/>
                  </a:lnTo>
                  <a:lnTo>
                    <a:pt x="4" y="230"/>
                  </a:lnTo>
                  <a:lnTo>
                    <a:pt x="2" y="224"/>
                  </a:lnTo>
                  <a:lnTo>
                    <a:pt x="1" y="217"/>
                  </a:lnTo>
                  <a:lnTo>
                    <a:pt x="0" y="211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2" y="186"/>
                  </a:lnTo>
                  <a:lnTo>
                    <a:pt x="4" y="178"/>
                  </a:lnTo>
                  <a:lnTo>
                    <a:pt x="9" y="171"/>
                  </a:lnTo>
                  <a:lnTo>
                    <a:pt x="15" y="161"/>
                  </a:lnTo>
                  <a:lnTo>
                    <a:pt x="24" y="153"/>
                  </a:lnTo>
                  <a:lnTo>
                    <a:pt x="36" y="144"/>
                  </a:lnTo>
                  <a:lnTo>
                    <a:pt x="50" y="135"/>
                  </a:lnTo>
                  <a:lnTo>
                    <a:pt x="66" y="126"/>
                  </a:lnTo>
                  <a:lnTo>
                    <a:pt x="88" y="116"/>
                  </a:lnTo>
                  <a:lnTo>
                    <a:pt x="116" y="105"/>
                  </a:lnTo>
                  <a:lnTo>
                    <a:pt x="147" y="94"/>
                  </a:lnTo>
                  <a:lnTo>
                    <a:pt x="147" y="84"/>
                  </a:lnTo>
                  <a:lnTo>
                    <a:pt x="146" y="66"/>
                  </a:lnTo>
                  <a:lnTo>
                    <a:pt x="144" y="51"/>
                  </a:lnTo>
                  <a:lnTo>
                    <a:pt x="142" y="45"/>
                  </a:lnTo>
                  <a:lnTo>
                    <a:pt x="140" y="39"/>
                  </a:lnTo>
                  <a:lnTo>
                    <a:pt x="137" y="35"/>
                  </a:lnTo>
                  <a:lnTo>
                    <a:pt x="135" y="31"/>
                  </a:lnTo>
                  <a:lnTo>
                    <a:pt x="131" y="28"/>
                  </a:lnTo>
                  <a:lnTo>
                    <a:pt x="127" y="24"/>
                  </a:lnTo>
                  <a:lnTo>
                    <a:pt x="124" y="22"/>
                  </a:lnTo>
                  <a:lnTo>
                    <a:pt x="119" y="20"/>
                  </a:lnTo>
                  <a:lnTo>
                    <a:pt x="109" y="18"/>
                  </a:lnTo>
                  <a:lnTo>
                    <a:pt x="98" y="17"/>
                  </a:lnTo>
                  <a:lnTo>
                    <a:pt x="89" y="17"/>
                  </a:lnTo>
                  <a:lnTo>
                    <a:pt x="82" y="19"/>
                  </a:lnTo>
                  <a:lnTo>
                    <a:pt x="75" y="22"/>
                  </a:lnTo>
                  <a:lnTo>
                    <a:pt x="70" y="27"/>
                  </a:lnTo>
                  <a:lnTo>
                    <a:pt x="64" y="31"/>
                  </a:lnTo>
                  <a:lnTo>
                    <a:pt x="61" y="36"/>
                  </a:lnTo>
                  <a:lnTo>
                    <a:pt x="58" y="42"/>
                  </a:lnTo>
                  <a:lnTo>
                    <a:pt x="58" y="48"/>
                  </a:lnTo>
                  <a:lnTo>
                    <a:pt x="58" y="64"/>
                  </a:lnTo>
                  <a:lnTo>
                    <a:pt x="58" y="71"/>
                  </a:lnTo>
                  <a:lnTo>
                    <a:pt x="57" y="76"/>
                  </a:lnTo>
                  <a:lnTo>
                    <a:pt x="55" y="80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4" y="90"/>
                  </a:lnTo>
                  <a:lnTo>
                    <a:pt x="40" y="91"/>
                  </a:lnTo>
                  <a:lnTo>
                    <a:pt x="34" y="91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20" y="87"/>
                  </a:lnTo>
                  <a:lnTo>
                    <a:pt x="16" y="84"/>
                  </a:lnTo>
                  <a:lnTo>
                    <a:pt x="13" y="80"/>
                  </a:lnTo>
                  <a:lnTo>
                    <a:pt x="12" y="75"/>
                  </a:lnTo>
                  <a:lnTo>
                    <a:pt x="10" y="70"/>
                  </a:lnTo>
                  <a:lnTo>
                    <a:pt x="10" y="64"/>
                  </a:lnTo>
                  <a:lnTo>
                    <a:pt x="10" y="58"/>
                  </a:lnTo>
                  <a:lnTo>
                    <a:pt x="11" y="52"/>
                  </a:lnTo>
                  <a:lnTo>
                    <a:pt x="13" y="47"/>
                  </a:lnTo>
                  <a:lnTo>
                    <a:pt x="16" y="41"/>
                  </a:lnTo>
                  <a:lnTo>
                    <a:pt x="20" y="35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7" y="7"/>
                  </a:lnTo>
                  <a:lnTo>
                    <a:pt x="66" y="5"/>
                  </a:lnTo>
                  <a:lnTo>
                    <a:pt x="75" y="3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24" y="1"/>
                  </a:lnTo>
                  <a:lnTo>
                    <a:pt x="139" y="3"/>
                  </a:lnTo>
                  <a:lnTo>
                    <a:pt x="152" y="6"/>
                  </a:lnTo>
                  <a:lnTo>
                    <a:pt x="165" y="11"/>
                  </a:lnTo>
                  <a:lnTo>
                    <a:pt x="172" y="16"/>
                  </a:lnTo>
                  <a:lnTo>
                    <a:pt x="179" y="22"/>
                  </a:lnTo>
                  <a:lnTo>
                    <a:pt x="185" y="30"/>
                  </a:lnTo>
                  <a:lnTo>
                    <a:pt x="190" y="38"/>
                  </a:lnTo>
                  <a:lnTo>
                    <a:pt x="192" y="46"/>
                  </a:lnTo>
                  <a:lnTo>
                    <a:pt x="193" y="57"/>
                  </a:lnTo>
                  <a:lnTo>
                    <a:pt x="194" y="71"/>
                  </a:lnTo>
                  <a:lnTo>
                    <a:pt x="194" y="88"/>
                  </a:lnTo>
                  <a:lnTo>
                    <a:pt x="194" y="175"/>
                  </a:lnTo>
                  <a:lnTo>
                    <a:pt x="194" y="191"/>
                  </a:lnTo>
                  <a:lnTo>
                    <a:pt x="196" y="204"/>
                  </a:lnTo>
                  <a:lnTo>
                    <a:pt x="196" y="214"/>
                  </a:lnTo>
                  <a:lnTo>
                    <a:pt x="197" y="220"/>
                  </a:lnTo>
                  <a:lnTo>
                    <a:pt x="198" y="227"/>
                  </a:lnTo>
                  <a:lnTo>
                    <a:pt x="201" y="231"/>
                  </a:lnTo>
                  <a:lnTo>
                    <a:pt x="204" y="233"/>
                  </a:lnTo>
                  <a:lnTo>
                    <a:pt x="209" y="234"/>
                  </a:lnTo>
                  <a:lnTo>
                    <a:pt x="213" y="233"/>
                  </a:lnTo>
                  <a:lnTo>
                    <a:pt x="217" y="232"/>
                  </a:lnTo>
                  <a:lnTo>
                    <a:pt x="225" y="225"/>
                  </a:lnTo>
                  <a:lnTo>
                    <a:pt x="240" y="212"/>
                  </a:lnTo>
                  <a:lnTo>
                    <a:pt x="240" y="227"/>
                  </a:lnTo>
                  <a:lnTo>
                    <a:pt x="232" y="237"/>
                  </a:lnTo>
                  <a:lnTo>
                    <a:pt x="224" y="245"/>
                  </a:lnTo>
                  <a:lnTo>
                    <a:pt x="217" y="253"/>
                  </a:lnTo>
                  <a:lnTo>
                    <a:pt x="209" y="259"/>
                  </a:lnTo>
                  <a:lnTo>
                    <a:pt x="201" y="263"/>
                  </a:lnTo>
                  <a:lnTo>
                    <a:pt x="193" y="267"/>
                  </a:lnTo>
                  <a:lnTo>
                    <a:pt x="186" y="269"/>
                  </a:lnTo>
                  <a:lnTo>
                    <a:pt x="178" y="269"/>
                  </a:lnTo>
                  <a:lnTo>
                    <a:pt x="171" y="269"/>
                  </a:lnTo>
                  <a:lnTo>
                    <a:pt x="166" y="267"/>
                  </a:lnTo>
                  <a:lnTo>
                    <a:pt x="160" y="263"/>
                  </a:lnTo>
                  <a:lnTo>
                    <a:pt x="156" y="260"/>
                  </a:lnTo>
                  <a:lnTo>
                    <a:pt x="152" y="254"/>
                  </a:lnTo>
                  <a:lnTo>
                    <a:pt x="149" y="247"/>
                  </a:lnTo>
                  <a:lnTo>
                    <a:pt x="148" y="238"/>
                  </a:lnTo>
                  <a:lnTo>
                    <a:pt x="147" y="227"/>
                  </a:lnTo>
                  <a:close/>
                  <a:moveTo>
                    <a:pt x="147" y="209"/>
                  </a:moveTo>
                  <a:lnTo>
                    <a:pt x="147" y="111"/>
                  </a:lnTo>
                  <a:lnTo>
                    <a:pt x="127" y="119"/>
                  </a:lnTo>
                  <a:lnTo>
                    <a:pt x="112" y="126"/>
                  </a:lnTo>
                  <a:lnTo>
                    <a:pt x="99" y="131"/>
                  </a:lnTo>
                  <a:lnTo>
                    <a:pt x="91" y="135"/>
                  </a:lnTo>
                  <a:lnTo>
                    <a:pt x="81" y="141"/>
                  </a:lnTo>
                  <a:lnTo>
                    <a:pt x="71" y="147"/>
                  </a:lnTo>
                  <a:lnTo>
                    <a:pt x="64" y="154"/>
                  </a:lnTo>
                  <a:lnTo>
                    <a:pt x="58" y="161"/>
                  </a:lnTo>
                  <a:lnTo>
                    <a:pt x="54" y="168"/>
                  </a:lnTo>
                  <a:lnTo>
                    <a:pt x="51" y="175"/>
                  </a:lnTo>
                  <a:lnTo>
                    <a:pt x="49" y="183"/>
                  </a:lnTo>
                  <a:lnTo>
                    <a:pt x="49" y="190"/>
                  </a:lnTo>
                  <a:lnTo>
                    <a:pt x="49" y="200"/>
                  </a:lnTo>
                  <a:lnTo>
                    <a:pt x="52" y="209"/>
                  </a:lnTo>
                  <a:lnTo>
                    <a:pt x="55" y="216"/>
                  </a:lnTo>
                  <a:lnTo>
                    <a:pt x="61" y="224"/>
                  </a:lnTo>
                  <a:lnTo>
                    <a:pt x="67" y="229"/>
                  </a:lnTo>
                  <a:lnTo>
                    <a:pt x="74" y="233"/>
                  </a:lnTo>
                  <a:lnTo>
                    <a:pt x="82" y="237"/>
                  </a:lnTo>
                  <a:lnTo>
                    <a:pt x="89" y="237"/>
                  </a:lnTo>
                  <a:lnTo>
                    <a:pt x="95" y="237"/>
                  </a:lnTo>
                  <a:lnTo>
                    <a:pt x="102" y="235"/>
                  </a:lnTo>
                  <a:lnTo>
                    <a:pt x="108" y="233"/>
                  </a:lnTo>
                  <a:lnTo>
                    <a:pt x="115" y="230"/>
                  </a:lnTo>
                  <a:lnTo>
                    <a:pt x="130" y="221"/>
                  </a:lnTo>
                  <a:lnTo>
                    <a:pt x="147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5" name="Freeform 551"/>
            <p:cNvSpPr>
              <a:spLocks/>
            </p:cNvSpPr>
            <p:nvPr/>
          </p:nvSpPr>
          <p:spPr bwMode="auto">
            <a:xfrm>
              <a:off x="1619" y="1061"/>
              <a:ext cx="40" cy="86"/>
            </a:xfrm>
            <a:custGeom>
              <a:avLst/>
              <a:gdLst>
                <a:gd name="T0" fmla="*/ 0 w 159"/>
                <a:gd name="T1" fmla="*/ 0 h 346"/>
                <a:gd name="T2" fmla="*/ 0 w 159"/>
                <a:gd name="T3" fmla="*/ 0 h 346"/>
                <a:gd name="T4" fmla="*/ 0 w 159"/>
                <a:gd name="T5" fmla="*/ 0 h 346"/>
                <a:gd name="T6" fmla="*/ 0 w 159"/>
                <a:gd name="T7" fmla="*/ 0 h 346"/>
                <a:gd name="T8" fmla="*/ 0 w 159"/>
                <a:gd name="T9" fmla="*/ 0 h 346"/>
                <a:gd name="T10" fmla="*/ 0 w 159"/>
                <a:gd name="T11" fmla="*/ 0 h 346"/>
                <a:gd name="T12" fmla="*/ 0 w 159"/>
                <a:gd name="T13" fmla="*/ 0 h 346"/>
                <a:gd name="T14" fmla="*/ 0 w 159"/>
                <a:gd name="T15" fmla="*/ 0 h 346"/>
                <a:gd name="T16" fmla="*/ 0 w 159"/>
                <a:gd name="T17" fmla="*/ 0 h 346"/>
                <a:gd name="T18" fmla="*/ 0 w 159"/>
                <a:gd name="T19" fmla="*/ 0 h 346"/>
                <a:gd name="T20" fmla="*/ 0 w 159"/>
                <a:gd name="T21" fmla="*/ 0 h 346"/>
                <a:gd name="T22" fmla="*/ 0 w 159"/>
                <a:gd name="T23" fmla="*/ 0 h 346"/>
                <a:gd name="T24" fmla="*/ 0 w 159"/>
                <a:gd name="T25" fmla="*/ 0 h 346"/>
                <a:gd name="T26" fmla="*/ 0 w 159"/>
                <a:gd name="T27" fmla="*/ 0 h 346"/>
                <a:gd name="T28" fmla="*/ 0 w 159"/>
                <a:gd name="T29" fmla="*/ 0 h 346"/>
                <a:gd name="T30" fmla="*/ 0 w 159"/>
                <a:gd name="T31" fmla="*/ 0 h 346"/>
                <a:gd name="T32" fmla="*/ 0 w 159"/>
                <a:gd name="T33" fmla="*/ 0 h 346"/>
                <a:gd name="T34" fmla="*/ 0 w 159"/>
                <a:gd name="T35" fmla="*/ 0 h 346"/>
                <a:gd name="T36" fmla="*/ 0 w 159"/>
                <a:gd name="T37" fmla="*/ 0 h 346"/>
                <a:gd name="T38" fmla="*/ 0 w 159"/>
                <a:gd name="T39" fmla="*/ 0 h 346"/>
                <a:gd name="T40" fmla="*/ 0 w 159"/>
                <a:gd name="T41" fmla="*/ 0 h 346"/>
                <a:gd name="T42" fmla="*/ 0 w 159"/>
                <a:gd name="T43" fmla="*/ 0 h 346"/>
                <a:gd name="T44" fmla="*/ 0 w 159"/>
                <a:gd name="T45" fmla="*/ 0 h 346"/>
                <a:gd name="T46" fmla="*/ 0 w 159"/>
                <a:gd name="T47" fmla="*/ 0 h 346"/>
                <a:gd name="T48" fmla="*/ 0 w 159"/>
                <a:gd name="T49" fmla="*/ 0 h 346"/>
                <a:gd name="T50" fmla="*/ 0 w 159"/>
                <a:gd name="T51" fmla="*/ 0 h 346"/>
                <a:gd name="T52" fmla="*/ 0 w 159"/>
                <a:gd name="T53" fmla="*/ 0 h 346"/>
                <a:gd name="T54" fmla="*/ 0 w 159"/>
                <a:gd name="T55" fmla="*/ 0 h 346"/>
                <a:gd name="T56" fmla="*/ 0 w 159"/>
                <a:gd name="T57" fmla="*/ 0 h 346"/>
                <a:gd name="T58" fmla="*/ 0 w 159"/>
                <a:gd name="T59" fmla="*/ 0 h 346"/>
                <a:gd name="T60" fmla="*/ 0 w 159"/>
                <a:gd name="T61" fmla="*/ 0 h 346"/>
                <a:gd name="T62" fmla="*/ 0 w 159"/>
                <a:gd name="T63" fmla="*/ 0 h 346"/>
                <a:gd name="T64" fmla="*/ 0 w 159"/>
                <a:gd name="T65" fmla="*/ 0 h 346"/>
                <a:gd name="T66" fmla="*/ 0 w 159"/>
                <a:gd name="T67" fmla="*/ 0 h 346"/>
                <a:gd name="T68" fmla="*/ 0 w 159"/>
                <a:gd name="T69" fmla="*/ 0 h 346"/>
                <a:gd name="T70" fmla="*/ 0 w 159"/>
                <a:gd name="T71" fmla="*/ 0 h 346"/>
                <a:gd name="T72" fmla="*/ 0 w 159"/>
                <a:gd name="T73" fmla="*/ 0 h 346"/>
                <a:gd name="T74" fmla="*/ 0 w 159"/>
                <a:gd name="T75" fmla="*/ 0 h 346"/>
                <a:gd name="T76" fmla="*/ 0 w 159"/>
                <a:gd name="T77" fmla="*/ 0 h 346"/>
                <a:gd name="T78" fmla="*/ 0 w 159"/>
                <a:gd name="T79" fmla="*/ 0 h 346"/>
                <a:gd name="T80" fmla="*/ 0 w 159"/>
                <a:gd name="T81" fmla="*/ 0 h 346"/>
                <a:gd name="T82" fmla="*/ 0 w 159"/>
                <a:gd name="T83" fmla="*/ 0 h 346"/>
                <a:gd name="T84" fmla="*/ 0 w 159"/>
                <a:gd name="T85" fmla="*/ 0 h 346"/>
                <a:gd name="T86" fmla="*/ 0 w 159"/>
                <a:gd name="T87" fmla="*/ 0 h 346"/>
                <a:gd name="T88" fmla="*/ 0 w 159"/>
                <a:gd name="T89" fmla="*/ 0 h 346"/>
                <a:gd name="T90" fmla="*/ 0 w 159"/>
                <a:gd name="T91" fmla="*/ 0 h 346"/>
                <a:gd name="T92" fmla="*/ 0 w 159"/>
                <a:gd name="T93" fmla="*/ 0 h 346"/>
                <a:gd name="T94" fmla="*/ 0 w 159"/>
                <a:gd name="T95" fmla="*/ 0 h 346"/>
                <a:gd name="T96" fmla="*/ 0 w 159"/>
                <a:gd name="T97" fmla="*/ 0 h 346"/>
                <a:gd name="T98" fmla="*/ 0 w 159"/>
                <a:gd name="T99" fmla="*/ 0 h 346"/>
                <a:gd name="T100" fmla="*/ 0 w 159"/>
                <a:gd name="T101" fmla="*/ 0 h 346"/>
                <a:gd name="T102" fmla="*/ 0 w 159"/>
                <a:gd name="T103" fmla="*/ 0 h 346"/>
                <a:gd name="T104" fmla="*/ 0 w 159"/>
                <a:gd name="T105" fmla="*/ 0 h 346"/>
                <a:gd name="T106" fmla="*/ 0 w 159"/>
                <a:gd name="T107" fmla="*/ 0 h 346"/>
                <a:gd name="T108" fmla="*/ 0 w 159"/>
                <a:gd name="T109" fmla="*/ 0 h 346"/>
                <a:gd name="T110" fmla="*/ 0 w 159"/>
                <a:gd name="T111" fmla="*/ 0 h 346"/>
                <a:gd name="T112" fmla="*/ 0 w 159"/>
                <a:gd name="T113" fmla="*/ 0 h 346"/>
                <a:gd name="T114" fmla="*/ 0 w 159"/>
                <a:gd name="T115" fmla="*/ 0 h 346"/>
                <a:gd name="T116" fmla="*/ 0 w 159"/>
                <a:gd name="T117" fmla="*/ 0 h 3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346"/>
                <a:gd name="T179" fmla="*/ 159 w 159"/>
                <a:gd name="T180" fmla="*/ 346 h 3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346">
                  <a:moveTo>
                    <a:pt x="89" y="0"/>
                  </a:moveTo>
                  <a:lnTo>
                    <a:pt x="89" y="84"/>
                  </a:lnTo>
                  <a:lnTo>
                    <a:pt x="151" y="84"/>
                  </a:lnTo>
                  <a:lnTo>
                    <a:pt x="151" y="104"/>
                  </a:lnTo>
                  <a:lnTo>
                    <a:pt x="89" y="104"/>
                  </a:lnTo>
                  <a:lnTo>
                    <a:pt x="89" y="270"/>
                  </a:lnTo>
                  <a:lnTo>
                    <a:pt x="89" y="282"/>
                  </a:lnTo>
                  <a:lnTo>
                    <a:pt x="90" y="291"/>
                  </a:lnTo>
                  <a:lnTo>
                    <a:pt x="92" y="298"/>
                  </a:lnTo>
                  <a:lnTo>
                    <a:pt x="96" y="304"/>
                  </a:lnTo>
                  <a:lnTo>
                    <a:pt x="100" y="308"/>
                  </a:lnTo>
                  <a:lnTo>
                    <a:pt x="105" y="310"/>
                  </a:lnTo>
                  <a:lnTo>
                    <a:pt x="109" y="312"/>
                  </a:lnTo>
                  <a:lnTo>
                    <a:pt x="115" y="312"/>
                  </a:lnTo>
                  <a:lnTo>
                    <a:pt x="120" y="312"/>
                  </a:lnTo>
                  <a:lnTo>
                    <a:pt x="124" y="311"/>
                  </a:lnTo>
                  <a:lnTo>
                    <a:pt x="129" y="309"/>
                  </a:lnTo>
                  <a:lnTo>
                    <a:pt x="133" y="307"/>
                  </a:lnTo>
                  <a:lnTo>
                    <a:pt x="138" y="304"/>
                  </a:lnTo>
                  <a:lnTo>
                    <a:pt x="141" y="300"/>
                  </a:lnTo>
                  <a:lnTo>
                    <a:pt x="144" y="295"/>
                  </a:lnTo>
                  <a:lnTo>
                    <a:pt x="148" y="290"/>
                  </a:lnTo>
                  <a:lnTo>
                    <a:pt x="159" y="290"/>
                  </a:lnTo>
                  <a:lnTo>
                    <a:pt x="153" y="303"/>
                  </a:lnTo>
                  <a:lnTo>
                    <a:pt x="147" y="315"/>
                  </a:lnTo>
                  <a:lnTo>
                    <a:pt x="139" y="323"/>
                  </a:lnTo>
                  <a:lnTo>
                    <a:pt x="130" y="332"/>
                  </a:lnTo>
                  <a:lnTo>
                    <a:pt x="121" y="337"/>
                  </a:lnTo>
                  <a:lnTo>
                    <a:pt x="111" y="342"/>
                  </a:lnTo>
                  <a:lnTo>
                    <a:pt x="101" y="345"/>
                  </a:lnTo>
                  <a:lnTo>
                    <a:pt x="91" y="346"/>
                  </a:lnTo>
                  <a:lnTo>
                    <a:pt x="85" y="345"/>
                  </a:lnTo>
                  <a:lnTo>
                    <a:pt x="79" y="344"/>
                  </a:lnTo>
                  <a:lnTo>
                    <a:pt x="73" y="342"/>
                  </a:lnTo>
                  <a:lnTo>
                    <a:pt x="66" y="338"/>
                  </a:lnTo>
                  <a:lnTo>
                    <a:pt x="60" y="334"/>
                  </a:lnTo>
                  <a:lnTo>
                    <a:pt x="55" y="330"/>
                  </a:lnTo>
                  <a:lnTo>
                    <a:pt x="50" y="324"/>
                  </a:lnTo>
                  <a:lnTo>
                    <a:pt x="47" y="318"/>
                  </a:lnTo>
                  <a:lnTo>
                    <a:pt x="45" y="310"/>
                  </a:lnTo>
                  <a:lnTo>
                    <a:pt x="43" y="301"/>
                  </a:lnTo>
                  <a:lnTo>
                    <a:pt x="42" y="290"/>
                  </a:lnTo>
                  <a:lnTo>
                    <a:pt x="40" y="277"/>
                  </a:lnTo>
                  <a:lnTo>
                    <a:pt x="40" y="104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7" y="91"/>
                  </a:lnTo>
                  <a:lnTo>
                    <a:pt x="15" y="86"/>
                  </a:lnTo>
                  <a:lnTo>
                    <a:pt x="23" y="81"/>
                  </a:lnTo>
                  <a:lnTo>
                    <a:pt x="32" y="73"/>
                  </a:lnTo>
                  <a:lnTo>
                    <a:pt x="39" y="66"/>
                  </a:lnTo>
                  <a:lnTo>
                    <a:pt x="47" y="57"/>
                  </a:lnTo>
                  <a:lnTo>
                    <a:pt x="55" y="49"/>
                  </a:lnTo>
                  <a:lnTo>
                    <a:pt x="61" y="39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4" y="13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6" name="Freeform 552"/>
            <p:cNvSpPr>
              <a:spLocks noEditPoints="1"/>
            </p:cNvSpPr>
            <p:nvPr/>
          </p:nvSpPr>
          <p:spPr bwMode="auto">
            <a:xfrm>
              <a:off x="1663" y="1080"/>
              <a:ext cx="64" cy="68"/>
            </a:xfrm>
            <a:custGeom>
              <a:avLst/>
              <a:gdLst>
                <a:gd name="T0" fmla="*/ 0 w 255"/>
                <a:gd name="T1" fmla="*/ 0 h 272"/>
                <a:gd name="T2" fmla="*/ 0 w 255"/>
                <a:gd name="T3" fmla="*/ 0 h 272"/>
                <a:gd name="T4" fmla="*/ 0 w 255"/>
                <a:gd name="T5" fmla="*/ 0 h 272"/>
                <a:gd name="T6" fmla="*/ 0 w 255"/>
                <a:gd name="T7" fmla="*/ 0 h 272"/>
                <a:gd name="T8" fmla="*/ 0 w 255"/>
                <a:gd name="T9" fmla="*/ 0 h 272"/>
                <a:gd name="T10" fmla="*/ 0 w 255"/>
                <a:gd name="T11" fmla="*/ 0 h 272"/>
                <a:gd name="T12" fmla="*/ 0 w 255"/>
                <a:gd name="T13" fmla="*/ 0 h 272"/>
                <a:gd name="T14" fmla="*/ 0 w 255"/>
                <a:gd name="T15" fmla="*/ 0 h 272"/>
                <a:gd name="T16" fmla="*/ 0 w 255"/>
                <a:gd name="T17" fmla="*/ 0 h 272"/>
                <a:gd name="T18" fmla="*/ 0 w 255"/>
                <a:gd name="T19" fmla="*/ 0 h 272"/>
                <a:gd name="T20" fmla="*/ 0 w 255"/>
                <a:gd name="T21" fmla="*/ 0 h 272"/>
                <a:gd name="T22" fmla="*/ 0 w 255"/>
                <a:gd name="T23" fmla="*/ 0 h 272"/>
                <a:gd name="T24" fmla="*/ 0 w 255"/>
                <a:gd name="T25" fmla="*/ 0 h 272"/>
                <a:gd name="T26" fmla="*/ 0 w 255"/>
                <a:gd name="T27" fmla="*/ 0 h 272"/>
                <a:gd name="T28" fmla="*/ 0 w 255"/>
                <a:gd name="T29" fmla="*/ 0 h 272"/>
                <a:gd name="T30" fmla="*/ 0 w 255"/>
                <a:gd name="T31" fmla="*/ 0 h 272"/>
                <a:gd name="T32" fmla="*/ 0 w 255"/>
                <a:gd name="T33" fmla="*/ 0 h 272"/>
                <a:gd name="T34" fmla="*/ 0 w 255"/>
                <a:gd name="T35" fmla="*/ 0 h 272"/>
                <a:gd name="T36" fmla="*/ 0 w 255"/>
                <a:gd name="T37" fmla="*/ 0 h 272"/>
                <a:gd name="T38" fmla="*/ 0 w 255"/>
                <a:gd name="T39" fmla="*/ 0 h 272"/>
                <a:gd name="T40" fmla="*/ 0 w 255"/>
                <a:gd name="T41" fmla="*/ 0 h 272"/>
                <a:gd name="T42" fmla="*/ 0 w 255"/>
                <a:gd name="T43" fmla="*/ 0 h 272"/>
                <a:gd name="T44" fmla="*/ 0 w 255"/>
                <a:gd name="T45" fmla="*/ 0 h 272"/>
                <a:gd name="T46" fmla="*/ 0 w 255"/>
                <a:gd name="T47" fmla="*/ 0 h 272"/>
                <a:gd name="T48" fmla="*/ 0 w 255"/>
                <a:gd name="T49" fmla="*/ 0 h 272"/>
                <a:gd name="T50" fmla="*/ 0 w 255"/>
                <a:gd name="T51" fmla="*/ 0 h 272"/>
                <a:gd name="T52" fmla="*/ 0 w 255"/>
                <a:gd name="T53" fmla="*/ 0 h 272"/>
                <a:gd name="T54" fmla="*/ 0 w 255"/>
                <a:gd name="T55" fmla="*/ 0 h 272"/>
                <a:gd name="T56" fmla="*/ 0 w 255"/>
                <a:gd name="T57" fmla="*/ 0 h 272"/>
                <a:gd name="T58" fmla="*/ 0 w 255"/>
                <a:gd name="T59" fmla="*/ 0 h 272"/>
                <a:gd name="T60" fmla="*/ 0 w 255"/>
                <a:gd name="T61" fmla="*/ 0 h 272"/>
                <a:gd name="T62" fmla="*/ 0 w 255"/>
                <a:gd name="T63" fmla="*/ 0 h 272"/>
                <a:gd name="T64" fmla="*/ 0 w 255"/>
                <a:gd name="T65" fmla="*/ 0 h 272"/>
                <a:gd name="T66" fmla="*/ 0 w 255"/>
                <a:gd name="T67" fmla="*/ 0 h 272"/>
                <a:gd name="T68" fmla="*/ 0 w 255"/>
                <a:gd name="T69" fmla="*/ 0 h 272"/>
                <a:gd name="T70" fmla="*/ 0 w 255"/>
                <a:gd name="T71" fmla="*/ 0 h 272"/>
                <a:gd name="T72" fmla="*/ 0 w 255"/>
                <a:gd name="T73" fmla="*/ 0 h 272"/>
                <a:gd name="T74" fmla="*/ 0 w 255"/>
                <a:gd name="T75" fmla="*/ 0 h 272"/>
                <a:gd name="T76" fmla="*/ 0 w 255"/>
                <a:gd name="T77" fmla="*/ 0 h 272"/>
                <a:gd name="T78" fmla="*/ 0 w 255"/>
                <a:gd name="T79" fmla="*/ 0 h 272"/>
                <a:gd name="T80" fmla="*/ 0 w 255"/>
                <a:gd name="T81" fmla="*/ 0 h 272"/>
                <a:gd name="T82" fmla="*/ 0 w 255"/>
                <a:gd name="T83" fmla="*/ 0 h 272"/>
                <a:gd name="T84" fmla="*/ 0 w 255"/>
                <a:gd name="T85" fmla="*/ 0 h 272"/>
                <a:gd name="T86" fmla="*/ 0 w 255"/>
                <a:gd name="T87" fmla="*/ 0 h 2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5"/>
                <a:gd name="T133" fmla="*/ 0 h 272"/>
                <a:gd name="T134" fmla="*/ 255 w 255"/>
                <a:gd name="T135" fmla="*/ 272 h 2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5" h="272">
                  <a:moveTo>
                    <a:pt x="128" y="0"/>
                  </a:moveTo>
                  <a:lnTo>
                    <a:pt x="142" y="1"/>
                  </a:lnTo>
                  <a:lnTo>
                    <a:pt x="157" y="2"/>
                  </a:lnTo>
                  <a:lnTo>
                    <a:pt x="170" y="6"/>
                  </a:lnTo>
                  <a:lnTo>
                    <a:pt x="182" y="10"/>
                  </a:lnTo>
                  <a:lnTo>
                    <a:pt x="193" y="17"/>
                  </a:lnTo>
                  <a:lnTo>
                    <a:pt x="204" y="24"/>
                  </a:lnTo>
                  <a:lnTo>
                    <a:pt x="215" y="33"/>
                  </a:lnTo>
                  <a:lnTo>
                    <a:pt x="224" y="44"/>
                  </a:lnTo>
                  <a:lnTo>
                    <a:pt x="232" y="53"/>
                  </a:lnTo>
                  <a:lnTo>
                    <a:pt x="237" y="63"/>
                  </a:lnTo>
                  <a:lnTo>
                    <a:pt x="243" y="74"/>
                  </a:lnTo>
                  <a:lnTo>
                    <a:pt x="247" y="85"/>
                  </a:lnTo>
                  <a:lnTo>
                    <a:pt x="251" y="95"/>
                  </a:lnTo>
                  <a:lnTo>
                    <a:pt x="253" y="107"/>
                  </a:lnTo>
                  <a:lnTo>
                    <a:pt x="255" y="119"/>
                  </a:lnTo>
                  <a:lnTo>
                    <a:pt x="255" y="131"/>
                  </a:lnTo>
                  <a:lnTo>
                    <a:pt x="254" y="148"/>
                  </a:lnTo>
                  <a:lnTo>
                    <a:pt x="251" y="165"/>
                  </a:lnTo>
                  <a:lnTo>
                    <a:pt x="245" y="183"/>
                  </a:lnTo>
                  <a:lnTo>
                    <a:pt x="238" y="201"/>
                  </a:lnTo>
                  <a:lnTo>
                    <a:pt x="234" y="210"/>
                  </a:lnTo>
                  <a:lnTo>
                    <a:pt x="228" y="217"/>
                  </a:lnTo>
                  <a:lnTo>
                    <a:pt x="223" y="225"/>
                  </a:lnTo>
                  <a:lnTo>
                    <a:pt x="217" y="232"/>
                  </a:lnTo>
                  <a:lnTo>
                    <a:pt x="212" y="239"/>
                  </a:lnTo>
                  <a:lnTo>
                    <a:pt x="205" y="244"/>
                  </a:lnTo>
                  <a:lnTo>
                    <a:pt x="199" y="249"/>
                  </a:lnTo>
                  <a:lnTo>
                    <a:pt x="191" y="254"/>
                  </a:lnTo>
                  <a:lnTo>
                    <a:pt x="183" y="258"/>
                  </a:lnTo>
                  <a:lnTo>
                    <a:pt x="175" y="262"/>
                  </a:lnTo>
                  <a:lnTo>
                    <a:pt x="168" y="266"/>
                  </a:lnTo>
                  <a:lnTo>
                    <a:pt x="160" y="268"/>
                  </a:lnTo>
                  <a:lnTo>
                    <a:pt x="151" y="270"/>
                  </a:lnTo>
                  <a:lnTo>
                    <a:pt x="142" y="271"/>
                  </a:lnTo>
                  <a:lnTo>
                    <a:pt x="133" y="272"/>
                  </a:lnTo>
                  <a:lnTo>
                    <a:pt x="125" y="272"/>
                  </a:lnTo>
                  <a:lnTo>
                    <a:pt x="110" y="271"/>
                  </a:lnTo>
                  <a:lnTo>
                    <a:pt x="96" y="269"/>
                  </a:lnTo>
                  <a:lnTo>
                    <a:pt x="82" y="266"/>
                  </a:lnTo>
                  <a:lnTo>
                    <a:pt x="70" y="260"/>
                  </a:lnTo>
                  <a:lnTo>
                    <a:pt x="59" y="254"/>
                  </a:lnTo>
                  <a:lnTo>
                    <a:pt x="48" y="246"/>
                  </a:lnTo>
                  <a:lnTo>
                    <a:pt x="38" y="237"/>
                  </a:lnTo>
                  <a:lnTo>
                    <a:pt x="29" y="226"/>
                  </a:lnTo>
                  <a:lnTo>
                    <a:pt x="23" y="216"/>
                  </a:lnTo>
                  <a:lnTo>
                    <a:pt x="16" y="205"/>
                  </a:lnTo>
                  <a:lnTo>
                    <a:pt x="12" y="196"/>
                  </a:lnTo>
                  <a:lnTo>
                    <a:pt x="7" y="185"/>
                  </a:lnTo>
                  <a:lnTo>
                    <a:pt x="4" y="173"/>
                  </a:lnTo>
                  <a:lnTo>
                    <a:pt x="2" y="162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0"/>
                  </a:lnTo>
                  <a:lnTo>
                    <a:pt x="2" y="112"/>
                  </a:lnTo>
                  <a:lnTo>
                    <a:pt x="4" y="103"/>
                  </a:lnTo>
                  <a:lnTo>
                    <a:pt x="10" y="86"/>
                  </a:lnTo>
                  <a:lnTo>
                    <a:pt x="17" y="67"/>
                  </a:lnTo>
                  <a:lnTo>
                    <a:pt x="23" y="60"/>
                  </a:lnTo>
                  <a:lnTo>
                    <a:pt x="27" y="51"/>
                  </a:lnTo>
                  <a:lnTo>
                    <a:pt x="33" y="44"/>
                  </a:lnTo>
                  <a:lnTo>
                    <a:pt x="38" y="37"/>
                  </a:lnTo>
                  <a:lnTo>
                    <a:pt x="45" y="31"/>
                  </a:lnTo>
                  <a:lnTo>
                    <a:pt x="52" y="25"/>
                  </a:lnTo>
                  <a:lnTo>
                    <a:pt x="58" y="21"/>
                  </a:lnTo>
                  <a:lnTo>
                    <a:pt x="65" y="16"/>
                  </a:lnTo>
                  <a:lnTo>
                    <a:pt x="80" y="9"/>
                  </a:lnTo>
                  <a:lnTo>
                    <a:pt x="96" y="4"/>
                  </a:lnTo>
                  <a:lnTo>
                    <a:pt x="111" y="1"/>
                  </a:lnTo>
                  <a:lnTo>
                    <a:pt x="128" y="0"/>
                  </a:lnTo>
                  <a:close/>
                  <a:moveTo>
                    <a:pt x="119" y="18"/>
                  </a:moveTo>
                  <a:lnTo>
                    <a:pt x="111" y="18"/>
                  </a:lnTo>
                  <a:lnTo>
                    <a:pt x="104" y="20"/>
                  </a:lnTo>
                  <a:lnTo>
                    <a:pt x="96" y="22"/>
                  </a:lnTo>
                  <a:lnTo>
                    <a:pt x="88" y="27"/>
                  </a:lnTo>
                  <a:lnTo>
                    <a:pt x="80" y="32"/>
                  </a:lnTo>
                  <a:lnTo>
                    <a:pt x="74" y="38"/>
                  </a:lnTo>
                  <a:lnTo>
                    <a:pt x="68" y="47"/>
                  </a:lnTo>
                  <a:lnTo>
                    <a:pt x="63" y="58"/>
                  </a:lnTo>
                  <a:lnTo>
                    <a:pt x="58" y="70"/>
                  </a:lnTo>
                  <a:lnTo>
                    <a:pt x="56" y="83"/>
                  </a:lnTo>
                  <a:lnTo>
                    <a:pt x="54" y="98"/>
                  </a:lnTo>
                  <a:lnTo>
                    <a:pt x="54" y="115"/>
                  </a:lnTo>
                  <a:lnTo>
                    <a:pt x="54" y="129"/>
                  </a:lnTo>
                  <a:lnTo>
                    <a:pt x="55" y="142"/>
                  </a:lnTo>
                  <a:lnTo>
                    <a:pt x="57" y="155"/>
                  </a:lnTo>
                  <a:lnTo>
                    <a:pt x="59" y="167"/>
                  </a:lnTo>
                  <a:lnTo>
                    <a:pt x="63" y="178"/>
                  </a:lnTo>
                  <a:lnTo>
                    <a:pt x="66" y="190"/>
                  </a:lnTo>
                  <a:lnTo>
                    <a:pt x="71" y="201"/>
                  </a:lnTo>
                  <a:lnTo>
                    <a:pt x="76" y="212"/>
                  </a:lnTo>
                  <a:lnTo>
                    <a:pt x="82" y="221"/>
                  </a:lnTo>
                  <a:lnTo>
                    <a:pt x="89" y="229"/>
                  </a:lnTo>
                  <a:lnTo>
                    <a:pt x="96" y="237"/>
                  </a:lnTo>
                  <a:lnTo>
                    <a:pt x="102" y="242"/>
                  </a:lnTo>
                  <a:lnTo>
                    <a:pt x="111" y="246"/>
                  </a:lnTo>
                  <a:lnTo>
                    <a:pt x="119" y="249"/>
                  </a:lnTo>
                  <a:lnTo>
                    <a:pt x="128" y="252"/>
                  </a:lnTo>
                  <a:lnTo>
                    <a:pt x="137" y="252"/>
                  </a:lnTo>
                  <a:lnTo>
                    <a:pt x="143" y="252"/>
                  </a:lnTo>
                  <a:lnTo>
                    <a:pt x="150" y="251"/>
                  </a:lnTo>
                  <a:lnTo>
                    <a:pt x="157" y="249"/>
                  </a:lnTo>
                  <a:lnTo>
                    <a:pt x="162" y="246"/>
                  </a:lnTo>
                  <a:lnTo>
                    <a:pt x="168" y="243"/>
                  </a:lnTo>
                  <a:lnTo>
                    <a:pt x="173" y="240"/>
                  </a:lnTo>
                  <a:lnTo>
                    <a:pt x="179" y="235"/>
                  </a:lnTo>
                  <a:lnTo>
                    <a:pt x="183" y="230"/>
                  </a:lnTo>
                  <a:lnTo>
                    <a:pt x="188" y="224"/>
                  </a:lnTo>
                  <a:lnTo>
                    <a:pt x="191" y="216"/>
                  </a:lnTo>
                  <a:lnTo>
                    <a:pt x="194" y="209"/>
                  </a:lnTo>
                  <a:lnTo>
                    <a:pt x="196" y="199"/>
                  </a:lnTo>
                  <a:lnTo>
                    <a:pt x="199" y="189"/>
                  </a:lnTo>
                  <a:lnTo>
                    <a:pt x="200" y="178"/>
                  </a:lnTo>
                  <a:lnTo>
                    <a:pt x="201" y="165"/>
                  </a:lnTo>
                  <a:lnTo>
                    <a:pt x="201" y="153"/>
                  </a:lnTo>
                  <a:lnTo>
                    <a:pt x="201" y="135"/>
                  </a:lnTo>
                  <a:lnTo>
                    <a:pt x="200" y="120"/>
                  </a:lnTo>
                  <a:lnTo>
                    <a:pt x="197" y="105"/>
                  </a:lnTo>
                  <a:lnTo>
                    <a:pt x="194" y="91"/>
                  </a:lnTo>
                  <a:lnTo>
                    <a:pt x="190" y="78"/>
                  </a:lnTo>
                  <a:lnTo>
                    <a:pt x="184" y="66"/>
                  </a:lnTo>
                  <a:lnTo>
                    <a:pt x="178" y="55"/>
                  </a:lnTo>
                  <a:lnTo>
                    <a:pt x="171" y="45"/>
                  </a:lnTo>
                  <a:lnTo>
                    <a:pt x="165" y="38"/>
                  </a:lnTo>
                  <a:lnTo>
                    <a:pt x="160" y="33"/>
                  </a:lnTo>
                  <a:lnTo>
                    <a:pt x="154" y="29"/>
                  </a:lnTo>
                  <a:lnTo>
                    <a:pt x="148" y="24"/>
                  </a:lnTo>
                  <a:lnTo>
                    <a:pt x="141" y="21"/>
                  </a:lnTo>
                  <a:lnTo>
                    <a:pt x="133" y="19"/>
                  </a:lnTo>
                  <a:lnTo>
                    <a:pt x="127" y="18"/>
                  </a:lnTo>
                  <a:lnTo>
                    <a:pt x="1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7" name="Freeform 553"/>
            <p:cNvSpPr>
              <a:spLocks/>
            </p:cNvSpPr>
            <p:nvPr/>
          </p:nvSpPr>
          <p:spPr bwMode="auto">
            <a:xfrm>
              <a:off x="1733" y="1080"/>
              <a:ext cx="50" cy="66"/>
            </a:xfrm>
            <a:custGeom>
              <a:avLst/>
              <a:gdLst>
                <a:gd name="T0" fmla="*/ 0 w 197"/>
                <a:gd name="T1" fmla="*/ 0 h 265"/>
                <a:gd name="T2" fmla="*/ 0 w 197"/>
                <a:gd name="T3" fmla="*/ 0 h 265"/>
                <a:gd name="T4" fmla="*/ 0 w 197"/>
                <a:gd name="T5" fmla="*/ 0 h 265"/>
                <a:gd name="T6" fmla="*/ 0 w 197"/>
                <a:gd name="T7" fmla="*/ 0 h 265"/>
                <a:gd name="T8" fmla="*/ 0 w 197"/>
                <a:gd name="T9" fmla="*/ 0 h 265"/>
                <a:gd name="T10" fmla="*/ 0 w 197"/>
                <a:gd name="T11" fmla="*/ 0 h 265"/>
                <a:gd name="T12" fmla="*/ 0 w 197"/>
                <a:gd name="T13" fmla="*/ 0 h 265"/>
                <a:gd name="T14" fmla="*/ 0 w 197"/>
                <a:gd name="T15" fmla="*/ 0 h 265"/>
                <a:gd name="T16" fmla="*/ 0 w 197"/>
                <a:gd name="T17" fmla="*/ 0 h 265"/>
                <a:gd name="T18" fmla="*/ 0 w 197"/>
                <a:gd name="T19" fmla="*/ 0 h 265"/>
                <a:gd name="T20" fmla="*/ 0 w 197"/>
                <a:gd name="T21" fmla="*/ 0 h 265"/>
                <a:gd name="T22" fmla="*/ 0 w 197"/>
                <a:gd name="T23" fmla="*/ 0 h 265"/>
                <a:gd name="T24" fmla="*/ 0 w 197"/>
                <a:gd name="T25" fmla="*/ 0 h 265"/>
                <a:gd name="T26" fmla="*/ 0 w 197"/>
                <a:gd name="T27" fmla="*/ 0 h 265"/>
                <a:gd name="T28" fmla="*/ 0 w 197"/>
                <a:gd name="T29" fmla="*/ 0 h 265"/>
                <a:gd name="T30" fmla="*/ 0 w 197"/>
                <a:gd name="T31" fmla="*/ 0 h 265"/>
                <a:gd name="T32" fmla="*/ 0 w 197"/>
                <a:gd name="T33" fmla="*/ 0 h 265"/>
                <a:gd name="T34" fmla="*/ 0 w 197"/>
                <a:gd name="T35" fmla="*/ 0 h 265"/>
                <a:gd name="T36" fmla="*/ 0 w 197"/>
                <a:gd name="T37" fmla="*/ 0 h 265"/>
                <a:gd name="T38" fmla="*/ 0 w 197"/>
                <a:gd name="T39" fmla="*/ 0 h 265"/>
                <a:gd name="T40" fmla="*/ 0 w 197"/>
                <a:gd name="T41" fmla="*/ 0 h 265"/>
                <a:gd name="T42" fmla="*/ 0 w 197"/>
                <a:gd name="T43" fmla="*/ 0 h 265"/>
                <a:gd name="T44" fmla="*/ 0 w 197"/>
                <a:gd name="T45" fmla="*/ 0 h 265"/>
                <a:gd name="T46" fmla="*/ 0 w 197"/>
                <a:gd name="T47" fmla="*/ 0 h 265"/>
                <a:gd name="T48" fmla="*/ 0 w 197"/>
                <a:gd name="T49" fmla="*/ 0 h 265"/>
                <a:gd name="T50" fmla="*/ 0 w 197"/>
                <a:gd name="T51" fmla="*/ 0 h 265"/>
                <a:gd name="T52" fmla="*/ 0 w 197"/>
                <a:gd name="T53" fmla="*/ 0 h 265"/>
                <a:gd name="T54" fmla="*/ 0 w 197"/>
                <a:gd name="T55" fmla="*/ 0 h 265"/>
                <a:gd name="T56" fmla="*/ 0 w 197"/>
                <a:gd name="T57" fmla="*/ 0 h 265"/>
                <a:gd name="T58" fmla="*/ 0 w 197"/>
                <a:gd name="T59" fmla="*/ 0 h 265"/>
                <a:gd name="T60" fmla="*/ 0 w 197"/>
                <a:gd name="T61" fmla="*/ 0 h 265"/>
                <a:gd name="T62" fmla="*/ 0 w 197"/>
                <a:gd name="T63" fmla="*/ 0 h 265"/>
                <a:gd name="T64" fmla="*/ 0 w 197"/>
                <a:gd name="T65" fmla="*/ 0 h 265"/>
                <a:gd name="T66" fmla="*/ 0 w 197"/>
                <a:gd name="T67" fmla="*/ 0 h 265"/>
                <a:gd name="T68" fmla="*/ 0 w 197"/>
                <a:gd name="T69" fmla="*/ 0 h 265"/>
                <a:gd name="T70" fmla="*/ 0 w 197"/>
                <a:gd name="T71" fmla="*/ 0 h 265"/>
                <a:gd name="T72" fmla="*/ 0 w 197"/>
                <a:gd name="T73" fmla="*/ 0 h 265"/>
                <a:gd name="T74" fmla="*/ 0 w 197"/>
                <a:gd name="T75" fmla="*/ 0 h 265"/>
                <a:gd name="T76" fmla="*/ 0 w 197"/>
                <a:gd name="T77" fmla="*/ 0 h 265"/>
                <a:gd name="T78" fmla="*/ 0 w 197"/>
                <a:gd name="T79" fmla="*/ 0 h 265"/>
                <a:gd name="T80" fmla="*/ 0 w 197"/>
                <a:gd name="T81" fmla="*/ 0 h 265"/>
                <a:gd name="T82" fmla="*/ 0 w 197"/>
                <a:gd name="T83" fmla="*/ 0 h 265"/>
                <a:gd name="T84" fmla="*/ 0 w 197"/>
                <a:gd name="T85" fmla="*/ 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65"/>
                <a:gd name="T131" fmla="*/ 197 w 197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09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6" y="57"/>
                  </a:lnTo>
                  <a:lnTo>
                    <a:pt x="161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6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6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0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3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3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8" name="Freeform 554"/>
            <p:cNvSpPr>
              <a:spLocks/>
            </p:cNvSpPr>
            <p:nvPr/>
          </p:nvSpPr>
          <p:spPr bwMode="auto">
            <a:xfrm>
              <a:off x="1825" y="1046"/>
              <a:ext cx="40" cy="131"/>
            </a:xfrm>
            <a:custGeom>
              <a:avLst/>
              <a:gdLst>
                <a:gd name="T0" fmla="*/ 0 w 160"/>
                <a:gd name="T1" fmla="*/ 0 h 522"/>
                <a:gd name="T2" fmla="*/ 0 w 160"/>
                <a:gd name="T3" fmla="*/ 0 h 522"/>
                <a:gd name="T4" fmla="*/ 0 w 160"/>
                <a:gd name="T5" fmla="*/ 0 h 522"/>
                <a:gd name="T6" fmla="*/ 0 w 160"/>
                <a:gd name="T7" fmla="*/ 0 h 522"/>
                <a:gd name="T8" fmla="*/ 0 w 160"/>
                <a:gd name="T9" fmla="*/ 0 h 522"/>
                <a:gd name="T10" fmla="*/ 0 w 160"/>
                <a:gd name="T11" fmla="*/ 0 h 522"/>
                <a:gd name="T12" fmla="*/ 0 w 160"/>
                <a:gd name="T13" fmla="*/ 0 h 522"/>
                <a:gd name="T14" fmla="*/ 0 w 160"/>
                <a:gd name="T15" fmla="*/ 0 h 522"/>
                <a:gd name="T16" fmla="*/ 0 w 160"/>
                <a:gd name="T17" fmla="*/ 0 h 522"/>
                <a:gd name="T18" fmla="*/ 0 w 160"/>
                <a:gd name="T19" fmla="*/ 0 h 522"/>
                <a:gd name="T20" fmla="*/ 0 w 160"/>
                <a:gd name="T21" fmla="*/ 0 h 522"/>
                <a:gd name="T22" fmla="*/ 0 w 160"/>
                <a:gd name="T23" fmla="*/ 0 h 522"/>
                <a:gd name="T24" fmla="*/ 0 w 160"/>
                <a:gd name="T25" fmla="*/ 0 h 522"/>
                <a:gd name="T26" fmla="*/ 0 w 160"/>
                <a:gd name="T27" fmla="*/ 0 h 522"/>
                <a:gd name="T28" fmla="*/ 0 w 160"/>
                <a:gd name="T29" fmla="*/ 0 h 522"/>
                <a:gd name="T30" fmla="*/ 0 w 160"/>
                <a:gd name="T31" fmla="*/ 0 h 522"/>
                <a:gd name="T32" fmla="*/ 0 w 160"/>
                <a:gd name="T33" fmla="*/ 0 h 522"/>
                <a:gd name="T34" fmla="*/ 0 w 160"/>
                <a:gd name="T35" fmla="*/ 0 h 522"/>
                <a:gd name="T36" fmla="*/ 0 w 160"/>
                <a:gd name="T37" fmla="*/ 0 h 522"/>
                <a:gd name="T38" fmla="*/ 0 w 160"/>
                <a:gd name="T39" fmla="*/ 0 h 522"/>
                <a:gd name="T40" fmla="*/ 0 w 160"/>
                <a:gd name="T41" fmla="*/ 0 h 522"/>
                <a:gd name="T42" fmla="*/ 0 w 160"/>
                <a:gd name="T43" fmla="*/ 0 h 522"/>
                <a:gd name="T44" fmla="*/ 0 w 160"/>
                <a:gd name="T45" fmla="*/ 0 h 522"/>
                <a:gd name="T46" fmla="*/ 0 w 160"/>
                <a:gd name="T47" fmla="*/ 0 h 522"/>
                <a:gd name="T48" fmla="*/ 0 w 160"/>
                <a:gd name="T49" fmla="*/ 0 h 522"/>
                <a:gd name="T50" fmla="*/ 0 w 160"/>
                <a:gd name="T51" fmla="*/ 0 h 522"/>
                <a:gd name="T52" fmla="*/ 0 w 160"/>
                <a:gd name="T53" fmla="*/ 0 h 522"/>
                <a:gd name="T54" fmla="*/ 0 w 160"/>
                <a:gd name="T55" fmla="*/ 0 h 522"/>
                <a:gd name="T56" fmla="*/ 0 w 160"/>
                <a:gd name="T57" fmla="*/ 0 h 522"/>
                <a:gd name="T58" fmla="*/ 0 w 160"/>
                <a:gd name="T59" fmla="*/ 0 h 522"/>
                <a:gd name="T60" fmla="*/ 0 w 160"/>
                <a:gd name="T61" fmla="*/ 0 h 522"/>
                <a:gd name="T62" fmla="*/ 0 w 160"/>
                <a:gd name="T63" fmla="*/ 0 h 522"/>
                <a:gd name="T64" fmla="*/ 0 w 160"/>
                <a:gd name="T65" fmla="*/ 0 h 522"/>
                <a:gd name="T66" fmla="*/ 0 w 160"/>
                <a:gd name="T67" fmla="*/ 0 h 522"/>
                <a:gd name="T68" fmla="*/ 0 w 160"/>
                <a:gd name="T69" fmla="*/ 0 h 522"/>
                <a:gd name="T70" fmla="*/ 0 w 160"/>
                <a:gd name="T71" fmla="*/ 0 h 5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0"/>
                <a:gd name="T109" fmla="*/ 0 h 522"/>
                <a:gd name="T110" fmla="*/ 160 w 160"/>
                <a:gd name="T111" fmla="*/ 522 h 5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0" h="522">
                  <a:moveTo>
                    <a:pt x="160" y="512"/>
                  </a:moveTo>
                  <a:lnTo>
                    <a:pt x="160" y="522"/>
                  </a:lnTo>
                  <a:lnTo>
                    <a:pt x="139" y="512"/>
                  </a:lnTo>
                  <a:lnTo>
                    <a:pt x="120" y="499"/>
                  </a:lnTo>
                  <a:lnTo>
                    <a:pt x="102" y="486"/>
                  </a:lnTo>
                  <a:lnTo>
                    <a:pt x="87" y="472"/>
                  </a:lnTo>
                  <a:lnTo>
                    <a:pt x="77" y="462"/>
                  </a:lnTo>
                  <a:lnTo>
                    <a:pt x="67" y="451"/>
                  </a:lnTo>
                  <a:lnTo>
                    <a:pt x="58" y="439"/>
                  </a:lnTo>
                  <a:lnTo>
                    <a:pt x="50" y="428"/>
                  </a:lnTo>
                  <a:lnTo>
                    <a:pt x="42" y="416"/>
                  </a:lnTo>
                  <a:lnTo>
                    <a:pt x="35" y="403"/>
                  </a:lnTo>
                  <a:lnTo>
                    <a:pt x="28" y="390"/>
                  </a:lnTo>
                  <a:lnTo>
                    <a:pt x="22" y="376"/>
                  </a:lnTo>
                  <a:lnTo>
                    <a:pt x="17" y="362"/>
                  </a:lnTo>
                  <a:lnTo>
                    <a:pt x="12" y="348"/>
                  </a:lnTo>
                  <a:lnTo>
                    <a:pt x="8" y="334"/>
                  </a:lnTo>
                  <a:lnTo>
                    <a:pt x="6" y="320"/>
                  </a:lnTo>
                  <a:lnTo>
                    <a:pt x="3" y="306"/>
                  </a:lnTo>
                  <a:lnTo>
                    <a:pt x="1" y="291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0" y="240"/>
                  </a:lnTo>
                  <a:lnTo>
                    <a:pt x="3" y="219"/>
                  </a:lnTo>
                  <a:lnTo>
                    <a:pt x="6" y="198"/>
                  </a:lnTo>
                  <a:lnTo>
                    <a:pt x="11" y="179"/>
                  </a:lnTo>
                  <a:lnTo>
                    <a:pt x="17" y="158"/>
                  </a:lnTo>
                  <a:lnTo>
                    <a:pt x="25" y="140"/>
                  </a:lnTo>
                  <a:lnTo>
                    <a:pt x="33" y="121"/>
                  </a:lnTo>
                  <a:lnTo>
                    <a:pt x="43" y="102"/>
                  </a:lnTo>
                  <a:lnTo>
                    <a:pt x="56" y="85"/>
                  </a:lnTo>
                  <a:lnTo>
                    <a:pt x="68" y="69"/>
                  </a:lnTo>
                  <a:lnTo>
                    <a:pt x="81" y="55"/>
                  </a:lnTo>
                  <a:lnTo>
                    <a:pt x="95" y="41"/>
                  </a:lnTo>
                  <a:lnTo>
                    <a:pt x="110" y="29"/>
                  </a:lnTo>
                  <a:lnTo>
                    <a:pt x="125" y="18"/>
                  </a:lnTo>
                  <a:lnTo>
                    <a:pt x="142" y="9"/>
                  </a:lnTo>
                  <a:lnTo>
                    <a:pt x="160" y="0"/>
                  </a:lnTo>
                  <a:lnTo>
                    <a:pt x="160" y="12"/>
                  </a:lnTo>
                  <a:lnTo>
                    <a:pt x="151" y="17"/>
                  </a:lnTo>
                  <a:lnTo>
                    <a:pt x="142" y="23"/>
                  </a:lnTo>
                  <a:lnTo>
                    <a:pt x="134" y="28"/>
                  </a:lnTo>
                  <a:lnTo>
                    <a:pt x="127" y="34"/>
                  </a:lnTo>
                  <a:lnTo>
                    <a:pt x="120" y="41"/>
                  </a:lnTo>
                  <a:lnTo>
                    <a:pt x="113" y="48"/>
                  </a:lnTo>
                  <a:lnTo>
                    <a:pt x="106" y="56"/>
                  </a:lnTo>
                  <a:lnTo>
                    <a:pt x="101" y="65"/>
                  </a:lnTo>
                  <a:lnTo>
                    <a:pt x="95" y="72"/>
                  </a:lnTo>
                  <a:lnTo>
                    <a:pt x="90" y="82"/>
                  </a:lnTo>
                  <a:lnTo>
                    <a:pt x="85" y="91"/>
                  </a:lnTo>
                  <a:lnTo>
                    <a:pt x="81" y="101"/>
                  </a:lnTo>
                  <a:lnTo>
                    <a:pt x="73" y="124"/>
                  </a:lnTo>
                  <a:lnTo>
                    <a:pt x="67" y="148"/>
                  </a:lnTo>
                  <a:lnTo>
                    <a:pt x="62" y="173"/>
                  </a:lnTo>
                  <a:lnTo>
                    <a:pt x="59" y="200"/>
                  </a:lnTo>
                  <a:lnTo>
                    <a:pt x="57" y="227"/>
                  </a:lnTo>
                  <a:lnTo>
                    <a:pt x="56" y="254"/>
                  </a:lnTo>
                  <a:lnTo>
                    <a:pt x="57" y="283"/>
                  </a:lnTo>
                  <a:lnTo>
                    <a:pt x="58" y="311"/>
                  </a:lnTo>
                  <a:lnTo>
                    <a:pt x="61" y="338"/>
                  </a:lnTo>
                  <a:lnTo>
                    <a:pt x="66" y="363"/>
                  </a:lnTo>
                  <a:lnTo>
                    <a:pt x="69" y="381"/>
                  </a:lnTo>
                  <a:lnTo>
                    <a:pt x="73" y="398"/>
                  </a:lnTo>
                  <a:lnTo>
                    <a:pt x="78" y="412"/>
                  </a:lnTo>
                  <a:lnTo>
                    <a:pt x="83" y="425"/>
                  </a:lnTo>
                  <a:lnTo>
                    <a:pt x="89" y="437"/>
                  </a:lnTo>
                  <a:lnTo>
                    <a:pt x="95" y="448"/>
                  </a:lnTo>
                  <a:lnTo>
                    <a:pt x="103" y="460"/>
                  </a:lnTo>
                  <a:lnTo>
                    <a:pt x="112" y="471"/>
                  </a:lnTo>
                  <a:lnTo>
                    <a:pt x="122" y="481"/>
                  </a:lnTo>
                  <a:lnTo>
                    <a:pt x="133" y="492"/>
                  </a:lnTo>
                  <a:lnTo>
                    <a:pt x="145" y="502"/>
                  </a:lnTo>
                  <a:lnTo>
                    <a:pt x="160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19" name="Freeform 555"/>
            <p:cNvSpPr>
              <a:spLocks/>
            </p:cNvSpPr>
            <p:nvPr/>
          </p:nvSpPr>
          <p:spPr bwMode="auto">
            <a:xfrm>
              <a:off x="1872" y="1051"/>
              <a:ext cx="82" cy="95"/>
            </a:xfrm>
            <a:custGeom>
              <a:avLst/>
              <a:gdLst>
                <a:gd name="T0" fmla="*/ 0 w 328"/>
                <a:gd name="T1" fmla="*/ 0 h 382"/>
                <a:gd name="T2" fmla="*/ 0 w 328"/>
                <a:gd name="T3" fmla="*/ 0 h 382"/>
                <a:gd name="T4" fmla="*/ 0 w 328"/>
                <a:gd name="T5" fmla="*/ 0 h 382"/>
                <a:gd name="T6" fmla="*/ 0 w 328"/>
                <a:gd name="T7" fmla="*/ 0 h 382"/>
                <a:gd name="T8" fmla="*/ 0 w 328"/>
                <a:gd name="T9" fmla="*/ 0 h 382"/>
                <a:gd name="T10" fmla="*/ 0 w 328"/>
                <a:gd name="T11" fmla="*/ 0 h 382"/>
                <a:gd name="T12" fmla="*/ 0 w 328"/>
                <a:gd name="T13" fmla="*/ 0 h 382"/>
                <a:gd name="T14" fmla="*/ 0 w 328"/>
                <a:gd name="T15" fmla="*/ 0 h 382"/>
                <a:gd name="T16" fmla="*/ 0 w 328"/>
                <a:gd name="T17" fmla="*/ 0 h 382"/>
                <a:gd name="T18" fmla="*/ 0 w 328"/>
                <a:gd name="T19" fmla="*/ 0 h 382"/>
                <a:gd name="T20" fmla="*/ 0 w 328"/>
                <a:gd name="T21" fmla="*/ 0 h 382"/>
                <a:gd name="T22" fmla="*/ 0 w 328"/>
                <a:gd name="T23" fmla="*/ 0 h 382"/>
                <a:gd name="T24" fmla="*/ 0 w 328"/>
                <a:gd name="T25" fmla="*/ 0 h 382"/>
                <a:gd name="T26" fmla="*/ 0 w 328"/>
                <a:gd name="T27" fmla="*/ 0 h 382"/>
                <a:gd name="T28" fmla="*/ 0 w 328"/>
                <a:gd name="T29" fmla="*/ 0 h 382"/>
                <a:gd name="T30" fmla="*/ 0 w 328"/>
                <a:gd name="T31" fmla="*/ 0 h 382"/>
                <a:gd name="T32" fmla="*/ 0 w 328"/>
                <a:gd name="T33" fmla="*/ 0 h 382"/>
                <a:gd name="T34" fmla="*/ 0 w 328"/>
                <a:gd name="T35" fmla="*/ 0 h 382"/>
                <a:gd name="T36" fmla="*/ 0 w 328"/>
                <a:gd name="T37" fmla="*/ 0 h 382"/>
                <a:gd name="T38" fmla="*/ 0 w 328"/>
                <a:gd name="T39" fmla="*/ 0 h 382"/>
                <a:gd name="T40" fmla="*/ 0 w 328"/>
                <a:gd name="T41" fmla="*/ 0 h 382"/>
                <a:gd name="T42" fmla="*/ 0 w 328"/>
                <a:gd name="T43" fmla="*/ 0 h 382"/>
                <a:gd name="T44" fmla="*/ 0 w 328"/>
                <a:gd name="T45" fmla="*/ 0 h 382"/>
                <a:gd name="T46" fmla="*/ 0 w 328"/>
                <a:gd name="T47" fmla="*/ 0 h 382"/>
                <a:gd name="T48" fmla="*/ 0 w 328"/>
                <a:gd name="T49" fmla="*/ 0 h 382"/>
                <a:gd name="T50" fmla="*/ 0 w 328"/>
                <a:gd name="T51" fmla="*/ 0 h 382"/>
                <a:gd name="T52" fmla="*/ 0 w 328"/>
                <a:gd name="T53" fmla="*/ 0 h 382"/>
                <a:gd name="T54" fmla="*/ 0 w 328"/>
                <a:gd name="T55" fmla="*/ 0 h 382"/>
                <a:gd name="T56" fmla="*/ 0 w 328"/>
                <a:gd name="T57" fmla="*/ 0 h 382"/>
                <a:gd name="T58" fmla="*/ 0 w 328"/>
                <a:gd name="T59" fmla="*/ 0 h 382"/>
                <a:gd name="T60" fmla="*/ 0 w 328"/>
                <a:gd name="T61" fmla="*/ 0 h 382"/>
                <a:gd name="T62" fmla="*/ 0 w 328"/>
                <a:gd name="T63" fmla="*/ 0 h 382"/>
                <a:gd name="T64" fmla="*/ 0 w 328"/>
                <a:gd name="T65" fmla="*/ 0 h 382"/>
                <a:gd name="T66" fmla="*/ 0 w 328"/>
                <a:gd name="T67" fmla="*/ 0 h 382"/>
                <a:gd name="T68" fmla="*/ 0 w 328"/>
                <a:gd name="T69" fmla="*/ 0 h 382"/>
                <a:gd name="T70" fmla="*/ 0 w 328"/>
                <a:gd name="T71" fmla="*/ 0 h 382"/>
                <a:gd name="T72" fmla="*/ 0 w 328"/>
                <a:gd name="T73" fmla="*/ 0 h 382"/>
                <a:gd name="T74" fmla="*/ 0 w 328"/>
                <a:gd name="T75" fmla="*/ 0 h 382"/>
                <a:gd name="T76" fmla="*/ 0 w 328"/>
                <a:gd name="T77" fmla="*/ 0 h 382"/>
                <a:gd name="T78" fmla="*/ 0 w 328"/>
                <a:gd name="T79" fmla="*/ 0 h 382"/>
                <a:gd name="T80" fmla="*/ 0 w 328"/>
                <a:gd name="T81" fmla="*/ 0 h 382"/>
                <a:gd name="T82" fmla="*/ 0 w 328"/>
                <a:gd name="T83" fmla="*/ 0 h 382"/>
                <a:gd name="T84" fmla="*/ 0 w 328"/>
                <a:gd name="T85" fmla="*/ 0 h 382"/>
                <a:gd name="T86" fmla="*/ 0 w 328"/>
                <a:gd name="T87" fmla="*/ 0 h 382"/>
                <a:gd name="T88" fmla="*/ 0 w 328"/>
                <a:gd name="T89" fmla="*/ 0 h 382"/>
                <a:gd name="T90" fmla="*/ 0 w 328"/>
                <a:gd name="T91" fmla="*/ 0 h 382"/>
                <a:gd name="T92" fmla="*/ 0 w 328"/>
                <a:gd name="T93" fmla="*/ 0 h 382"/>
                <a:gd name="T94" fmla="*/ 0 w 328"/>
                <a:gd name="T95" fmla="*/ 0 h 382"/>
                <a:gd name="T96" fmla="*/ 0 w 328"/>
                <a:gd name="T97" fmla="*/ 0 h 382"/>
                <a:gd name="T98" fmla="*/ 0 w 328"/>
                <a:gd name="T99" fmla="*/ 0 h 382"/>
                <a:gd name="T100" fmla="*/ 0 w 328"/>
                <a:gd name="T101" fmla="*/ 0 h 382"/>
                <a:gd name="T102" fmla="*/ 0 w 328"/>
                <a:gd name="T103" fmla="*/ 0 h 382"/>
                <a:gd name="T104" fmla="*/ 0 w 328"/>
                <a:gd name="T105" fmla="*/ 0 h 382"/>
                <a:gd name="T106" fmla="*/ 0 w 328"/>
                <a:gd name="T107" fmla="*/ 0 h 382"/>
                <a:gd name="T108" fmla="*/ 0 w 328"/>
                <a:gd name="T109" fmla="*/ 0 h 382"/>
                <a:gd name="T110" fmla="*/ 0 w 328"/>
                <a:gd name="T111" fmla="*/ 0 h 382"/>
                <a:gd name="T112" fmla="*/ 0 w 328"/>
                <a:gd name="T113" fmla="*/ 0 h 3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8"/>
                <a:gd name="T172" fmla="*/ 0 h 382"/>
                <a:gd name="T173" fmla="*/ 328 w 328"/>
                <a:gd name="T174" fmla="*/ 382 h 3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8" h="382">
                  <a:moveTo>
                    <a:pt x="323" y="0"/>
                  </a:moveTo>
                  <a:lnTo>
                    <a:pt x="328" y="90"/>
                  </a:lnTo>
                  <a:lnTo>
                    <a:pt x="317" y="90"/>
                  </a:lnTo>
                  <a:lnTo>
                    <a:pt x="316" y="79"/>
                  </a:lnTo>
                  <a:lnTo>
                    <a:pt x="314" y="69"/>
                  </a:lnTo>
                  <a:lnTo>
                    <a:pt x="311" y="62"/>
                  </a:lnTo>
                  <a:lnTo>
                    <a:pt x="309" y="56"/>
                  </a:lnTo>
                  <a:lnTo>
                    <a:pt x="304" y="49"/>
                  </a:lnTo>
                  <a:lnTo>
                    <a:pt x="298" y="42"/>
                  </a:lnTo>
                  <a:lnTo>
                    <a:pt x="291" y="37"/>
                  </a:lnTo>
                  <a:lnTo>
                    <a:pt x="285" y="33"/>
                  </a:lnTo>
                  <a:lnTo>
                    <a:pt x="277" y="28"/>
                  </a:lnTo>
                  <a:lnTo>
                    <a:pt x="267" y="26"/>
                  </a:lnTo>
                  <a:lnTo>
                    <a:pt x="257" y="25"/>
                  </a:lnTo>
                  <a:lnTo>
                    <a:pt x="246" y="24"/>
                  </a:lnTo>
                  <a:lnTo>
                    <a:pt x="191" y="24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92" y="344"/>
                  </a:lnTo>
                  <a:lnTo>
                    <a:pt x="195" y="354"/>
                  </a:lnTo>
                  <a:lnTo>
                    <a:pt x="199" y="359"/>
                  </a:lnTo>
                  <a:lnTo>
                    <a:pt x="204" y="364"/>
                  </a:lnTo>
                  <a:lnTo>
                    <a:pt x="212" y="368"/>
                  </a:lnTo>
                  <a:lnTo>
                    <a:pt x="222" y="370"/>
                  </a:lnTo>
                  <a:lnTo>
                    <a:pt x="232" y="371"/>
                  </a:lnTo>
                  <a:lnTo>
                    <a:pt x="246" y="371"/>
                  </a:lnTo>
                  <a:lnTo>
                    <a:pt x="246" y="382"/>
                  </a:lnTo>
                  <a:lnTo>
                    <a:pt x="79" y="382"/>
                  </a:lnTo>
                  <a:lnTo>
                    <a:pt x="79" y="371"/>
                  </a:lnTo>
                  <a:lnTo>
                    <a:pt x="94" y="371"/>
                  </a:lnTo>
                  <a:lnTo>
                    <a:pt x="105" y="370"/>
                  </a:lnTo>
                  <a:lnTo>
                    <a:pt x="115" y="368"/>
                  </a:lnTo>
                  <a:lnTo>
                    <a:pt x="119" y="365"/>
                  </a:lnTo>
                  <a:lnTo>
                    <a:pt x="122" y="362"/>
                  </a:lnTo>
                  <a:lnTo>
                    <a:pt x="126" y="360"/>
                  </a:lnTo>
                  <a:lnTo>
                    <a:pt x="129" y="356"/>
                  </a:lnTo>
                  <a:lnTo>
                    <a:pt x="131" y="350"/>
                  </a:lnTo>
                  <a:lnTo>
                    <a:pt x="133" y="342"/>
                  </a:lnTo>
                  <a:lnTo>
                    <a:pt x="134" y="330"/>
                  </a:lnTo>
                  <a:lnTo>
                    <a:pt x="136" y="315"/>
                  </a:lnTo>
                  <a:lnTo>
                    <a:pt x="136" y="24"/>
                  </a:lnTo>
                  <a:lnTo>
                    <a:pt x="88" y="24"/>
                  </a:lnTo>
                  <a:lnTo>
                    <a:pt x="75" y="25"/>
                  </a:lnTo>
                  <a:lnTo>
                    <a:pt x="65" y="25"/>
                  </a:lnTo>
                  <a:lnTo>
                    <a:pt x="56" y="26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35" y="36"/>
                  </a:lnTo>
                  <a:lnTo>
                    <a:pt x="28" y="42"/>
                  </a:lnTo>
                  <a:lnTo>
                    <a:pt x="23" y="49"/>
                  </a:lnTo>
                  <a:lnTo>
                    <a:pt x="18" y="57"/>
                  </a:lnTo>
                  <a:lnTo>
                    <a:pt x="15" y="67"/>
                  </a:lnTo>
                  <a:lnTo>
                    <a:pt x="12" y="78"/>
                  </a:lnTo>
                  <a:lnTo>
                    <a:pt x="11" y="90"/>
                  </a:lnTo>
                  <a:lnTo>
                    <a:pt x="0" y="90"/>
                  </a:lnTo>
                  <a:lnTo>
                    <a:pt x="4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0" name="Freeform 556"/>
            <p:cNvSpPr>
              <a:spLocks/>
            </p:cNvSpPr>
            <p:nvPr/>
          </p:nvSpPr>
          <p:spPr bwMode="auto">
            <a:xfrm>
              <a:off x="1960" y="1098"/>
              <a:ext cx="77" cy="20"/>
            </a:xfrm>
            <a:custGeom>
              <a:avLst/>
              <a:gdLst>
                <a:gd name="T0" fmla="*/ 0 w 308"/>
                <a:gd name="T1" fmla="*/ 0 h 79"/>
                <a:gd name="T2" fmla="*/ 0 w 308"/>
                <a:gd name="T3" fmla="*/ 0 h 79"/>
                <a:gd name="T4" fmla="*/ 0 w 308"/>
                <a:gd name="T5" fmla="*/ 0 h 79"/>
                <a:gd name="T6" fmla="*/ 0 w 308"/>
                <a:gd name="T7" fmla="*/ 0 h 79"/>
                <a:gd name="T8" fmla="*/ 0 w 308"/>
                <a:gd name="T9" fmla="*/ 0 h 79"/>
                <a:gd name="T10" fmla="*/ 0 w 308"/>
                <a:gd name="T11" fmla="*/ 0 h 79"/>
                <a:gd name="T12" fmla="*/ 0 w 308"/>
                <a:gd name="T13" fmla="*/ 0 h 79"/>
                <a:gd name="T14" fmla="*/ 0 w 308"/>
                <a:gd name="T15" fmla="*/ 0 h 79"/>
                <a:gd name="T16" fmla="*/ 0 w 308"/>
                <a:gd name="T17" fmla="*/ 0 h 79"/>
                <a:gd name="T18" fmla="*/ 0 w 308"/>
                <a:gd name="T19" fmla="*/ 0 h 79"/>
                <a:gd name="T20" fmla="*/ 0 w 308"/>
                <a:gd name="T21" fmla="*/ 0 h 79"/>
                <a:gd name="T22" fmla="*/ 0 w 308"/>
                <a:gd name="T23" fmla="*/ 0 h 79"/>
                <a:gd name="T24" fmla="*/ 0 w 308"/>
                <a:gd name="T25" fmla="*/ 0 h 79"/>
                <a:gd name="T26" fmla="*/ 0 w 308"/>
                <a:gd name="T27" fmla="*/ 0 h 79"/>
                <a:gd name="T28" fmla="*/ 0 w 308"/>
                <a:gd name="T29" fmla="*/ 0 h 79"/>
                <a:gd name="T30" fmla="*/ 0 w 308"/>
                <a:gd name="T31" fmla="*/ 0 h 79"/>
                <a:gd name="T32" fmla="*/ 0 w 308"/>
                <a:gd name="T33" fmla="*/ 0 h 79"/>
                <a:gd name="T34" fmla="*/ 0 w 308"/>
                <a:gd name="T35" fmla="*/ 0 h 79"/>
                <a:gd name="T36" fmla="*/ 0 w 308"/>
                <a:gd name="T37" fmla="*/ 0 h 79"/>
                <a:gd name="T38" fmla="*/ 0 w 308"/>
                <a:gd name="T39" fmla="*/ 0 h 79"/>
                <a:gd name="T40" fmla="*/ 0 w 308"/>
                <a:gd name="T41" fmla="*/ 0 h 79"/>
                <a:gd name="T42" fmla="*/ 0 w 308"/>
                <a:gd name="T43" fmla="*/ 0 h 79"/>
                <a:gd name="T44" fmla="*/ 0 w 308"/>
                <a:gd name="T45" fmla="*/ 0 h 79"/>
                <a:gd name="T46" fmla="*/ 0 w 308"/>
                <a:gd name="T47" fmla="*/ 0 h 79"/>
                <a:gd name="T48" fmla="*/ 0 w 308"/>
                <a:gd name="T49" fmla="*/ 0 h 79"/>
                <a:gd name="T50" fmla="*/ 0 w 308"/>
                <a:gd name="T51" fmla="*/ 0 h 79"/>
                <a:gd name="T52" fmla="*/ 0 w 308"/>
                <a:gd name="T53" fmla="*/ 0 h 79"/>
                <a:gd name="T54" fmla="*/ 0 w 308"/>
                <a:gd name="T55" fmla="*/ 0 h 79"/>
                <a:gd name="T56" fmla="*/ 0 w 308"/>
                <a:gd name="T57" fmla="*/ 0 h 79"/>
                <a:gd name="T58" fmla="*/ 0 w 308"/>
                <a:gd name="T59" fmla="*/ 0 h 79"/>
                <a:gd name="T60" fmla="*/ 0 w 308"/>
                <a:gd name="T61" fmla="*/ 0 h 79"/>
                <a:gd name="T62" fmla="*/ 0 w 308"/>
                <a:gd name="T63" fmla="*/ 0 h 79"/>
                <a:gd name="T64" fmla="*/ 0 w 308"/>
                <a:gd name="T65" fmla="*/ 0 h 79"/>
                <a:gd name="T66" fmla="*/ 0 w 308"/>
                <a:gd name="T67" fmla="*/ 0 h 79"/>
                <a:gd name="T68" fmla="*/ 0 w 308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8"/>
                <a:gd name="T106" fmla="*/ 0 h 79"/>
                <a:gd name="T107" fmla="*/ 308 w 308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8" h="79">
                  <a:moveTo>
                    <a:pt x="295" y="1"/>
                  </a:moveTo>
                  <a:lnTo>
                    <a:pt x="308" y="1"/>
                  </a:lnTo>
                  <a:lnTo>
                    <a:pt x="307" y="10"/>
                  </a:lnTo>
                  <a:lnTo>
                    <a:pt x="306" y="18"/>
                  </a:lnTo>
                  <a:lnTo>
                    <a:pt x="305" y="26"/>
                  </a:lnTo>
                  <a:lnTo>
                    <a:pt x="302" y="33"/>
                  </a:lnTo>
                  <a:lnTo>
                    <a:pt x="300" y="40"/>
                  </a:lnTo>
                  <a:lnTo>
                    <a:pt x="295" y="46"/>
                  </a:lnTo>
                  <a:lnTo>
                    <a:pt x="292" y="53"/>
                  </a:lnTo>
                  <a:lnTo>
                    <a:pt x="286" y="58"/>
                  </a:lnTo>
                  <a:lnTo>
                    <a:pt x="282" y="62"/>
                  </a:lnTo>
                  <a:lnTo>
                    <a:pt x="276" y="67"/>
                  </a:lnTo>
                  <a:lnTo>
                    <a:pt x="271" y="71"/>
                  </a:lnTo>
                  <a:lnTo>
                    <a:pt x="264" y="73"/>
                  </a:lnTo>
                  <a:lnTo>
                    <a:pt x="258" y="75"/>
                  </a:lnTo>
                  <a:lnTo>
                    <a:pt x="251" y="77"/>
                  </a:lnTo>
                  <a:lnTo>
                    <a:pt x="244" y="79"/>
                  </a:lnTo>
                  <a:lnTo>
                    <a:pt x="238" y="79"/>
                  </a:lnTo>
                  <a:lnTo>
                    <a:pt x="223" y="77"/>
                  </a:lnTo>
                  <a:lnTo>
                    <a:pt x="209" y="74"/>
                  </a:lnTo>
                  <a:lnTo>
                    <a:pt x="198" y="71"/>
                  </a:lnTo>
                  <a:lnTo>
                    <a:pt x="181" y="65"/>
                  </a:lnTo>
                  <a:lnTo>
                    <a:pt x="158" y="56"/>
                  </a:lnTo>
                  <a:lnTo>
                    <a:pt x="129" y="44"/>
                  </a:lnTo>
                  <a:lnTo>
                    <a:pt x="109" y="37"/>
                  </a:lnTo>
                  <a:lnTo>
                    <a:pt x="92" y="31"/>
                  </a:lnTo>
                  <a:lnTo>
                    <a:pt x="77" y="28"/>
                  </a:lnTo>
                  <a:lnTo>
                    <a:pt x="66" y="27"/>
                  </a:lnTo>
                  <a:lnTo>
                    <a:pt x="56" y="27"/>
                  </a:lnTo>
                  <a:lnTo>
                    <a:pt x="47" y="30"/>
                  </a:lnTo>
                  <a:lnTo>
                    <a:pt x="40" y="33"/>
                  </a:lnTo>
                  <a:lnTo>
                    <a:pt x="32" y="39"/>
                  </a:lnTo>
                  <a:lnTo>
                    <a:pt x="25" y="45"/>
                  </a:lnTo>
                  <a:lnTo>
                    <a:pt x="20" y="55"/>
                  </a:lnTo>
                  <a:lnTo>
                    <a:pt x="17" y="66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2" y="60"/>
                  </a:lnTo>
                  <a:lnTo>
                    <a:pt x="3" y="52"/>
                  </a:lnTo>
                  <a:lnTo>
                    <a:pt x="7" y="44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7" y="26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1" y="11"/>
                  </a:lnTo>
                  <a:lnTo>
                    <a:pt x="36" y="7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1" y="1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8" y="15"/>
                  </a:lnTo>
                  <a:lnTo>
                    <a:pt x="149" y="24"/>
                  </a:lnTo>
                  <a:lnTo>
                    <a:pt x="172" y="32"/>
                  </a:lnTo>
                  <a:lnTo>
                    <a:pt x="196" y="42"/>
                  </a:lnTo>
                  <a:lnTo>
                    <a:pt x="214" y="48"/>
                  </a:lnTo>
                  <a:lnTo>
                    <a:pt x="230" y="52"/>
                  </a:lnTo>
                  <a:lnTo>
                    <a:pt x="241" y="53"/>
                  </a:lnTo>
                  <a:lnTo>
                    <a:pt x="252" y="52"/>
                  </a:lnTo>
                  <a:lnTo>
                    <a:pt x="261" y="49"/>
                  </a:lnTo>
                  <a:lnTo>
                    <a:pt x="270" y="45"/>
                  </a:lnTo>
                  <a:lnTo>
                    <a:pt x="277" y="40"/>
                  </a:lnTo>
                  <a:lnTo>
                    <a:pt x="284" y="32"/>
                  </a:lnTo>
                  <a:lnTo>
                    <a:pt x="290" y="23"/>
                  </a:lnTo>
                  <a:lnTo>
                    <a:pt x="293" y="13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1" name="Freeform 557"/>
            <p:cNvSpPr>
              <a:spLocks/>
            </p:cNvSpPr>
            <p:nvPr/>
          </p:nvSpPr>
          <p:spPr bwMode="auto">
            <a:xfrm>
              <a:off x="2045" y="1051"/>
              <a:ext cx="58" cy="97"/>
            </a:xfrm>
            <a:custGeom>
              <a:avLst/>
              <a:gdLst>
                <a:gd name="T0" fmla="*/ 0 w 229"/>
                <a:gd name="T1" fmla="*/ 0 h 388"/>
                <a:gd name="T2" fmla="*/ 0 w 229"/>
                <a:gd name="T3" fmla="*/ 0 h 388"/>
                <a:gd name="T4" fmla="*/ 0 w 229"/>
                <a:gd name="T5" fmla="*/ 0 h 388"/>
                <a:gd name="T6" fmla="*/ 0 w 229"/>
                <a:gd name="T7" fmla="*/ 0 h 388"/>
                <a:gd name="T8" fmla="*/ 0 w 229"/>
                <a:gd name="T9" fmla="*/ 0 h 388"/>
                <a:gd name="T10" fmla="*/ 0 w 229"/>
                <a:gd name="T11" fmla="*/ 0 h 388"/>
                <a:gd name="T12" fmla="*/ 0 w 229"/>
                <a:gd name="T13" fmla="*/ 0 h 388"/>
                <a:gd name="T14" fmla="*/ 0 w 229"/>
                <a:gd name="T15" fmla="*/ 0 h 388"/>
                <a:gd name="T16" fmla="*/ 0 w 229"/>
                <a:gd name="T17" fmla="*/ 0 h 388"/>
                <a:gd name="T18" fmla="*/ 0 w 229"/>
                <a:gd name="T19" fmla="*/ 0 h 388"/>
                <a:gd name="T20" fmla="*/ 0 w 229"/>
                <a:gd name="T21" fmla="*/ 0 h 388"/>
                <a:gd name="T22" fmla="*/ 0 w 229"/>
                <a:gd name="T23" fmla="*/ 0 h 388"/>
                <a:gd name="T24" fmla="*/ 0 w 229"/>
                <a:gd name="T25" fmla="*/ 0 h 388"/>
                <a:gd name="T26" fmla="*/ 0 w 229"/>
                <a:gd name="T27" fmla="*/ 0 h 388"/>
                <a:gd name="T28" fmla="*/ 0 w 229"/>
                <a:gd name="T29" fmla="*/ 0 h 388"/>
                <a:gd name="T30" fmla="*/ 0 w 229"/>
                <a:gd name="T31" fmla="*/ 0 h 388"/>
                <a:gd name="T32" fmla="*/ 0 w 229"/>
                <a:gd name="T33" fmla="*/ 0 h 388"/>
                <a:gd name="T34" fmla="*/ 0 w 229"/>
                <a:gd name="T35" fmla="*/ 0 h 388"/>
                <a:gd name="T36" fmla="*/ 0 w 229"/>
                <a:gd name="T37" fmla="*/ 0 h 388"/>
                <a:gd name="T38" fmla="*/ 0 w 229"/>
                <a:gd name="T39" fmla="*/ 0 h 388"/>
                <a:gd name="T40" fmla="*/ 0 w 229"/>
                <a:gd name="T41" fmla="*/ 0 h 388"/>
                <a:gd name="T42" fmla="*/ 0 w 229"/>
                <a:gd name="T43" fmla="*/ 0 h 388"/>
                <a:gd name="T44" fmla="*/ 0 w 229"/>
                <a:gd name="T45" fmla="*/ 0 h 388"/>
                <a:gd name="T46" fmla="*/ 0 w 229"/>
                <a:gd name="T47" fmla="*/ 0 h 388"/>
                <a:gd name="T48" fmla="*/ 0 w 229"/>
                <a:gd name="T49" fmla="*/ 0 h 388"/>
                <a:gd name="T50" fmla="*/ 0 w 229"/>
                <a:gd name="T51" fmla="*/ 0 h 388"/>
                <a:gd name="T52" fmla="*/ 0 w 229"/>
                <a:gd name="T53" fmla="*/ 0 h 388"/>
                <a:gd name="T54" fmla="*/ 0 w 229"/>
                <a:gd name="T55" fmla="*/ 0 h 388"/>
                <a:gd name="T56" fmla="*/ 0 w 229"/>
                <a:gd name="T57" fmla="*/ 0 h 388"/>
                <a:gd name="T58" fmla="*/ 0 w 229"/>
                <a:gd name="T59" fmla="*/ 0 h 388"/>
                <a:gd name="T60" fmla="*/ 0 w 229"/>
                <a:gd name="T61" fmla="*/ 0 h 388"/>
                <a:gd name="T62" fmla="*/ 0 w 229"/>
                <a:gd name="T63" fmla="*/ 0 h 388"/>
                <a:gd name="T64" fmla="*/ 0 w 229"/>
                <a:gd name="T65" fmla="*/ 0 h 388"/>
                <a:gd name="T66" fmla="*/ 0 w 229"/>
                <a:gd name="T67" fmla="*/ 0 h 388"/>
                <a:gd name="T68" fmla="*/ 0 w 229"/>
                <a:gd name="T69" fmla="*/ 0 h 388"/>
                <a:gd name="T70" fmla="*/ 0 w 229"/>
                <a:gd name="T71" fmla="*/ 0 h 388"/>
                <a:gd name="T72" fmla="*/ 0 w 229"/>
                <a:gd name="T73" fmla="*/ 0 h 388"/>
                <a:gd name="T74" fmla="*/ 0 w 229"/>
                <a:gd name="T75" fmla="*/ 0 h 388"/>
                <a:gd name="T76" fmla="*/ 0 w 229"/>
                <a:gd name="T77" fmla="*/ 0 h 388"/>
                <a:gd name="T78" fmla="*/ 0 w 229"/>
                <a:gd name="T79" fmla="*/ 0 h 388"/>
                <a:gd name="T80" fmla="*/ 0 w 229"/>
                <a:gd name="T81" fmla="*/ 0 h 388"/>
                <a:gd name="T82" fmla="*/ 0 w 229"/>
                <a:gd name="T83" fmla="*/ 0 h 388"/>
                <a:gd name="T84" fmla="*/ 0 w 229"/>
                <a:gd name="T85" fmla="*/ 0 h 388"/>
                <a:gd name="T86" fmla="*/ 0 w 229"/>
                <a:gd name="T87" fmla="*/ 0 h 388"/>
                <a:gd name="T88" fmla="*/ 0 w 229"/>
                <a:gd name="T89" fmla="*/ 0 h 388"/>
                <a:gd name="T90" fmla="*/ 0 w 229"/>
                <a:gd name="T91" fmla="*/ 0 h 388"/>
                <a:gd name="T92" fmla="*/ 0 w 229"/>
                <a:gd name="T93" fmla="*/ 0 h 388"/>
                <a:gd name="T94" fmla="*/ 0 w 229"/>
                <a:gd name="T95" fmla="*/ 0 h 388"/>
                <a:gd name="T96" fmla="*/ 0 w 229"/>
                <a:gd name="T97" fmla="*/ 0 h 388"/>
                <a:gd name="T98" fmla="*/ 0 w 229"/>
                <a:gd name="T99" fmla="*/ 0 h 3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388"/>
                <a:gd name="T152" fmla="*/ 229 w 229"/>
                <a:gd name="T153" fmla="*/ 388 h 3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388">
                  <a:moveTo>
                    <a:pt x="229" y="0"/>
                  </a:moveTo>
                  <a:lnTo>
                    <a:pt x="205" y="49"/>
                  </a:lnTo>
                  <a:lnTo>
                    <a:pt x="88" y="49"/>
                  </a:lnTo>
                  <a:lnTo>
                    <a:pt x="62" y="99"/>
                  </a:lnTo>
                  <a:lnTo>
                    <a:pt x="80" y="103"/>
                  </a:lnTo>
                  <a:lnTo>
                    <a:pt x="98" y="107"/>
                  </a:lnTo>
                  <a:lnTo>
                    <a:pt x="115" y="112"/>
                  </a:lnTo>
                  <a:lnTo>
                    <a:pt x="130" y="119"/>
                  </a:lnTo>
                  <a:lnTo>
                    <a:pt x="146" y="126"/>
                  </a:lnTo>
                  <a:lnTo>
                    <a:pt x="159" y="135"/>
                  </a:lnTo>
                  <a:lnTo>
                    <a:pt x="171" y="145"/>
                  </a:lnTo>
                  <a:lnTo>
                    <a:pt x="183" y="154"/>
                  </a:lnTo>
                  <a:lnTo>
                    <a:pt x="192" y="164"/>
                  </a:lnTo>
                  <a:lnTo>
                    <a:pt x="200" y="175"/>
                  </a:lnTo>
                  <a:lnTo>
                    <a:pt x="206" y="186"/>
                  </a:lnTo>
                  <a:lnTo>
                    <a:pt x="212" y="196"/>
                  </a:lnTo>
                  <a:lnTo>
                    <a:pt x="216" y="208"/>
                  </a:lnTo>
                  <a:lnTo>
                    <a:pt x="220" y="220"/>
                  </a:lnTo>
                  <a:lnTo>
                    <a:pt x="221" y="232"/>
                  </a:lnTo>
                  <a:lnTo>
                    <a:pt x="222" y="245"/>
                  </a:lnTo>
                  <a:lnTo>
                    <a:pt x="221" y="259"/>
                  </a:lnTo>
                  <a:lnTo>
                    <a:pt x="219" y="274"/>
                  </a:lnTo>
                  <a:lnTo>
                    <a:pt x="214" y="287"/>
                  </a:lnTo>
                  <a:lnTo>
                    <a:pt x="209" y="300"/>
                  </a:lnTo>
                  <a:lnTo>
                    <a:pt x="202" y="313"/>
                  </a:lnTo>
                  <a:lnTo>
                    <a:pt x="195" y="323"/>
                  </a:lnTo>
                  <a:lnTo>
                    <a:pt x="187" y="334"/>
                  </a:lnTo>
                  <a:lnTo>
                    <a:pt x="178" y="344"/>
                  </a:lnTo>
                  <a:lnTo>
                    <a:pt x="168" y="352"/>
                  </a:lnTo>
                  <a:lnTo>
                    <a:pt x="158" y="360"/>
                  </a:lnTo>
                  <a:lnTo>
                    <a:pt x="147" y="366"/>
                  </a:lnTo>
                  <a:lnTo>
                    <a:pt x="135" y="373"/>
                  </a:lnTo>
                  <a:lnTo>
                    <a:pt x="118" y="379"/>
                  </a:lnTo>
                  <a:lnTo>
                    <a:pt x="101" y="384"/>
                  </a:lnTo>
                  <a:lnTo>
                    <a:pt x="84" y="387"/>
                  </a:lnTo>
                  <a:lnTo>
                    <a:pt x="67" y="388"/>
                  </a:lnTo>
                  <a:lnTo>
                    <a:pt x="51" y="387"/>
                  </a:lnTo>
                  <a:lnTo>
                    <a:pt x="36" y="385"/>
                  </a:lnTo>
                  <a:lnTo>
                    <a:pt x="31" y="384"/>
                  </a:lnTo>
                  <a:lnTo>
                    <a:pt x="25" y="382"/>
                  </a:lnTo>
                  <a:lnTo>
                    <a:pt x="20" y="379"/>
                  </a:lnTo>
                  <a:lnTo>
                    <a:pt x="15" y="376"/>
                  </a:lnTo>
                  <a:lnTo>
                    <a:pt x="9" y="371"/>
                  </a:lnTo>
                  <a:lnTo>
                    <a:pt x="3" y="364"/>
                  </a:lnTo>
                  <a:lnTo>
                    <a:pt x="1" y="358"/>
                  </a:lnTo>
                  <a:lnTo>
                    <a:pt x="0" y="350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40"/>
                  </a:lnTo>
                  <a:lnTo>
                    <a:pt x="6" y="336"/>
                  </a:lnTo>
                  <a:lnTo>
                    <a:pt x="10" y="334"/>
                  </a:lnTo>
                  <a:lnTo>
                    <a:pt x="14" y="332"/>
                  </a:lnTo>
                  <a:lnTo>
                    <a:pt x="19" y="331"/>
                  </a:lnTo>
                  <a:lnTo>
                    <a:pt x="23" y="331"/>
                  </a:lnTo>
                  <a:lnTo>
                    <a:pt x="30" y="331"/>
                  </a:lnTo>
                  <a:lnTo>
                    <a:pt x="36" y="333"/>
                  </a:lnTo>
                  <a:lnTo>
                    <a:pt x="44" y="337"/>
                  </a:lnTo>
                  <a:lnTo>
                    <a:pt x="55" y="345"/>
                  </a:lnTo>
                  <a:lnTo>
                    <a:pt x="66" y="350"/>
                  </a:lnTo>
                  <a:lnTo>
                    <a:pt x="77" y="356"/>
                  </a:lnTo>
                  <a:lnTo>
                    <a:pt x="88" y="358"/>
                  </a:lnTo>
                  <a:lnTo>
                    <a:pt x="99" y="359"/>
                  </a:lnTo>
                  <a:lnTo>
                    <a:pt x="107" y="359"/>
                  </a:lnTo>
                  <a:lnTo>
                    <a:pt x="116" y="358"/>
                  </a:lnTo>
                  <a:lnTo>
                    <a:pt x="124" y="356"/>
                  </a:lnTo>
                  <a:lnTo>
                    <a:pt x="131" y="352"/>
                  </a:lnTo>
                  <a:lnTo>
                    <a:pt x="138" y="349"/>
                  </a:lnTo>
                  <a:lnTo>
                    <a:pt x="146" y="345"/>
                  </a:lnTo>
                  <a:lnTo>
                    <a:pt x="152" y="340"/>
                  </a:lnTo>
                  <a:lnTo>
                    <a:pt x="159" y="334"/>
                  </a:lnTo>
                  <a:lnTo>
                    <a:pt x="164" y="328"/>
                  </a:lnTo>
                  <a:lnTo>
                    <a:pt x="170" y="321"/>
                  </a:lnTo>
                  <a:lnTo>
                    <a:pt x="174" y="314"/>
                  </a:lnTo>
                  <a:lnTo>
                    <a:pt x="178" y="306"/>
                  </a:lnTo>
                  <a:lnTo>
                    <a:pt x="181" y="299"/>
                  </a:lnTo>
                  <a:lnTo>
                    <a:pt x="182" y="291"/>
                  </a:lnTo>
                  <a:lnTo>
                    <a:pt x="183" y="282"/>
                  </a:lnTo>
                  <a:lnTo>
                    <a:pt x="184" y="274"/>
                  </a:lnTo>
                  <a:lnTo>
                    <a:pt x="183" y="265"/>
                  </a:lnTo>
                  <a:lnTo>
                    <a:pt x="182" y="257"/>
                  </a:lnTo>
                  <a:lnTo>
                    <a:pt x="181" y="248"/>
                  </a:lnTo>
                  <a:lnTo>
                    <a:pt x="179" y="240"/>
                  </a:lnTo>
                  <a:lnTo>
                    <a:pt x="176" y="233"/>
                  </a:lnTo>
                  <a:lnTo>
                    <a:pt x="171" y="224"/>
                  </a:lnTo>
                  <a:lnTo>
                    <a:pt x="167" y="217"/>
                  </a:lnTo>
                  <a:lnTo>
                    <a:pt x="161" y="209"/>
                  </a:lnTo>
                  <a:lnTo>
                    <a:pt x="156" y="202"/>
                  </a:lnTo>
                  <a:lnTo>
                    <a:pt x="149" y="195"/>
                  </a:lnTo>
                  <a:lnTo>
                    <a:pt x="141" y="189"/>
                  </a:lnTo>
                  <a:lnTo>
                    <a:pt x="135" y="183"/>
                  </a:lnTo>
                  <a:lnTo>
                    <a:pt x="126" y="177"/>
                  </a:lnTo>
                  <a:lnTo>
                    <a:pt x="117" y="173"/>
                  </a:lnTo>
                  <a:lnTo>
                    <a:pt x="108" y="167"/>
                  </a:lnTo>
                  <a:lnTo>
                    <a:pt x="98" y="163"/>
                  </a:lnTo>
                  <a:lnTo>
                    <a:pt x="82" y="158"/>
                  </a:lnTo>
                  <a:lnTo>
                    <a:pt x="62" y="153"/>
                  </a:lnTo>
                  <a:lnTo>
                    <a:pt x="38" y="150"/>
                  </a:lnTo>
                  <a:lnTo>
                    <a:pt x="13" y="149"/>
                  </a:lnTo>
                  <a:lnTo>
                    <a:pt x="88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2" name="Freeform 558"/>
            <p:cNvSpPr>
              <a:spLocks noEditPoints="1"/>
            </p:cNvSpPr>
            <p:nvPr/>
          </p:nvSpPr>
          <p:spPr bwMode="auto">
            <a:xfrm>
              <a:off x="2118" y="1049"/>
              <a:ext cx="63" cy="99"/>
            </a:xfrm>
            <a:custGeom>
              <a:avLst/>
              <a:gdLst>
                <a:gd name="T0" fmla="*/ 0 w 254"/>
                <a:gd name="T1" fmla="*/ 0 h 395"/>
                <a:gd name="T2" fmla="*/ 0 w 254"/>
                <a:gd name="T3" fmla="*/ 0 h 395"/>
                <a:gd name="T4" fmla="*/ 0 w 254"/>
                <a:gd name="T5" fmla="*/ 0 h 395"/>
                <a:gd name="T6" fmla="*/ 0 w 254"/>
                <a:gd name="T7" fmla="*/ 0 h 395"/>
                <a:gd name="T8" fmla="*/ 0 w 254"/>
                <a:gd name="T9" fmla="*/ 0 h 395"/>
                <a:gd name="T10" fmla="*/ 0 w 254"/>
                <a:gd name="T11" fmla="*/ 0 h 395"/>
                <a:gd name="T12" fmla="*/ 0 w 254"/>
                <a:gd name="T13" fmla="*/ 0 h 395"/>
                <a:gd name="T14" fmla="*/ 0 w 254"/>
                <a:gd name="T15" fmla="*/ 0 h 395"/>
                <a:gd name="T16" fmla="*/ 0 w 254"/>
                <a:gd name="T17" fmla="*/ 0 h 395"/>
                <a:gd name="T18" fmla="*/ 0 w 254"/>
                <a:gd name="T19" fmla="*/ 0 h 395"/>
                <a:gd name="T20" fmla="*/ 0 w 254"/>
                <a:gd name="T21" fmla="*/ 0 h 395"/>
                <a:gd name="T22" fmla="*/ 0 w 254"/>
                <a:gd name="T23" fmla="*/ 0 h 395"/>
                <a:gd name="T24" fmla="*/ 0 w 254"/>
                <a:gd name="T25" fmla="*/ 0 h 395"/>
                <a:gd name="T26" fmla="*/ 0 w 254"/>
                <a:gd name="T27" fmla="*/ 0 h 395"/>
                <a:gd name="T28" fmla="*/ 0 w 254"/>
                <a:gd name="T29" fmla="*/ 0 h 395"/>
                <a:gd name="T30" fmla="*/ 0 w 254"/>
                <a:gd name="T31" fmla="*/ 0 h 395"/>
                <a:gd name="T32" fmla="*/ 0 w 254"/>
                <a:gd name="T33" fmla="*/ 0 h 395"/>
                <a:gd name="T34" fmla="*/ 0 w 254"/>
                <a:gd name="T35" fmla="*/ 0 h 395"/>
                <a:gd name="T36" fmla="*/ 0 w 254"/>
                <a:gd name="T37" fmla="*/ 0 h 395"/>
                <a:gd name="T38" fmla="*/ 0 w 254"/>
                <a:gd name="T39" fmla="*/ 0 h 395"/>
                <a:gd name="T40" fmla="*/ 0 w 254"/>
                <a:gd name="T41" fmla="*/ 0 h 395"/>
                <a:gd name="T42" fmla="*/ 0 w 254"/>
                <a:gd name="T43" fmla="*/ 0 h 395"/>
                <a:gd name="T44" fmla="*/ 0 w 254"/>
                <a:gd name="T45" fmla="*/ 0 h 395"/>
                <a:gd name="T46" fmla="*/ 0 w 254"/>
                <a:gd name="T47" fmla="*/ 0 h 395"/>
                <a:gd name="T48" fmla="*/ 0 w 254"/>
                <a:gd name="T49" fmla="*/ 0 h 395"/>
                <a:gd name="T50" fmla="*/ 0 w 254"/>
                <a:gd name="T51" fmla="*/ 0 h 395"/>
                <a:gd name="T52" fmla="*/ 0 w 254"/>
                <a:gd name="T53" fmla="*/ 0 h 395"/>
                <a:gd name="T54" fmla="*/ 0 w 254"/>
                <a:gd name="T55" fmla="*/ 0 h 395"/>
                <a:gd name="T56" fmla="*/ 0 w 254"/>
                <a:gd name="T57" fmla="*/ 0 h 395"/>
                <a:gd name="T58" fmla="*/ 0 w 254"/>
                <a:gd name="T59" fmla="*/ 0 h 395"/>
                <a:gd name="T60" fmla="*/ 0 w 254"/>
                <a:gd name="T61" fmla="*/ 0 h 395"/>
                <a:gd name="T62" fmla="*/ 0 w 254"/>
                <a:gd name="T63" fmla="*/ 0 h 395"/>
                <a:gd name="T64" fmla="*/ 0 w 254"/>
                <a:gd name="T65" fmla="*/ 0 h 395"/>
                <a:gd name="T66" fmla="*/ 0 w 254"/>
                <a:gd name="T67" fmla="*/ 0 h 395"/>
                <a:gd name="T68" fmla="*/ 0 w 254"/>
                <a:gd name="T69" fmla="*/ 0 h 395"/>
                <a:gd name="T70" fmla="*/ 0 w 254"/>
                <a:gd name="T71" fmla="*/ 0 h 395"/>
                <a:gd name="T72" fmla="*/ 0 w 254"/>
                <a:gd name="T73" fmla="*/ 0 h 395"/>
                <a:gd name="T74" fmla="*/ 0 w 254"/>
                <a:gd name="T75" fmla="*/ 0 h 395"/>
                <a:gd name="T76" fmla="*/ 0 w 254"/>
                <a:gd name="T77" fmla="*/ 0 h 395"/>
                <a:gd name="T78" fmla="*/ 0 w 254"/>
                <a:gd name="T79" fmla="*/ 0 h 395"/>
                <a:gd name="T80" fmla="*/ 0 w 254"/>
                <a:gd name="T81" fmla="*/ 0 h 395"/>
                <a:gd name="T82" fmla="*/ 0 w 254"/>
                <a:gd name="T83" fmla="*/ 0 h 395"/>
                <a:gd name="T84" fmla="*/ 0 w 254"/>
                <a:gd name="T85" fmla="*/ 0 h 395"/>
                <a:gd name="T86" fmla="*/ 0 w 254"/>
                <a:gd name="T87" fmla="*/ 0 h 395"/>
                <a:gd name="T88" fmla="*/ 0 w 254"/>
                <a:gd name="T89" fmla="*/ 0 h 395"/>
                <a:gd name="T90" fmla="*/ 0 w 254"/>
                <a:gd name="T91" fmla="*/ 0 h 395"/>
                <a:gd name="T92" fmla="*/ 0 w 254"/>
                <a:gd name="T93" fmla="*/ 0 h 395"/>
                <a:gd name="T94" fmla="*/ 0 w 254"/>
                <a:gd name="T95" fmla="*/ 0 h 3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4"/>
                <a:gd name="T145" fmla="*/ 0 h 395"/>
                <a:gd name="T146" fmla="*/ 254 w 254"/>
                <a:gd name="T147" fmla="*/ 395 h 3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4" h="395">
                  <a:moveTo>
                    <a:pt x="0" y="200"/>
                  </a:moveTo>
                  <a:lnTo>
                    <a:pt x="0" y="184"/>
                  </a:lnTo>
                  <a:lnTo>
                    <a:pt x="1" y="169"/>
                  </a:lnTo>
                  <a:lnTo>
                    <a:pt x="4" y="154"/>
                  </a:lnTo>
                  <a:lnTo>
                    <a:pt x="6" y="140"/>
                  </a:lnTo>
                  <a:lnTo>
                    <a:pt x="8" y="126"/>
                  </a:lnTo>
                  <a:lnTo>
                    <a:pt x="11" y="113"/>
                  </a:lnTo>
                  <a:lnTo>
                    <a:pt x="16" y="100"/>
                  </a:lnTo>
                  <a:lnTo>
                    <a:pt x="20" y="88"/>
                  </a:lnTo>
                  <a:lnTo>
                    <a:pt x="26" y="76"/>
                  </a:lnTo>
                  <a:lnTo>
                    <a:pt x="31" y="66"/>
                  </a:lnTo>
                  <a:lnTo>
                    <a:pt x="38" y="56"/>
                  </a:lnTo>
                  <a:lnTo>
                    <a:pt x="45" y="47"/>
                  </a:lnTo>
                  <a:lnTo>
                    <a:pt x="51" y="38"/>
                  </a:lnTo>
                  <a:lnTo>
                    <a:pt x="59" y="31"/>
                  </a:lnTo>
                  <a:lnTo>
                    <a:pt x="67" y="24"/>
                  </a:lnTo>
                  <a:lnTo>
                    <a:pt x="74" y="18"/>
                  </a:lnTo>
                  <a:lnTo>
                    <a:pt x="88" y="10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0" y="3"/>
                  </a:lnTo>
                  <a:lnTo>
                    <a:pt x="161" y="6"/>
                  </a:lnTo>
                  <a:lnTo>
                    <a:pt x="171" y="10"/>
                  </a:lnTo>
                  <a:lnTo>
                    <a:pt x="181" y="17"/>
                  </a:lnTo>
                  <a:lnTo>
                    <a:pt x="191" y="24"/>
                  </a:lnTo>
                  <a:lnTo>
                    <a:pt x="200" y="34"/>
                  </a:lnTo>
                  <a:lnTo>
                    <a:pt x="209" y="44"/>
                  </a:lnTo>
                  <a:lnTo>
                    <a:pt x="219" y="59"/>
                  </a:lnTo>
                  <a:lnTo>
                    <a:pt x="228" y="74"/>
                  </a:lnTo>
                  <a:lnTo>
                    <a:pt x="236" y="91"/>
                  </a:lnTo>
                  <a:lnTo>
                    <a:pt x="242" y="110"/>
                  </a:lnTo>
                  <a:lnTo>
                    <a:pt x="248" y="129"/>
                  </a:lnTo>
                  <a:lnTo>
                    <a:pt x="251" y="149"/>
                  </a:lnTo>
                  <a:lnTo>
                    <a:pt x="254" y="171"/>
                  </a:lnTo>
                  <a:lnTo>
                    <a:pt x="254" y="195"/>
                  </a:lnTo>
                  <a:lnTo>
                    <a:pt x="254" y="211"/>
                  </a:lnTo>
                  <a:lnTo>
                    <a:pt x="252" y="226"/>
                  </a:lnTo>
                  <a:lnTo>
                    <a:pt x="251" y="241"/>
                  </a:lnTo>
                  <a:lnTo>
                    <a:pt x="249" y="256"/>
                  </a:lnTo>
                  <a:lnTo>
                    <a:pt x="246" y="269"/>
                  </a:lnTo>
                  <a:lnTo>
                    <a:pt x="242" y="282"/>
                  </a:lnTo>
                  <a:lnTo>
                    <a:pt x="239" y="295"/>
                  </a:lnTo>
                  <a:lnTo>
                    <a:pt x="235" y="307"/>
                  </a:lnTo>
                  <a:lnTo>
                    <a:pt x="229" y="317"/>
                  </a:lnTo>
                  <a:lnTo>
                    <a:pt x="224" y="328"/>
                  </a:lnTo>
                  <a:lnTo>
                    <a:pt x="218" y="338"/>
                  </a:lnTo>
                  <a:lnTo>
                    <a:pt x="212" y="347"/>
                  </a:lnTo>
                  <a:lnTo>
                    <a:pt x="205" y="355"/>
                  </a:lnTo>
                  <a:lnTo>
                    <a:pt x="198" y="362"/>
                  </a:lnTo>
                  <a:lnTo>
                    <a:pt x="192" y="368"/>
                  </a:lnTo>
                  <a:lnTo>
                    <a:pt x="184" y="375"/>
                  </a:lnTo>
                  <a:lnTo>
                    <a:pt x="176" y="379"/>
                  </a:lnTo>
                  <a:lnTo>
                    <a:pt x="169" y="383"/>
                  </a:lnTo>
                  <a:lnTo>
                    <a:pt x="162" y="386"/>
                  </a:lnTo>
                  <a:lnTo>
                    <a:pt x="154" y="390"/>
                  </a:lnTo>
                  <a:lnTo>
                    <a:pt x="146" y="392"/>
                  </a:lnTo>
                  <a:lnTo>
                    <a:pt x="140" y="394"/>
                  </a:lnTo>
                  <a:lnTo>
                    <a:pt x="132" y="395"/>
                  </a:lnTo>
                  <a:lnTo>
                    <a:pt x="125" y="395"/>
                  </a:lnTo>
                  <a:lnTo>
                    <a:pt x="112" y="394"/>
                  </a:lnTo>
                  <a:lnTo>
                    <a:pt x="99" y="391"/>
                  </a:lnTo>
                  <a:lnTo>
                    <a:pt x="85" y="386"/>
                  </a:lnTo>
                  <a:lnTo>
                    <a:pt x="74" y="379"/>
                  </a:lnTo>
                  <a:lnTo>
                    <a:pt x="62" y="370"/>
                  </a:lnTo>
                  <a:lnTo>
                    <a:pt x="51" y="358"/>
                  </a:lnTo>
                  <a:lnTo>
                    <a:pt x="41" y="345"/>
                  </a:lnTo>
                  <a:lnTo>
                    <a:pt x="32" y="330"/>
                  </a:lnTo>
                  <a:lnTo>
                    <a:pt x="25" y="316"/>
                  </a:lnTo>
                  <a:lnTo>
                    <a:pt x="18" y="302"/>
                  </a:lnTo>
                  <a:lnTo>
                    <a:pt x="12" y="287"/>
                  </a:lnTo>
                  <a:lnTo>
                    <a:pt x="8" y="271"/>
                  </a:lnTo>
                  <a:lnTo>
                    <a:pt x="5" y="254"/>
                  </a:lnTo>
                  <a:lnTo>
                    <a:pt x="3" y="237"/>
                  </a:lnTo>
                  <a:lnTo>
                    <a:pt x="1" y="218"/>
                  </a:lnTo>
                  <a:lnTo>
                    <a:pt x="0" y="200"/>
                  </a:lnTo>
                  <a:close/>
                  <a:moveTo>
                    <a:pt x="57" y="208"/>
                  </a:moveTo>
                  <a:lnTo>
                    <a:pt x="58" y="226"/>
                  </a:lnTo>
                  <a:lnTo>
                    <a:pt x="58" y="244"/>
                  </a:lnTo>
                  <a:lnTo>
                    <a:pt x="60" y="263"/>
                  </a:lnTo>
                  <a:lnTo>
                    <a:pt x="62" y="279"/>
                  </a:lnTo>
                  <a:lnTo>
                    <a:pt x="64" y="294"/>
                  </a:lnTo>
                  <a:lnTo>
                    <a:pt x="68" y="309"/>
                  </a:lnTo>
                  <a:lnTo>
                    <a:pt x="72" y="323"/>
                  </a:lnTo>
                  <a:lnTo>
                    <a:pt x="77" y="336"/>
                  </a:lnTo>
                  <a:lnTo>
                    <a:pt x="81" y="345"/>
                  </a:lnTo>
                  <a:lnTo>
                    <a:pt x="87" y="354"/>
                  </a:lnTo>
                  <a:lnTo>
                    <a:pt x="92" y="361"/>
                  </a:lnTo>
                  <a:lnTo>
                    <a:pt x="98" y="367"/>
                  </a:lnTo>
                  <a:lnTo>
                    <a:pt x="104" y="371"/>
                  </a:lnTo>
                  <a:lnTo>
                    <a:pt x="111" y="375"/>
                  </a:lnTo>
                  <a:lnTo>
                    <a:pt x="119" y="377"/>
                  </a:lnTo>
                  <a:lnTo>
                    <a:pt x="126" y="378"/>
                  </a:lnTo>
                  <a:lnTo>
                    <a:pt x="134" y="377"/>
                  </a:lnTo>
                  <a:lnTo>
                    <a:pt x="142" y="373"/>
                  </a:lnTo>
                  <a:lnTo>
                    <a:pt x="151" y="369"/>
                  </a:lnTo>
                  <a:lnTo>
                    <a:pt x="158" y="364"/>
                  </a:lnTo>
                  <a:lnTo>
                    <a:pt x="163" y="359"/>
                  </a:lnTo>
                  <a:lnTo>
                    <a:pt x="166" y="356"/>
                  </a:lnTo>
                  <a:lnTo>
                    <a:pt x="169" y="351"/>
                  </a:lnTo>
                  <a:lnTo>
                    <a:pt x="173" y="345"/>
                  </a:lnTo>
                  <a:lnTo>
                    <a:pt x="179" y="333"/>
                  </a:lnTo>
                  <a:lnTo>
                    <a:pt x="184" y="319"/>
                  </a:lnTo>
                  <a:lnTo>
                    <a:pt x="187" y="306"/>
                  </a:lnTo>
                  <a:lnTo>
                    <a:pt x="189" y="292"/>
                  </a:lnTo>
                  <a:lnTo>
                    <a:pt x="192" y="277"/>
                  </a:lnTo>
                  <a:lnTo>
                    <a:pt x="194" y="260"/>
                  </a:lnTo>
                  <a:lnTo>
                    <a:pt x="196" y="224"/>
                  </a:lnTo>
                  <a:lnTo>
                    <a:pt x="197" y="182"/>
                  </a:lnTo>
                  <a:lnTo>
                    <a:pt x="196" y="151"/>
                  </a:lnTo>
                  <a:lnTo>
                    <a:pt x="194" y="123"/>
                  </a:lnTo>
                  <a:lnTo>
                    <a:pt x="192" y="109"/>
                  </a:lnTo>
                  <a:lnTo>
                    <a:pt x="189" y="97"/>
                  </a:lnTo>
                  <a:lnTo>
                    <a:pt x="186" y="85"/>
                  </a:lnTo>
                  <a:lnTo>
                    <a:pt x="183" y="73"/>
                  </a:lnTo>
                  <a:lnTo>
                    <a:pt x="177" y="58"/>
                  </a:lnTo>
                  <a:lnTo>
                    <a:pt x="172" y="46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1" y="23"/>
                  </a:lnTo>
                  <a:lnTo>
                    <a:pt x="143" y="20"/>
                  </a:lnTo>
                  <a:lnTo>
                    <a:pt x="136" y="19"/>
                  </a:lnTo>
                  <a:lnTo>
                    <a:pt x="127" y="18"/>
                  </a:lnTo>
                  <a:lnTo>
                    <a:pt x="123" y="18"/>
                  </a:lnTo>
                  <a:lnTo>
                    <a:pt x="119" y="19"/>
                  </a:lnTo>
                  <a:lnTo>
                    <a:pt x="114" y="20"/>
                  </a:lnTo>
                  <a:lnTo>
                    <a:pt x="110" y="22"/>
                  </a:lnTo>
                  <a:lnTo>
                    <a:pt x="101" y="28"/>
                  </a:lnTo>
                  <a:lnTo>
                    <a:pt x="93" y="35"/>
                  </a:lnTo>
                  <a:lnTo>
                    <a:pt x="88" y="42"/>
                  </a:lnTo>
                  <a:lnTo>
                    <a:pt x="83" y="48"/>
                  </a:lnTo>
                  <a:lnTo>
                    <a:pt x="79" y="57"/>
                  </a:lnTo>
                  <a:lnTo>
                    <a:pt x="76" y="65"/>
                  </a:lnTo>
                  <a:lnTo>
                    <a:pt x="72" y="75"/>
                  </a:lnTo>
                  <a:lnTo>
                    <a:pt x="69" y="85"/>
                  </a:lnTo>
                  <a:lnTo>
                    <a:pt x="67" y="97"/>
                  </a:lnTo>
                  <a:lnTo>
                    <a:pt x="64" y="109"/>
                  </a:lnTo>
                  <a:lnTo>
                    <a:pt x="61" y="133"/>
                  </a:lnTo>
                  <a:lnTo>
                    <a:pt x="59" y="158"/>
                  </a:lnTo>
                  <a:lnTo>
                    <a:pt x="58" y="183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3" name="Freeform 559"/>
            <p:cNvSpPr>
              <a:spLocks/>
            </p:cNvSpPr>
            <p:nvPr/>
          </p:nvSpPr>
          <p:spPr bwMode="auto">
            <a:xfrm>
              <a:off x="2188" y="1080"/>
              <a:ext cx="113" cy="66"/>
            </a:xfrm>
            <a:custGeom>
              <a:avLst/>
              <a:gdLst>
                <a:gd name="T0" fmla="*/ 0 w 452"/>
                <a:gd name="T1" fmla="*/ 0 h 265"/>
                <a:gd name="T2" fmla="*/ 0 w 452"/>
                <a:gd name="T3" fmla="*/ 0 h 265"/>
                <a:gd name="T4" fmla="*/ 0 w 452"/>
                <a:gd name="T5" fmla="*/ 0 h 265"/>
                <a:gd name="T6" fmla="*/ 0 w 452"/>
                <a:gd name="T7" fmla="*/ 0 h 265"/>
                <a:gd name="T8" fmla="*/ 0 w 452"/>
                <a:gd name="T9" fmla="*/ 0 h 265"/>
                <a:gd name="T10" fmla="*/ 0 w 452"/>
                <a:gd name="T11" fmla="*/ 0 h 265"/>
                <a:gd name="T12" fmla="*/ 0 w 452"/>
                <a:gd name="T13" fmla="*/ 0 h 265"/>
                <a:gd name="T14" fmla="*/ 0 w 452"/>
                <a:gd name="T15" fmla="*/ 0 h 265"/>
                <a:gd name="T16" fmla="*/ 0 w 452"/>
                <a:gd name="T17" fmla="*/ 0 h 265"/>
                <a:gd name="T18" fmla="*/ 0 w 452"/>
                <a:gd name="T19" fmla="*/ 0 h 265"/>
                <a:gd name="T20" fmla="*/ 0 w 452"/>
                <a:gd name="T21" fmla="*/ 0 h 265"/>
                <a:gd name="T22" fmla="*/ 0 w 452"/>
                <a:gd name="T23" fmla="*/ 0 h 265"/>
                <a:gd name="T24" fmla="*/ 0 w 452"/>
                <a:gd name="T25" fmla="*/ 0 h 265"/>
                <a:gd name="T26" fmla="*/ 0 w 452"/>
                <a:gd name="T27" fmla="*/ 0 h 265"/>
                <a:gd name="T28" fmla="*/ 0 w 452"/>
                <a:gd name="T29" fmla="*/ 0 h 265"/>
                <a:gd name="T30" fmla="*/ 0 w 452"/>
                <a:gd name="T31" fmla="*/ 0 h 265"/>
                <a:gd name="T32" fmla="*/ 0 w 452"/>
                <a:gd name="T33" fmla="*/ 0 h 265"/>
                <a:gd name="T34" fmla="*/ 0 w 452"/>
                <a:gd name="T35" fmla="*/ 0 h 265"/>
                <a:gd name="T36" fmla="*/ 0 w 452"/>
                <a:gd name="T37" fmla="*/ 0 h 265"/>
                <a:gd name="T38" fmla="*/ 0 w 452"/>
                <a:gd name="T39" fmla="*/ 0 h 265"/>
                <a:gd name="T40" fmla="*/ 0 w 452"/>
                <a:gd name="T41" fmla="*/ 0 h 265"/>
                <a:gd name="T42" fmla="*/ 0 w 452"/>
                <a:gd name="T43" fmla="*/ 0 h 265"/>
                <a:gd name="T44" fmla="*/ 0 w 452"/>
                <a:gd name="T45" fmla="*/ 0 h 265"/>
                <a:gd name="T46" fmla="*/ 0 w 452"/>
                <a:gd name="T47" fmla="*/ 0 h 265"/>
                <a:gd name="T48" fmla="*/ 0 w 452"/>
                <a:gd name="T49" fmla="*/ 0 h 265"/>
                <a:gd name="T50" fmla="*/ 0 w 452"/>
                <a:gd name="T51" fmla="*/ 0 h 265"/>
                <a:gd name="T52" fmla="*/ 0 w 452"/>
                <a:gd name="T53" fmla="*/ 0 h 265"/>
                <a:gd name="T54" fmla="*/ 0 w 452"/>
                <a:gd name="T55" fmla="*/ 0 h 265"/>
                <a:gd name="T56" fmla="*/ 0 w 452"/>
                <a:gd name="T57" fmla="*/ 0 h 265"/>
                <a:gd name="T58" fmla="*/ 0 w 452"/>
                <a:gd name="T59" fmla="*/ 0 h 265"/>
                <a:gd name="T60" fmla="*/ 0 w 452"/>
                <a:gd name="T61" fmla="*/ 0 h 265"/>
                <a:gd name="T62" fmla="*/ 0 w 452"/>
                <a:gd name="T63" fmla="*/ 0 h 265"/>
                <a:gd name="T64" fmla="*/ 0 w 452"/>
                <a:gd name="T65" fmla="*/ 0 h 265"/>
                <a:gd name="T66" fmla="*/ 0 w 452"/>
                <a:gd name="T67" fmla="*/ 0 h 265"/>
                <a:gd name="T68" fmla="*/ 0 w 452"/>
                <a:gd name="T69" fmla="*/ 0 h 265"/>
                <a:gd name="T70" fmla="*/ 0 w 452"/>
                <a:gd name="T71" fmla="*/ 0 h 265"/>
                <a:gd name="T72" fmla="*/ 0 w 452"/>
                <a:gd name="T73" fmla="*/ 0 h 265"/>
                <a:gd name="T74" fmla="*/ 0 w 452"/>
                <a:gd name="T75" fmla="*/ 0 h 265"/>
                <a:gd name="T76" fmla="*/ 0 w 452"/>
                <a:gd name="T77" fmla="*/ 0 h 265"/>
                <a:gd name="T78" fmla="*/ 0 w 452"/>
                <a:gd name="T79" fmla="*/ 0 h 265"/>
                <a:gd name="T80" fmla="*/ 0 w 452"/>
                <a:gd name="T81" fmla="*/ 0 h 265"/>
                <a:gd name="T82" fmla="*/ 0 w 452"/>
                <a:gd name="T83" fmla="*/ 0 h 265"/>
                <a:gd name="T84" fmla="*/ 0 w 452"/>
                <a:gd name="T85" fmla="*/ 0 h 265"/>
                <a:gd name="T86" fmla="*/ 0 w 452"/>
                <a:gd name="T87" fmla="*/ 0 h 265"/>
                <a:gd name="T88" fmla="*/ 0 w 452"/>
                <a:gd name="T89" fmla="*/ 0 h 265"/>
                <a:gd name="T90" fmla="*/ 0 w 452"/>
                <a:gd name="T91" fmla="*/ 0 h 265"/>
                <a:gd name="T92" fmla="*/ 0 w 452"/>
                <a:gd name="T93" fmla="*/ 0 h 265"/>
                <a:gd name="T94" fmla="*/ 0 w 452"/>
                <a:gd name="T95" fmla="*/ 0 h 265"/>
                <a:gd name="T96" fmla="*/ 0 w 452"/>
                <a:gd name="T97" fmla="*/ 0 h 265"/>
                <a:gd name="T98" fmla="*/ 0 w 452"/>
                <a:gd name="T99" fmla="*/ 0 h 265"/>
                <a:gd name="T100" fmla="*/ 0 w 452"/>
                <a:gd name="T101" fmla="*/ 0 h 265"/>
                <a:gd name="T102" fmla="*/ 0 w 452"/>
                <a:gd name="T103" fmla="*/ 0 h 265"/>
                <a:gd name="T104" fmla="*/ 0 w 452"/>
                <a:gd name="T105" fmla="*/ 0 h 265"/>
                <a:gd name="T106" fmla="*/ 0 w 452"/>
                <a:gd name="T107" fmla="*/ 0 h 265"/>
                <a:gd name="T108" fmla="*/ 0 w 452"/>
                <a:gd name="T109" fmla="*/ 0 h 265"/>
                <a:gd name="T110" fmla="*/ 0 w 452"/>
                <a:gd name="T111" fmla="*/ 0 h 265"/>
                <a:gd name="T112" fmla="*/ 0 w 452"/>
                <a:gd name="T113" fmla="*/ 0 h 265"/>
                <a:gd name="T114" fmla="*/ 0 w 452"/>
                <a:gd name="T115" fmla="*/ 0 h 265"/>
                <a:gd name="T116" fmla="*/ 0 w 452"/>
                <a:gd name="T117" fmla="*/ 0 h 265"/>
                <a:gd name="T118" fmla="*/ 0 w 452"/>
                <a:gd name="T119" fmla="*/ 0 h 265"/>
                <a:gd name="T120" fmla="*/ 0 w 452"/>
                <a:gd name="T121" fmla="*/ 0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2"/>
                <a:gd name="T184" fmla="*/ 0 h 265"/>
                <a:gd name="T185" fmla="*/ 452 w 452"/>
                <a:gd name="T186" fmla="*/ 265 h 2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2" h="265">
                  <a:moveTo>
                    <a:pt x="92" y="55"/>
                  </a:moveTo>
                  <a:lnTo>
                    <a:pt x="105" y="42"/>
                  </a:lnTo>
                  <a:lnTo>
                    <a:pt x="115" y="32"/>
                  </a:lnTo>
                  <a:lnTo>
                    <a:pt x="122" y="25"/>
                  </a:lnTo>
                  <a:lnTo>
                    <a:pt x="126" y="22"/>
                  </a:lnTo>
                  <a:lnTo>
                    <a:pt x="133" y="17"/>
                  </a:lnTo>
                  <a:lnTo>
                    <a:pt x="139" y="13"/>
                  </a:lnTo>
                  <a:lnTo>
                    <a:pt x="147" y="8"/>
                  </a:lnTo>
                  <a:lnTo>
                    <a:pt x="154" y="5"/>
                  </a:lnTo>
                  <a:lnTo>
                    <a:pt x="162" y="3"/>
                  </a:lnTo>
                  <a:lnTo>
                    <a:pt x="169" y="1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6" y="1"/>
                  </a:lnTo>
                  <a:lnTo>
                    <a:pt x="207" y="3"/>
                  </a:lnTo>
                  <a:lnTo>
                    <a:pt x="217" y="7"/>
                  </a:lnTo>
                  <a:lnTo>
                    <a:pt x="227" y="14"/>
                  </a:lnTo>
                  <a:lnTo>
                    <a:pt x="234" y="21"/>
                  </a:lnTo>
                  <a:lnTo>
                    <a:pt x="241" y="31"/>
                  </a:lnTo>
                  <a:lnTo>
                    <a:pt x="247" y="42"/>
                  </a:lnTo>
                  <a:lnTo>
                    <a:pt x="251" y="55"/>
                  </a:lnTo>
                  <a:lnTo>
                    <a:pt x="265" y="38"/>
                  </a:lnTo>
                  <a:lnTo>
                    <a:pt x="278" y="27"/>
                  </a:lnTo>
                  <a:lnTo>
                    <a:pt x="290" y="17"/>
                  </a:lnTo>
                  <a:lnTo>
                    <a:pt x="301" y="10"/>
                  </a:lnTo>
                  <a:lnTo>
                    <a:pt x="311" y="5"/>
                  </a:lnTo>
                  <a:lnTo>
                    <a:pt x="322" y="2"/>
                  </a:lnTo>
                  <a:lnTo>
                    <a:pt x="332" y="1"/>
                  </a:lnTo>
                  <a:lnTo>
                    <a:pt x="343" y="0"/>
                  </a:lnTo>
                  <a:lnTo>
                    <a:pt x="353" y="1"/>
                  </a:lnTo>
                  <a:lnTo>
                    <a:pt x="363" y="2"/>
                  </a:lnTo>
                  <a:lnTo>
                    <a:pt x="372" y="5"/>
                  </a:lnTo>
                  <a:lnTo>
                    <a:pt x="380" y="10"/>
                  </a:lnTo>
                  <a:lnTo>
                    <a:pt x="388" y="16"/>
                  </a:lnTo>
                  <a:lnTo>
                    <a:pt x="395" y="24"/>
                  </a:lnTo>
                  <a:lnTo>
                    <a:pt x="401" y="33"/>
                  </a:lnTo>
                  <a:lnTo>
                    <a:pt x="406" y="45"/>
                  </a:lnTo>
                  <a:lnTo>
                    <a:pt x="409" y="53"/>
                  </a:lnTo>
                  <a:lnTo>
                    <a:pt x="411" y="65"/>
                  </a:lnTo>
                  <a:lnTo>
                    <a:pt x="413" y="79"/>
                  </a:lnTo>
                  <a:lnTo>
                    <a:pt x="413" y="95"/>
                  </a:lnTo>
                  <a:lnTo>
                    <a:pt x="413" y="206"/>
                  </a:lnTo>
                  <a:lnTo>
                    <a:pt x="413" y="217"/>
                  </a:lnTo>
                  <a:lnTo>
                    <a:pt x="414" y="227"/>
                  </a:lnTo>
                  <a:lnTo>
                    <a:pt x="415" y="233"/>
                  </a:lnTo>
                  <a:lnTo>
                    <a:pt x="417" y="239"/>
                  </a:lnTo>
                  <a:lnTo>
                    <a:pt x="418" y="242"/>
                  </a:lnTo>
                  <a:lnTo>
                    <a:pt x="420" y="245"/>
                  </a:lnTo>
                  <a:lnTo>
                    <a:pt x="424" y="247"/>
                  </a:lnTo>
                  <a:lnTo>
                    <a:pt x="427" y="249"/>
                  </a:lnTo>
                  <a:lnTo>
                    <a:pt x="431" y="252"/>
                  </a:lnTo>
                  <a:lnTo>
                    <a:pt x="438" y="253"/>
                  </a:lnTo>
                  <a:lnTo>
                    <a:pt x="445" y="254"/>
                  </a:lnTo>
                  <a:lnTo>
                    <a:pt x="452" y="254"/>
                  </a:lnTo>
                  <a:lnTo>
                    <a:pt x="452" y="265"/>
                  </a:lnTo>
                  <a:lnTo>
                    <a:pt x="322" y="265"/>
                  </a:lnTo>
                  <a:lnTo>
                    <a:pt x="322" y="254"/>
                  </a:lnTo>
                  <a:lnTo>
                    <a:pt x="327" y="254"/>
                  </a:lnTo>
                  <a:lnTo>
                    <a:pt x="335" y="254"/>
                  </a:lnTo>
                  <a:lnTo>
                    <a:pt x="343" y="253"/>
                  </a:lnTo>
                  <a:lnTo>
                    <a:pt x="348" y="251"/>
                  </a:lnTo>
                  <a:lnTo>
                    <a:pt x="354" y="247"/>
                  </a:lnTo>
                  <a:lnTo>
                    <a:pt x="357" y="245"/>
                  </a:lnTo>
                  <a:lnTo>
                    <a:pt x="359" y="242"/>
                  </a:lnTo>
                  <a:lnTo>
                    <a:pt x="362" y="238"/>
                  </a:lnTo>
                  <a:lnTo>
                    <a:pt x="364" y="233"/>
                  </a:lnTo>
                  <a:lnTo>
                    <a:pt x="365" y="225"/>
                  </a:lnTo>
                  <a:lnTo>
                    <a:pt x="365" y="206"/>
                  </a:lnTo>
                  <a:lnTo>
                    <a:pt x="365" y="95"/>
                  </a:lnTo>
                  <a:lnTo>
                    <a:pt x="364" y="81"/>
                  </a:lnTo>
                  <a:lnTo>
                    <a:pt x="363" y="69"/>
                  </a:lnTo>
                  <a:lnTo>
                    <a:pt x="361" y="59"/>
                  </a:lnTo>
                  <a:lnTo>
                    <a:pt x="357" y="51"/>
                  </a:lnTo>
                  <a:lnTo>
                    <a:pt x="354" y="47"/>
                  </a:lnTo>
                  <a:lnTo>
                    <a:pt x="351" y="44"/>
                  </a:lnTo>
                  <a:lnTo>
                    <a:pt x="346" y="41"/>
                  </a:lnTo>
                  <a:lnTo>
                    <a:pt x="343" y="37"/>
                  </a:lnTo>
                  <a:lnTo>
                    <a:pt x="337" y="36"/>
                  </a:lnTo>
                  <a:lnTo>
                    <a:pt x="333" y="34"/>
                  </a:lnTo>
                  <a:lnTo>
                    <a:pt x="327" y="33"/>
                  </a:lnTo>
                  <a:lnTo>
                    <a:pt x="321" y="33"/>
                  </a:lnTo>
                  <a:lnTo>
                    <a:pt x="313" y="34"/>
                  </a:lnTo>
                  <a:lnTo>
                    <a:pt x="305" y="35"/>
                  </a:lnTo>
                  <a:lnTo>
                    <a:pt x="298" y="37"/>
                  </a:lnTo>
                  <a:lnTo>
                    <a:pt x="290" y="41"/>
                  </a:lnTo>
                  <a:lnTo>
                    <a:pt x="282" y="45"/>
                  </a:lnTo>
                  <a:lnTo>
                    <a:pt x="273" y="51"/>
                  </a:lnTo>
                  <a:lnTo>
                    <a:pt x="263" y="59"/>
                  </a:lnTo>
                  <a:lnTo>
                    <a:pt x="252" y="69"/>
                  </a:lnTo>
                  <a:lnTo>
                    <a:pt x="252" y="72"/>
                  </a:lnTo>
                  <a:lnTo>
                    <a:pt x="252" y="84"/>
                  </a:lnTo>
                  <a:lnTo>
                    <a:pt x="252" y="206"/>
                  </a:lnTo>
                  <a:lnTo>
                    <a:pt x="253" y="218"/>
                  </a:lnTo>
                  <a:lnTo>
                    <a:pt x="253" y="228"/>
                  </a:lnTo>
                  <a:lnTo>
                    <a:pt x="254" y="234"/>
                  </a:lnTo>
                  <a:lnTo>
                    <a:pt x="255" y="239"/>
                  </a:lnTo>
                  <a:lnTo>
                    <a:pt x="258" y="242"/>
                  </a:lnTo>
                  <a:lnTo>
                    <a:pt x="260" y="245"/>
                  </a:lnTo>
                  <a:lnTo>
                    <a:pt x="263" y="247"/>
                  </a:lnTo>
                  <a:lnTo>
                    <a:pt x="268" y="249"/>
                  </a:lnTo>
                  <a:lnTo>
                    <a:pt x="272" y="252"/>
                  </a:lnTo>
                  <a:lnTo>
                    <a:pt x="279" y="253"/>
                  </a:lnTo>
                  <a:lnTo>
                    <a:pt x="286" y="254"/>
                  </a:lnTo>
                  <a:lnTo>
                    <a:pt x="295" y="254"/>
                  </a:lnTo>
                  <a:lnTo>
                    <a:pt x="295" y="265"/>
                  </a:lnTo>
                  <a:lnTo>
                    <a:pt x="162" y="265"/>
                  </a:lnTo>
                  <a:lnTo>
                    <a:pt x="162" y="254"/>
                  </a:lnTo>
                  <a:lnTo>
                    <a:pt x="173" y="254"/>
                  </a:lnTo>
                  <a:lnTo>
                    <a:pt x="180" y="253"/>
                  </a:lnTo>
                  <a:lnTo>
                    <a:pt x="187" y="252"/>
                  </a:lnTo>
                  <a:lnTo>
                    <a:pt x="192" y="249"/>
                  </a:lnTo>
                  <a:lnTo>
                    <a:pt x="196" y="246"/>
                  </a:lnTo>
                  <a:lnTo>
                    <a:pt x="199" y="243"/>
                  </a:lnTo>
                  <a:lnTo>
                    <a:pt x="201" y="239"/>
                  </a:lnTo>
                  <a:lnTo>
                    <a:pt x="204" y="234"/>
                  </a:lnTo>
                  <a:lnTo>
                    <a:pt x="205" y="225"/>
                  </a:lnTo>
                  <a:lnTo>
                    <a:pt x="205" y="206"/>
                  </a:lnTo>
                  <a:lnTo>
                    <a:pt x="205" y="95"/>
                  </a:lnTo>
                  <a:lnTo>
                    <a:pt x="205" y="80"/>
                  </a:lnTo>
                  <a:lnTo>
                    <a:pt x="202" y="69"/>
                  </a:lnTo>
                  <a:lnTo>
                    <a:pt x="199" y="59"/>
                  </a:lnTo>
                  <a:lnTo>
                    <a:pt x="196" y="50"/>
                  </a:lnTo>
                  <a:lnTo>
                    <a:pt x="192" y="46"/>
                  </a:lnTo>
                  <a:lnTo>
                    <a:pt x="188" y="43"/>
                  </a:lnTo>
                  <a:lnTo>
                    <a:pt x="185" y="39"/>
                  </a:lnTo>
                  <a:lnTo>
                    <a:pt x="180" y="37"/>
                  </a:lnTo>
                  <a:lnTo>
                    <a:pt x="176" y="35"/>
                  </a:lnTo>
                  <a:lnTo>
                    <a:pt x="170" y="33"/>
                  </a:lnTo>
                  <a:lnTo>
                    <a:pt x="166" y="33"/>
                  </a:lnTo>
                  <a:lnTo>
                    <a:pt x="160" y="32"/>
                  </a:lnTo>
                  <a:lnTo>
                    <a:pt x="152" y="33"/>
                  </a:lnTo>
                  <a:lnTo>
                    <a:pt x="144" y="34"/>
                  </a:lnTo>
                  <a:lnTo>
                    <a:pt x="137" y="37"/>
                  </a:lnTo>
                  <a:lnTo>
                    <a:pt x="129" y="41"/>
                  </a:lnTo>
                  <a:lnTo>
                    <a:pt x="117" y="47"/>
                  </a:lnTo>
                  <a:lnTo>
                    <a:pt x="107" y="53"/>
                  </a:lnTo>
                  <a:lnTo>
                    <a:pt x="100" y="61"/>
                  </a:lnTo>
                  <a:lnTo>
                    <a:pt x="92" y="69"/>
                  </a:lnTo>
                  <a:lnTo>
                    <a:pt x="92" y="206"/>
                  </a:lnTo>
                  <a:lnTo>
                    <a:pt x="92" y="217"/>
                  </a:lnTo>
                  <a:lnTo>
                    <a:pt x="93" y="227"/>
                  </a:lnTo>
                  <a:lnTo>
                    <a:pt x="94" y="234"/>
                  </a:lnTo>
                  <a:lnTo>
                    <a:pt x="95" y="239"/>
                  </a:lnTo>
                  <a:lnTo>
                    <a:pt x="97" y="243"/>
                  </a:lnTo>
                  <a:lnTo>
                    <a:pt x="100" y="245"/>
                  </a:lnTo>
                  <a:lnTo>
                    <a:pt x="103" y="248"/>
                  </a:lnTo>
                  <a:lnTo>
                    <a:pt x="106" y="251"/>
                  </a:lnTo>
                  <a:lnTo>
                    <a:pt x="111" y="252"/>
                  </a:lnTo>
                  <a:lnTo>
                    <a:pt x="117" y="253"/>
                  </a:lnTo>
                  <a:lnTo>
                    <a:pt x="125" y="254"/>
                  </a:lnTo>
                  <a:lnTo>
                    <a:pt x="135" y="254"/>
                  </a:lnTo>
                  <a:lnTo>
                    <a:pt x="135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0" y="253"/>
                  </a:lnTo>
                  <a:lnTo>
                    <a:pt x="25" y="252"/>
                  </a:lnTo>
                  <a:lnTo>
                    <a:pt x="30" y="251"/>
                  </a:lnTo>
                  <a:lnTo>
                    <a:pt x="33" y="248"/>
                  </a:lnTo>
                  <a:lnTo>
                    <a:pt x="35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2" y="233"/>
                  </a:lnTo>
                  <a:lnTo>
                    <a:pt x="43" y="226"/>
                  </a:lnTo>
                  <a:lnTo>
                    <a:pt x="44" y="217"/>
                  </a:lnTo>
                  <a:lnTo>
                    <a:pt x="44" y="206"/>
                  </a:lnTo>
                  <a:lnTo>
                    <a:pt x="44" y="108"/>
                  </a:lnTo>
                  <a:lnTo>
                    <a:pt x="44" y="89"/>
                  </a:lnTo>
                  <a:lnTo>
                    <a:pt x="43" y="73"/>
                  </a:lnTo>
                  <a:lnTo>
                    <a:pt x="43" y="61"/>
                  </a:lnTo>
                  <a:lnTo>
                    <a:pt x="42" y="53"/>
                  </a:lnTo>
                  <a:lnTo>
                    <a:pt x="41" y="49"/>
                  </a:lnTo>
                  <a:lnTo>
                    <a:pt x="39" y="45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3" y="38"/>
                  </a:lnTo>
                  <a:lnTo>
                    <a:pt x="30" y="37"/>
                  </a:lnTo>
                  <a:lnTo>
                    <a:pt x="27" y="37"/>
                  </a:lnTo>
                  <a:lnTo>
                    <a:pt x="23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4" name="Freeform 560"/>
            <p:cNvSpPr>
              <a:spLocks/>
            </p:cNvSpPr>
            <p:nvPr/>
          </p:nvSpPr>
          <p:spPr bwMode="auto">
            <a:xfrm>
              <a:off x="2304" y="1051"/>
              <a:ext cx="105" cy="95"/>
            </a:xfrm>
            <a:custGeom>
              <a:avLst/>
              <a:gdLst>
                <a:gd name="T0" fmla="*/ 0 w 422"/>
                <a:gd name="T1" fmla="*/ 0 h 382"/>
                <a:gd name="T2" fmla="*/ 0 w 422"/>
                <a:gd name="T3" fmla="*/ 0 h 382"/>
                <a:gd name="T4" fmla="*/ 0 w 422"/>
                <a:gd name="T5" fmla="*/ 0 h 382"/>
                <a:gd name="T6" fmla="*/ 0 w 422"/>
                <a:gd name="T7" fmla="*/ 0 h 382"/>
                <a:gd name="T8" fmla="*/ 0 w 422"/>
                <a:gd name="T9" fmla="*/ 0 h 382"/>
                <a:gd name="T10" fmla="*/ 0 w 422"/>
                <a:gd name="T11" fmla="*/ 0 h 382"/>
                <a:gd name="T12" fmla="*/ 0 w 422"/>
                <a:gd name="T13" fmla="*/ 0 h 382"/>
                <a:gd name="T14" fmla="*/ 0 w 422"/>
                <a:gd name="T15" fmla="*/ 0 h 382"/>
                <a:gd name="T16" fmla="*/ 0 w 422"/>
                <a:gd name="T17" fmla="*/ 0 h 382"/>
                <a:gd name="T18" fmla="*/ 0 w 422"/>
                <a:gd name="T19" fmla="*/ 0 h 382"/>
                <a:gd name="T20" fmla="*/ 0 w 422"/>
                <a:gd name="T21" fmla="*/ 0 h 382"/>
                <a:gd name="T22" fmla="*/ 0 w 422"/>
                <a:gd name="T23" fmla="*/ 0 h 382"/>
                <a:gd name="T24" fmla="*/ 0 w 422"/>
                <a:gd name="T25" fmla="*/ 0 h 382"/>
                <a:gd name="T26" fmla="*/ 0 w 422"/>
                <a:gd name="T27" fmla="*/ 0 h 382"/>
                <a:gd name="T28" fmla="*/ 0 w 422"/>
                <a:gd name="T29" fmla="*/ 0 h 382"/>
                <a:gd name="T30" fmla="*/ 0 w 422"/>
                <a:gd name="T31" fmla="*/ 0 h 382"/>
                <a:gd name="T32" fmla="*/ 0 w 422"/>
                <a:gd name="T33" fmla="*/ 0 h 382"/>
                <a:gd name="T34" fmla="*/ 0 w 422"/>
                <a:gd name="T35" fmla="*/ 0 h 382"/>
                <a:gd name="T36" fmla="*/ 0 w 422"/>
                <a:gd name="T37" fmla="*/ 0 h 382"/>
                <a:gd name="T38" fmla="*/ 0 w 422"/>
                <a:gd name="T39" fmla="*/ 0 h 382"/>
                <a:gd name="T40" fmla="*/ 0 w 422"/>
                <a:gd name="T41" fmla="*/ 0 h 382"/>
                <a:gd name="T42" fmla="*/ 0 w 422"/>
                <a:gd name="T43" fmla="*/ 0 h 382"/>
                <a:gd name="T44" fmla="*/ 0 w 422"/>
                <a:gd name="T45" fmla="*/ 0 h 382"/>
                <a:gd name="T46" fmla="*/ 0 w 422"/>
                <a:gd name="T47" fmla="*/ 0 h 382"/>
                <a:gd name="T48" fmla="*/ 0 w 422"/>
                <a:gd name="T49" fmla="*/ 0 h 382"/>
                <a:gd name="T50" fmla="*/ 0 w 422"/>
                <a:gd name="T51" fmla="*/ 0 h 382"/>
                <a:gd name="T52" fmla="*/ 0 w 422"/>
                <a:gd name="T53" fmla="*/ 0 h 382"/>
                <a:gd name="T54" fmla="*/ 0 w 422"/>
                <a:gd name="T55" fmla="*/ 0 h 382"/>
                <a:gd name="T56" fmla="*/ 0 w 422"/>
                <a:gd name="T57" fmla="*/ 0 h 382"/>
                <a:gd name="T58" fmla="*/ 0 w 422"/>
                <a:gd name="T59" fmla="*/ 0 h 382"/>
                <a:gd name="T60" fmla="*/ 0 w 422"/>
                <a:gd name="T61" fmla="*/ 0 h 382"/>
                <a:gd name="T62" fmla="*/ 0 w 422"/>
                <a:gd name="T63" fmla="*/ 0 h 382"/>
                <a:gd name="T64" fmla="*/ 0 w 422"/>
                <a:gd name="T65" fmla="*/ 0 h 382"/>
                <a:gd name="T66" fmla="*/ 0 w 422"/>
                <a:gd name="T67" fmla="*/ 0 h 382"/>
                <a:gd name="T68" fmla="*/ 0 w 422"/>
                <a:gd name="T69" fmla="*/ 0 h 382"/>
                <a:gd name="T70" fmla="*/ 0 w 422"/>
                <a:gd name="T71" fmla="*/ 0 h 382"/>
                <a:gd name="T72" fmla="*/ 0 w 422"/>
                <a:gd name="T73" fmla="*/ 0 h 382"/>
                <a:gd name="T74" fmla="*/ 0 w 422"/>
                <a:gd name="T75" fmla="*/ 0 h 382"/>
                <a:gd name="T76" fmla="*/ 0 w 422"/>
                <a:gd name="T77" fmla="*/ 0 h 382"/>
                <a:gd name="T78" fmla="*/ 0 w 422"/>
                <a:gd name="T79" fmla="*/ 0 h 382"/>
                <a:gd name="T80" fmla="*/ 0 w 422"/>
                <a:gd name="T81" fmla="*/ 0 h 382"/>
                <a:gd name="T82" fmla="*/ 0 w 422"/>
                <a:gd name="T83" fmla="*/ 0 h 382"/>
                <a:gd name="T84" fmla="*/ 0 w 422"/>
                <a:gd name="T85" fmla="*/ 0 h 382"/>
                <a:gd name="T86" fmla="*/ 0 w 422"/>
                <a:gd name="T87" fmla="*/ 0 h 382"/>
                <a:gd name="T88" fmla="*/ 0 w 422"/>
                <a:gd name="T89" fmla="*/ 0 h 382"/>
                <a:gd name="T90" fmla="*/ 0 w 422"/>
                <a:gd name="T91" fmla="*/ 0 h 382"/>
                <a:gd name="T92" fmla="*/ 0 w 422"/>
                <a:gd name="T93" fmla="*/ 0 h 382"/>
                <a:gd name="T94" fmla="*/ 0 w 422"/>
                <a:gd name="T95" fmla="*/ 0 h 382"/>
                <a:gd name="T96" fmla="*/ 0 w 422"/>
                <a:gd name="T97" fmla="*/ 0 h 382"/>
                <a:gd name="T98" fmla="*/ 0 w 422"/>
                <a:gd name="T99" fmla="*/ 0 h 382"/>
                <a:gd name="T100" fmla="*/ 0 w 422"/>
                <a:gd name="T101" fmla="*/ 0 h 382"/>
                <a:gd name="T102" fmla="*/ 0 w 422"/>
                <a:gd name="T103" fmla="*/ 0 h 382"/>
                <a:gd name="T104" fmla="*/ 0 w 422"/>
                <a:gd name="T105" fmla="*/ 0 h 382"/>
                <a:gd name="T106" fmla="*/ 0 w 422"/>
                <a:gd name="T107" fmla="*/ 0 h 382"/>
                <a:gd name="T108" fmla="*/ 0 w 422"/>
                <a:gd name="T109" fmla="*/ 0 h 382"/>
                <a:gd name="T110" fmla="*/ 0 w 422"/>
                <a:gd name="T111" fmla="*/ 0 h 382"/>
                <a:gd name="T112" fmla="*/ 0 w 422"/>
                <a:gd name="T113" fmla="*/ 0 h 382"/>
                <a:gd name="T114" fmla="*/ 0 w 422"/>
                <a:gd name="T115" fmla="*/ 0 h 382"/>
                <a:gd name="T116" fmla="*/ 0 w 422"/>
                <a:gd name="T117" fmla="*/ 0 h 382"/>
                <a:gd name="T118" fmla="*/ 0 w 422"/>
                <a:gd name="T119" fmla="*/ 0 h 382"/>
                <a:gd name="T120" fmla="*/ 0 w 422"/>
                <a:gd name="T121" fmla="*/ 0 h 3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2"/>
                <a:gd name="T184" fmla="*/ 0 h 382"/>
                <a:gd name="T185" fmla="*/ 422 w 422"/>
                <a:gd name="T186" fmla="*/ 382 h 3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2" h="382">
                  <a:moveTo>
                    <a:pt x="167" y="170"/>
                  </a:moveTo>
                  <a:lnTo>
                    <a:pt x="310" y="309"/>
                  </a:lnTo>
                  <a:lnTo>
                    <a:pt x="328" y="326"/>
                  </a:lnTo>
                  <a:lnTo>
                    <a:pt x="343" y="338"/>
                  </a:lnTo>
                  <a:lnTo>
                    <a:pt x="358" y="349"/>
                  </a:lnTo>
                  <a:lnTo>
                    <a:pt x="371" y="357"/>
                  </a:lnTo>
                  <a:lnTo>
                    <a:pt x="383" y="362"/>
                  </a:lnTo>
                  <a:lnTo>
                    <a:pt x="397" y="366"/>
                  </a:lnTo>
                  <a:lnTo>
                    <a:pt x="409" y="370"/>
                  </a:lnTo>
                  <a:lnTo>
                    <a:pt x="422" y="371"/>
                  </a:lnTo>
                  <a:lnTo>
                    <a:pt x="422" y="382"/>
                  </a:lnTo>
                  <a:lnTo>
                    <a:pt x="235" y="382"/>
                  </a:lnTo>
                  <a:lnTo>
                    <a:pt x="235" y="371"/>
                  </a:lnTo>
                  <a:lnTo>
                    <a:pt x="243" y="371"/>
                  </a:lnTo>
                  <a:lnTo>
                    <a:pt x="249" y="370"/>
                  </a:lnTo>
                  <a:lnTo>
                    <a:pt x="255" y="368"/>
                  </a:lnTo>
                  <a:lnTo>
                    <a:pt x="259" y="365"/>
                  </a:lnTo>
                  <a:lnTo>
                    <a:pt x="263" y="362"/>
                  </a:lnTo>
                  <a:lnTo>
                    <a:pt x="265" y="360"/>
                  </a:lnTo>
                  <a:lnTo>
                    <a:pt x="266" y="357"/>
                  </a:lnTo>
                  <a:lnTo>
                    <a:pt x="266" y="354"/>
                  </a:lnTo>
                  <a:lnTo>
                    <a:pt x="266" y="347"/>
                  </a:lnTo>
                  <a:lnTo>
                    <a:pt x="264" y="341"/>
                  </a:lnTo>
                  <a:lnTo>
                    <a:pt x="258" y="333"/>
                  </a:lnTo>
                  <a:lnTo>
                    <a:pt x="246" y="321"/>
                  </a:lnTo>
                  <a:lnTo>
                    <a:pt x="110" y="191"/>
                  </a:lnTo>
                  <a:lnTo>
                    <a:pt x="110" y="314"/>
                  </a:lnTo>
                  <a:lnTo>
                    <a:pt x="111" y="327"/>
                  </a:lnTo>
                  <a:lnTo>
                    <a:pt x="111" y="337"/>
                  </a:lnTo>
                  <a:lnTo>
                    <a:pt x="112" y="346"/>
                  </a:lnTo>
                  <a:lnTo>
                    <a:pt x="115" y="352"/>
                  </a:lnTo>
                  <a:lnTo>
                    <a:pt x="116" y="356"/>
                  </a:lnTo>
                  <a:lnTo>
                    <a:pt x="119" y="359"/>
                  </a:lnTo>
                  <a:lnTo>
                    <a:pt x="122" y="361"/>
                  </a:lnTo>
                  <a:lnTo>
                    <a:pt x="127" y="364"/>
                  </a:lnTo>
                  <a:lnTo>
                    <a:pt x="132" y="368"/>
                  </a:lnTo>
                  <a:lnTo>
                    <a:pt x="139" y="370"/>
                  </a:lnTo>
                  <a:lnTo>
                    <a:pt x="146" y="371"/>
                  </a:lnTo>
                  <a:lnTo>
                    <a:pt x="152" y="371"/>
                  </a:lnTo>
                  <a:lnTo>
                    <a:pt x="167" y="371"/>
                  </a:lnTo>
                  <a:lnTo>
                    <a:pt x="167" y="382"/>
                  </a:lnTo>
                  <a:lnTo>
                    <a:pt x="0" y="382"/>
                  </a:lnTo>
                  <a:lnTo>
                    <a:pt x="0" y="371"/>
                  </a:lnTo>
                  <a:lnTo>
                    <a:pt x="13" y="371"/>
                  </a:lnTo>
                  <a:lnTo>
                    <a:pt x="24" y="370"/>
                  </a:lnTo>
                  <a:lnTo>
                    <a:pt x="34" y="368"/>
                  </a:lnTo>
                  <a:lnTo>
                    <a:pt x="38" y="365"/>
                  </a:lnTo>
                  <a:lnTo>
                    <a:pt x="42" y="363"/>
                  </a:lnTo>
                  <a:lnTo>
                    <a:pt x="45" y="360"/>
                  </a:lnTo>
                  <a:lnTo>
                    <a:pt x="48" y="357"/>
                  </a:lnTo>
                  <a:lnTo>
                    <a:pt x="52" y="351"/>
                  </a:lnTo>
                  <a:lnTo>
                    <a:pt x="54" y="342"/>
                  </a:lnTo>
                  <a:lnTo>
                    <a:pt x="55" y="330"/>
                  </a:lnTo>
                  <a:lnTo>
                    <a:pt x="55" y="314"/>
                  </a:lnTo>
                  <a:lnTo>
                    <a:pt x="55" y="68"/>
                  </a:lnTo>
                  <a:lnTo>
                    <a:pt x="55" y="55"/>
                  </a:lnTo>
                  <a:lnTo>
                    <a:pt x="54" y="43"/>
                  </a:lnTo>
                  <a:lnTo>
                    <a:pt x="53" y="36"/>
                  </a:lnTo>
                  <a:lnTo>
                    <a:pt x="52" y="29"/>
                  </a:lnTo>
                  <a:lnTo>
                    <a:pt x="49" y="26"/>
                  </a:lnTo>
                  <a:lnTo>
                    <a:pt x="47" y="23"/>
                  </a:lnTo>
                  <a:lnTo>
                    <a:pt x="44" y="21"/>
                  </a:lnTo>
                  <a:lnTo>
                    <a:pt x="39" y="17"/>
                  </a:lnTo>
                  <a:lnTo>
                    <a:pt x="33" y="14"/>
                  </a:lnTo>
                  <a:lnTo>
                    <a:pt x="26" y="13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52" y="11"/>
                  </a:lnTo>
                  <a:lnTo>
                    <a:pt x="146" y="11"/>
                  </a:lnTo>
                  <a:lnTo>
                    <a:pt x="139" y="12"/>
                  </a:lnTo>
                  <a:lnTo>
                    <a:pt x="133" y="14"/>
                  </a:lnTo>
                  <a:lnTo>
                    <a:pt x="127" y="17"/>
                  </a:lnTo>
                  <a:lnTo>
                    <a:pt x="122" y="20"/>
                  </a:lnTo>
                  <a:lnTo>
                    <a:pt x="119" y="23"/>
                  </a:lnTo>
                  <a:lnTo>
                    <a:pt x="116" y="27"/>
                  </a:lnTo>
                  <a:lnTo>
                    <a:pt x="115" y="30"/>
                  </a:lnTo>
                  <a:lnTo>
                    <a:pt x="112" y="37"/>
                  </a:lnTo>
                  <a:lnTo>
                    <a:pt x="111" y="44"/>
                  </a:lnTo>
                  <a:lnTo>
                    <a:pt x="110" y="55"/>
                  </a:lnTo>
                  <a:lnTo>
                    <a:pt x="110" y="68"/>
                  </a:lnTo>
                  <a:lnTo>
                    <a:pt x="110" y="184"/>
                  </a:lnTo>
                  <a:lnTo>
                    <a:pt x="116" y="180"/>
                  </a:lnTo>
                  <a:lnTo>
                    <a:pt x="123" y="173"/>
                  </a:lnTo>
                  <a:lnTo>
                    <a:pt x="134" y="163"/>
                  </a:lnTo>
                  <a:lnTo>
                    <a:pt x="150" y="149"/>
                  </a:lnTo>
                  <a:lnTo>
                    <a:pt x="189" y="113"/>
                  </a:lnTo>
                  <a:lnTo>
                    <a:pt x="219" y="85"/>
                  </a:lnTo>
                  <a:lnTo>
                    <a:pt x="241" y="63"/>
                  </a:lnTo>
                  <a:lnTo>
                    <a:pt x="254" y="47"/>
                  </a:lnTo>
                  <a:lnTo>
                    <a:pt x="257" y="41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2" y="27"/>
                  </a:lnTo>
                  <a:lnTo>
                    <a:pt x="262" y="24"/>
                  </a:lnTo>
                  <a:lnTo>
                    <a:pt x="261" y="21"/>
                  </a:lnTo>
                  <a:lnTo>
                    <a:pt x="258" y="19"/>
                  </a:lnTo>
                  <a:lnTo>
                    <a:pt x="256" y="16"/>
                  </a:lnTo>
                  <a:lnTo>
                    <a:pt x="252" y="14"/>
                  </a:lnTo>
                  <a:lnTo>
                    <a:pt x="247" y="12"/>
                  </a:lnTo>
                  <a:lnTo>
                    <a:pt x="242" y="11"/>
                  </a:lnTo>
                  <a:lnTo>
                    <a:pt x="235" y="11"/>
                  </a:lnTo>
                  <a:lnTo>
                    <a:pt x="226" y="11"/>
                  </a:lnTo>
                  <a:lnTo>
                    <a:pt x="226" y="0"/>
                  </a:lnTo>
                  <a:lnTo>
                    <a:pt x="370" y="0"/>
                  </a:lnTo>
                  <a:lnTo>
                    <a:pt x="370" y="11"/>
                  </a:lnTo>
                  <a:lnTo>
                    <a:pt x="358" y="12"/>
                  </a:lnTo>
                  <a:lnTo>
                    <a:pt x="347" y="14"/>
                  </a:lnTo>
                  <a:lnTo>
                    <a:pt x="336" y="19"/>
                  </a:lnTo>
                  <a:lnTo>
                    <a:pt x="321" y="26"/>
                  </a:lnTo>
                  <a:lnTo>
                    <a:pt x="314" y="31"/>
                  </a:lnTo>
                  <a:lnTo>
                    <a:pt x="305" y="38"/>
                  </a:lnTo>
                  <a:lnTo>
                    <a:pt x="295" y="45"/>
                  </a:lnTo>
                  <a:lnTo>
                    <a:pt x="285" y="55"/>
                  </a:lnTo>
                  <a:lnTo>
                    <a:pt x="278" y="61"/>
                  </a:lnTo>
                  <a:lnTo>
                    <a:pt x="267" y="72"/>
                  </a:lnTo>
                  <a:lnTo>
                    <a:pt x="249" y="90"/>
                  </a:lnTo>
                  <a:lnTo>
                    <a:pt x="226" y="112"/>
                  </a:lnTo>
                  <a:lnTo>
                    <a:pt x="167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5" name="Freeform 561"/>
            <p:cNvSpPr>
              <a:spLocks/>
            </p:cNvSpPr>
            <p:nvPr/>
          </p:nvSpPr>
          <p:spPr bwMode="auto">
            <a:xfrm>
              <a:off x="2411" y="1046"/>
              <a:ext cx="40" cy="131"/>
            </a:xfrm>
            <a:custGeom>
              <a:avLst/>
              <a:gdLst>
                <a:gd name="T0" fmla="*/ 0 w 159"/>
                <a:gd name="T1" fmla="*/ 0 h 522"/>
                <a:gd name="T2" fmla="*/ 0 w 159"/>
                <a:gd name="T3" fmla="*/ 0 h 522"/>
                <a:gd name="T4" fmla="*/ 0 w 159"/>
                <a:gd name="T5" fmla="*/ 0 h 522"/>
                <a:gd name="T6" fmla="*/ 0 w 159"/>
                <a:gd name="T7" fmla="*/ 0 h 522"/>
                <a:gd name="T8" fmla="*/ 0 w 159"/>
                <a:gd name="T9" fmla="*/ 0 h 522"/>
                <a:gd name="T10" fmla="*/ 0 w 159"/>
                <a:gd name="T11" fmla="*/ 0 h 522"/>
                <a:gd name="T12" fmla="*/ 0 w 159"/>
                <a:gd name="T13" fmla="*/ 0 h 522"/>
                <a:gd name="T14" fmla="*/ 0 w 159"/>
                <a:gd name="T15" fmla="*/ 0 h 522"/>
                <a:gd name="T16" fmla="*/ 0 w 159"/>
                <a:gd name="T17" fmla="*/ 0 h 522"/>
                <a:gd name="T18" fmla="*/ 0 w 159"/>
                <a:gd name="T19" fmla="*/ 0 h 522"/>
                <a:gd name="T20" fmla="*/ 0 w 159"/>
                <a:gd name="T21" fmla="*/ 0 h 522"/>
                <a:gd name="T22" fmla="*/ 0 w 159"/>
                <a:gd name="T23" fmla="*/ 0 h 522"/>
                <a:gd name="T24" fmla="*/ 0 w 159"/>
                <a:gd name="T25" fmla="*/ 0 h 522"/>
                <a:gd name="T26" fmla="*/ 0 w 159"/>
                <a:gd name="T27" fmla="*/ 0 h 522"/>
                <a:gd name="T28" fmla="*/ 0 w 159"/>
                <a:gd name="T29" fmla="*/ 0 h 522"/>
                <a:gd name="T30" fmla="*/ 0 w 159"/>
                <a:gd name="T31" fmla="*/ 0 h 522"/>
                <a:gd name="T32" fmla="*/ 0 w 159"/>
                <a:gd name="T33" fmla="*/ 0 h 522"/>
                <a:gd name="T34" fmla="*/ 0 w 159"/>
                <a:gd name="T35" fmla="*/ 0 h 522"/>
                <a:gd name="T36" fmla="*/ 0 w 159"/>
                <a:gd name="T37" fmla="*/ 0 h 522"/>
                <a:gd name="T38" fmla="*/ 0 w 159"/>
                <a:gd name="T39" fmla="*/ 0 h 522"/>
                <a:gd name="T40" fmla="*/ 0 w 159"/>
                <a:gd name="T41" fmla="*/ 0 h 522"/>
                <a:gd name="T42" fmla="*/ 0 w 159"/>
                <a:gd name="T43" fmla="*/ 0 h 522"/>
                <a:gd name="T44" fmla="*/ 0 w 159"/>
                <a:gd name="T45" fmla="*/ 0 h 522"/>
                <a:gd name="T46" fmla="*/ 0 w 159"/>
                <a:gd name="T47" fmla="*/ 0 h 522"/>
                <a:gd name="T48" fmla="*/ 0 w 159"/>
                <a:gd name="T49" fmla="*/ 0 h 522"/>
                <a:gd name="T50" fmla="*/ 0 w 159"/>
                <a:gd name="T51" fmla="*/ 0 h 522"/>
                <a:gd name="T52" fmla="*/ 0 w 159"/>
                <a:gd name="T53" fmla="*/ 0 h 522"/>
                <a:gd name="T54" fmla="*/ 0 w 159"/>
                <a:gd name="T55" fmla="*/ 0 h 522"/>
                <a:gd name="T56" fmla="*/ 0 w 159"/>
                <a:gd name="T57" fmla="*/ 0 h 522"/>
                <a:gd name="T58" fmla="*/ 0 w 159"/>
                <a:gd name="T59" fmla="*/ 0 h 522"/>
                <a:gd name="T60" fmla="*/ 0 w 159"/>
                <a:gd name="T61" fmla="*/ 0 h 522"/>
                <a:gd name="T62" fmla="*/ 0 w 159"/>
                <a:gd name="T63" fmla="*/ 0 h 522"/>
                <a:gd name="T64" fmla="*/ 0 w 159"/>
                <a:gd name="T65" fmla="*/ 0 h 522"/>
                <a:gd name="T66" fmla="*/ 0 w 159"/>
                <a:gd name="T67" fmla="*/ 0 h 522"/>
                <a:gd name="T68" fmla="*/ 0 w 159"/>
                <a:gd name="T69" fmla="*/ 0 h 522"/>
                <a:gd name="T70" fmla="*/ 0 w 159"/>
                <a:gd name="T71" fmla="*/ 0 h 5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9"/>
                <a:gd name="T109" fmla="*/ 0 h 522"/>
                <a:gd name="T110" fmla="*/ 159 w 159"/>
                <a:gd name="T111" fmla="*/ 522 h 5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9" h="522">
                  <a:moveTo>
                    <a:pt x="0" y="12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40" y="23"/>
                  </a:lnTo>
                  <a:lnTo>
                    <a:pt x="57" y="35"/>
                  </a:lnTo>
                  <a:lnTo>
                    <a:pt x="73" y="49"/>
                  </a:lnTo>
                  <a:lnTo>
                    <a:pt x="83" y="60"/>
                  </a:lnTo>
                  <a:lnTo>
                    <a:pt x="93" y="71"/>
                  </a:lnTo>
                  <a:lnTo>
                    <a:pt x="101" y="83"/>
                  </a:lnTo>
                  <a:lnTo>
                    <a:pt x="109" y="95"/>
                  </a:lnTo>
                  <a:lnTo>
                    <a:pt x="117" y="107"/>
                  </a:lnTo>
                  <a:lnTo>
                    <a:pt x="125" y="120"/>
                  </a:lnTo>
                  <a:lnTo>
                    <a:pt x="131" y="132"/>
                  </a:lnTo>
                  <a:lnTo>
                    <a:pt x="137" y="145"/>
                  </a:lnTo>
                  <a:lnTo>
                    <a:pt x="142" y="159"/>
                  </a:lnTo>
                  <a:lnTo>
                    <a:pt x="147" y="173"/>
                  </a:lnTo>
                  <a:lnTo>
                    <a:pt x="150" y="188"/>
                  </a:lnTo>
                  <a:lnTo>
                    <a:pt x="153" y="202"/>
                  </a:lnTo>
                  <a:lnTo>
                    <a:pt x="156" y="216"/>
                  </a:lnTo>
                  <a:lnTo>
                    <a:pt x="158" y="232"/>
                  </a:lnTo>
                  <a:lnTo>
                    <a:pt x="159" y="246"/>
                  </a:lnTo>
                  <a:lnTo>
                    <a:pt x="159" y="261"/>
                  </a:lnTo>
                  <a:lnTo>
                    <a:pt x="159" y="282"/>
                  </a:lnTo>
                  <a:lnTo>
                    <a:pt x="157" y="304"/>
                  </a:lnTo>
                  <a:lnTo>
                    <a:pt x="153" y="324"/>
                  </a:lnTo>
                  <a:lnTo>
                    <a:pt x="148" y="344"/>
                  </a:lnTo>
                  <a:lnTo>
                    <a:pt x="142" y="364"/>
                  </a:lnTo>
                  <a:lnTo>
                    <a:pt x="135" y="382"/>
                  </a:lnTo>
                  <a:lnTo>
                    <a:pt x="126" y="402"/>
                  </a:lnTo>
                  <a:lnTo>
                    <a:pt x="115" y="420"/>
                  </a:lnTo>
                  <a:lnTo>
                    <a:pt x="104" y="437"/>
                  </a:lnTo>
                  <a:lnTo>
                    <a:pt x="92" y="452"/>
                  </a:lnTo>
                  <a:lnTo>
                    <a:pt x="78" y="467"/>
                  </a:lnTo>
                  <a:lnTo>
                    <a:pt x="64" y="481"/>
                  </a:lnTo>
                  <a:lnTo>
                    <a:pt x="49" y="493"/>
                  </a:lnTo>
                  <a:lnTo>
                    <a:pt x="34" y="504"/>
                  </a:lnTo>
                  <a:lnTo>
                    <a:pt x="17" y="514"/>
                  </a:lnTo>
                  <a:lnTo>
                    <a:pt x="0" y="522"/>
                  </a:lnTo>
                  <a:lnTo>
                    <a:pt x="0" y="512"/>
                  </a:lnTo>
                  <a:lnTo>
                    <a:pt x="9" y="507"/>
                  </a:lnTo>
                  <a:lnTo>
                    <a:pt x="16" y="501"/>
                  </a:lnTo>
                  <a:lnTo>
                    <a:pt x="25" y="495"/>
                  </a:lnTo>
                  <a:lnTo>
                    <a:pt x="32" y="489"/>
                  </a:lnTo>
                  <a:lnTo>
                    <a:pt x="40" y="483"/>
                  </a:lnTo>
                  <a:lnTo>
                    <a:pt x="46" y="475"/>
                  </a:lnTo>
                  <a:lnTo>
                    <a:pt x="53" y="467"/>
                  </a:lnTo>
                  <a:lnTo>
                    <a:pt x="58" y="460"/>
                  </a:lnTo>
                  <a:lnTo>
                    <a:pt x="64" y="451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78" y="422"/>
                  </a:lnTo>
                  <a:lnTo>
                    <a:pt x="86" y="400"/>
                  </a:lnTo>
                  <a:lnTo>
                    <a:pt x="93" y="376"/>
                  </a:lnTo>
                  <a:lnTo>
                    <a:pt x="97" y="350"/>
                  </a:lnTo>
                  <a:lnTo>
                    <a:pt x="100" y="323"/>
                  </a:lnTo>
                  <a:lnTo>
                    <a:pt x="103" y="296"/>
                  </a:lnTo>
                  <a:lnTo>
                    <a:pt x="104" y="269"/>
                  </a:lnTo>
                  <a:lnTo>
                    <a:pt x="103" y="240"/>
                  </a:lnTo>
                  <a:lnTo>
                    <a:pt x="101" y="212"/>
                  </a:lnTo>
                  <a:lnTo>
                    <a:pt x="98" y="185"/>
                  </a:lnTo>
                  <a:lnTo>
                    <a:pt x="94" y="160"/>
                  </a:lnTo>
                  <a:lnTo>
                    <a:pt x="90" y="142"/>
                  </a:lnTo>
                  <a:lnTo>
                    <a:pt x="86" y="125"/>
                  </a:lnTo>
                  <a:lnTo>
                    <a:pt x="82" y="111"/>
                  </a:lnTo>
                  <a:lnTo>
                    <a:pt x="76" y="98"/>
                  </a:lnTo>
                  <a:lnTo>
                    <a:pt x="70" y="86"/>
                  </a:lnTo>
                  <a:lnTo>
                    <a:pt x="64" y="75"/>
                  </a:lnTo>
                  <a:lnTo>
                    <a:pt x="56" y="63"/>
                  </a:lnTo>
                  <a:lnTo>
                    <a:pt x="47" y="53"/>
                  </a:lnTo>
                  <a:lnTo>
                    <a:pt x="37" y="42"/>
                  </a:lnTo>
                  <a:lnTo>
                    <a:pt x="26" y="32"/>
                  </a:lnTo>
                  <a:lnTo>
                    <a:pt x="1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26" name="Rectangle 562"/>
            <p:cNvSpPr>
              <a:spLocks noChangeArrowheads="1"/>
            </p:cNvSpPr>
            <p:nvPr/>
          </p:nvSpPr>
          <p:spPr bwMode="auto">
            <a:xfrm>
              <a:off x="1418" y="1236"/>
              <a:ext cx="109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superconductive</a:t>
              </a:r>
              <a:endParaRPr lang="en-US" sz="1600" b="1" i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5327" name="Rectangle 563"/>
            <p:cNvSpPr>
              <a:spLocks noChangeArrowheads="1"/>
            </p:cNvSpPr>
            <p:nvPr/>
          </p:nvSpPr>
          <p:spPr bwMode="auto">
            <a:xfrm>
              <a:off x="1658" y="1439"/>
              <a:ext cx="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de-DE" i="1" baseline="30000">
                <a:latin typeface="WP Greek Courier"/>
              </a:endParaRPr>
            </a:p>
          </p:txBody>
        </p:sp>
        <p:sp>
          <p:nvSpPr>
            <p:cNvPr id="75328" name="Rectangle 564"/>
            <p:cNvSpPr>
              <a:spLocks noChangeArrowheads="1"/>
            </p:cNvSpPr>
            <p:nvPr/>
          </p:nvSpPr>
          <p:spPr bwMode="auto">
            <a:xfrm>
              <a:off x="851" y="1389"/>
              <a:ext cx="115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Solenoid</a:t>
              </a:r>
              <a:r>
                <a:rPr lang="de-DE" sz="1600" b="1">
                  <a:solidFill>
                    <a:schemeClr val="accent2"/>
                  </a:solidFill>
                  <a:latin typeface="Comic Sans MS" pitchFamily="66" charset="0"/>
                </a:rPr>
                <a:t> (2.5 T</a:t>
              </a:r>
              <a:r>
                <a:rPr lang="de-DE" b="1">
                  <a:solidFill>
                    <a:schemeClr val="accent2"/>
                  </a:solidFill>
                  <a:latin typeface="Comic Sans MS" pitchFamily="66" charset="0"/>
                </a:rPr>
                <a:t>)</a:t>
              </a:r>
              <a:endParaRPr lang="de-DE" b="1" i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5329" name="Line 565"/>
            <p:cNvSpPr>
              <a:spLocks noChangeShapeType="1"/>
            </p:cNvSpPr>
            <p:nvPr/>
          </p:nvSpPr>
          <p:spPr bwMode="auto">
            <a:xfrm>
              <a:off x="1559" y="1588"/>
              <a:ext cx="85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30" name="Line 566"/>
            <p:cNvSpPr>
              <a:spLocks noChangeShapeType="1"/>
            </p:cNvSpPr>
            <p:nvPr/>
          </p:nvSpPr>
          <p:spPr bwMode="auto">
            <a:xfrm flipH="1">
              <a:off x="545" y="959"/>
              <a:ext cx="462" cy="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31" name="Line 567"/>
            <p:cNvSpPr>
              <a:spLocks noChangeShapeType="1"/>
            </p:cNvSpPr>
            <p:nvPr/>
          </p:nvSpPr>
          <p:spPr bwMode="auto">
            <a:xfrm flipH="1" flipV="1">
              <a:off x="3239" y="1821"/>
              <a:ext cx="5" cy="56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32" name="Line 568"/>
            <p:cNvSpPr>
              <a:spLocks noChangeShapeType="1"/>
            </p:cNvSpPr>
            <p:nvPr/>
          </p:nvSpPr>
          <p:spPr bwMode="auto">
            <a:xfrm flipV="1">
              <a:off x="3239" y="1997"/>
              <a:ext cx="1" cy="247"/>
            </a:xfrm>
            <a:prstGeom prst="line">
              <a:avLst/>
            </a:prstGeom>
            <a:noFill/>
            <a:ln w="6350">
              <a:solidFill>
                <a:srgbClr val="DA25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33" name="Text Box 569"/>
            <p:cNvSpPr txBox="1">
              <a:spLocks noChangeArrowheads="1"/>
            </p:cNvSpPr>
            <p:nvPr/>
          </p:nvSpPr>
          <p:spPr bwMode="auto">
            <a:xfrm>
              <a:off x="1048" y="822"/>
              <a:ext cx="1781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latin typeface="Comic Sans MS" pitchFamily="66" charset="0"/>
                </a:rPr>
                <a:t>3</a:t>
              </a:r>
              <a:r>
                <a:rPr lang="en-US" sz="1600" b="1">
                  <a:latin typeface="Comic Sans MS" pitchFamily="66" charset="0"/>
                </a:rPr>
                <a:t>He – </a:t>
              </a:r>
              <a:r>
                <a:rPr lang="en-US" sz="1600" b="1" baseline="30000">
                  <a:latin typeface="Comic Sans MS" pitchFamily="66" charset="0"/>
                </a:rPr>
                <a:t>4</a:t>
              </a:r>
              <a:r>
                <a:rPr lang="en-US" sz="1600" b="1">
                  <a:latin typeface="Comic Sans MS" pitchFamily="66" charset="0"/>
                </a:rPr>
                <a:t>He Dilution</a:t>
              </a:r>
            </a:p>
            <a:p>
              <a:r>
                <a:rPr lang="en-US" sz="1600" b="1">
                  <a:latin typeface="Comic Sans MS" pitchFamily="66" charset="0"/>
                </a:rPr>
                <a:t> refrigerator (T~50mK)</a:t>
              </a:r>
            </a:p>
          </p:txBody>
        </p:sp>
        <p:sp>
          <p:nvSpPr>
            <p:cNvPr id="75334" name="Rectangle 570"/>
            <p:cNvSpPr>
              <a:spLocks noChangeArrowheads="1"/>
            </p:cNvSpPr>
            <p:nvPr/>
          </p:nvSpPr>
          <p:spPr bwMode="auto">
            <a:xfrm>
              <a:off x="1891" y="1966"/>
              <a:ext cx="1" cy="1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35" name="Rectangle 571"/>
            <p:cNvSpPr>
              <a:spLocks noChangeArrowheads="1"/>
            </p:cNvSpPr>
            <p:nvPr/>
          </p:nvSpPr>
          <p:spPr bwMode="auto">
            <a:xfrm>
              <a:off x="257" y="1980"/>
              <a:ext cx="2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36" name="Freeform 572"/>
            <p:cNvSpPr>
              <a:spLocks/>
            </p:cNvSpPr>
            <p:nvPr/>
          </p:nvSpPr>
          <p:spPr bwMode="auto">
            <a:xfrm>
              <a:off x="2974" y="1741"/>
              <a:ext cx="8" cy="3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0 h 11"/>
                <a:gd name="T4" fmla="*/ 0 w 30"/>
                <a:gd name="T5" fmla="*/ 0 h 11"/>
                <a:gd name="T6" fmla="*/ 0 w 30"/>
                <a:gd name="T7" fmla="*/ 0 h 11"/>
                <a:gd name="T8" fmla="*/ 0 w 30"/>
                <a:gd name="T9" fmla="*/ 0 h 11"/>
                <a:gd name="T10" fmla="*/ 0 w 30"/>
                <a:gd name="T11" fmla="*/ 0 h 11"/>
                <a:gd name="T12" fmla="*/ 0 w 30"/>
                <a:gd name="T13" fmla="*/ 0 h 11"/>
                <a:gd name="T14" fmla="*/ 0 w 30"/>
                <a:gd name="T15" fmla="*/ 0 h 11"/>
                <a:gd name="T16" fmla="*/ 0 w 30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1"/>
                <a:gd name="T29" fmla="*/ 30 w 3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1">
                  <a:moveTo>
                    <a:pt x="6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37" name="Rectangle 573"/>
            <p:cNvSpPr>
              <a:spLocks noChangeArrowheads="1"/>
            </p:cNvSpPr>
            <p:nvPr/>
          </p:nvSpPr>
          <p:spPr bwMode="auto">
            <a:xfrm>
              <a:off x="257" y="1296"/>
              <a:ext cx="2" cy="183"/>
            </a:xfrm>
            <a:prstGeom prst="rect">
              <a:avLst/>
            </a:prstGeom>
            <a:solidFill>
              <a:srgbClr val="5957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38" name="Rectangle 574"/>
            <p:cNvSpPr>
              <a:spLocks noChangeArrowheads="1"/>
            </p:cNvSpPr>
            <p:nvPr/>
          </p:nvSpPr>
          <p:spPr bwMode="auto">
            <a:xfrm>
              <a:off x="659" y="408"/>
              <a:ext cx="3" cy="11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39" name="Rectangle 575"/>
            <p:cNvSpPr>
              <a:spLocks noChangeArrowheads="1"/>
            </p:cNvSpPr>
            <p:nvPr/>
          </p:nvSpPr>
          <p:spPr bwMode="auto">
            <a:xfrm>
              <a:off x="618" y="1928"/>
              <a:ext cx="3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40" name="Rectangle 576"/>
            <p:cNvSpPr>
              <a:spLocks noChangeArrowheads="1"/>
            </p:cNvSpPr>
            <p:nvPr/>
          </p:nvSpPr>
          <p:spPr bwMode="auto">
            <a:xfrm>
              <a:off x="536" y="1935"/>
              <a:ext cx="79" cy="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41" name="Rectangle 577"/>
            <p:cNvSpPr>
              <a:spLocks noChangeArrowheads="1"/>
            </p:cNvSpPr>
            <p:nvPr/>
          </p:nvSpPr>
          <p:spPr bwMode="auto">
            <a:xfrm>
              <a:off x="536" y="1935"/>
              <a:ext cx="79" cy="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42" name="Rectangle 578"/>
            <p:cNvSpPr>
              <a:spLocks noChangeArrowheads="1"/>
            </p:cNvSpPr>
            <p:nvPr/>
          </p:nvSpPr>
          <p:spPr bwMode="auto">
            <a:xfrm>
              <a:off x="1195" y="2098"/>
              <a:ext cx="5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43" name="Freeform 579"/>
            <p:cNvSpPr>
              <a:spLocks/>
            </p:cNvSpPr>
            <p:nvPr/>
          </p:nvSpPr>
          <p:spPr bwMode="auto">
            <a:xfrm>
              <a:off x="157" y="2050"/>
              <a:ext cx="3" cy="10"/>
            </a:xfrm>
            <a:custGeom>
              <a:avLst/>
              <a:gdLst>
                <a:gd name="T0" fmla="*/ 0 w 11"/>
                <a:gd name="T1" fmla="*/ 0 h 42"/>
                <a:gd name="T2" fmla="*/ 0 w 11"/>
                <a:gd name="T3" fmla="*/ 0 h 42"/>
                <a:gd name="T4" fmla="*/ 0 w 11"/>
                <a:gd name="T5" fmla="*/ 0 h 42"/>
                <a:gd name="T6" fmla="*/ 0 w 11"/>
                <a:gd name="T7" fmla="*/ 0 h 42"/>
                <a:gd name="T8" fmla="*/ 0 w 11"/>
                <a:gd name="T9" fmla="*/ 0 h 42"/>
                <a:gd name="T10" fmla="*/ 0 w 11"/>
                <a:gd name="T11" fmla="*/ 0 h 42"/>
                <a:gd name="T12" fmla="*/ 0 w 11"/>
                <a:gd name="T13" fmla="*/ 0 h 42"/>
                <a:gd name="T14" fmla="*/ 0 w 11"/>
                <a:gd name="T15" fmla="*/ 0 h 42"/>
                <a:gd name="T16" fmla="*/ 0 w 11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2"/>
                <a:gd name="T29" fmla="*/ 11 w 11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2">
                  <a:moveTo>
                    <a:pt x="11" y="5"/>
                  </a:moveTo>
                  <a:lnTo>
                    <a:pt x="11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344" name="Rectangle 580"/>
            <p:cNvSpPr>
              <a:spLocks noChangeArrowheads="1"/>
            </p:cNvSpPr>
            <p:nvPr/>
          </p:nvSpPr>
          <p:spPr bwMode="auto">
            <a:xfrm>
              <a:off x="1960" y="1407"/>
              <a:ext cx="105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 Dipole</a:t>
              </a:r>
              <a:r>
                <a:rPr lang="de-DE" sz="1600" b="1">
                  <a:solidFill>
                    <a:schemeClr val="accent2"/>
                  </a:solidFill>
                  <a:latin typeface="Comic Sans MS" pitchFamily="66" charset="0"/>
                </a:rPr>
                <a:t> (0.5 T)</a:t>
              </a:r>
              <a:endParaRPr lang="de-DE" sz="1600" b="1" i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5345" name="Line 581"/>
            <p:cNvSpPr>
              <a:spLocks noChangeShapeType="1"/>
            </p:cNvSpPr>
            <p:nvPr/>
          </p:nvSpPr>
          <p:spPr bwMode="auto">
            <a:xfrm flipH="1">
              <a:off x="2098" y="1559"/>
              <a:ext cx="227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732" name="Text Box 582"/>
          <p:cNvSpPr txBox="1">
            <a:spLocks noChangeArrowheads="1"/>
          </p:cNvSpPr>
          <p:nvPr/>
        </p:nvSpPr>
        <p:spPr bwMode="auto">
          <a:xfrm>
            <a:off x="6600825" y="6270625"/>
            <a:ext cx="2390775" cy="404813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/>
            <a:r>
              <a:rPr lang="en-US" b="1" i="1" u="sng">
                <a:solidFill>
                  <a:srgbClr val="FF00FF"/>
                </a:solidFill>
                <a:latin typeface="Comic Sans MS" pitchFamily="66" charset="0"/>
              </a:rPr>
              <a:t>Polarization: ~ 50% </a:t>
            </a:r>
            <a:endParaRPr lang="de-DE" b="1" i="1" u="sng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32327" name="Picture 583" descr="vertex-z_high_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7538"/>
            <a:ext cx="49530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34" name="Rectangle 584"/>
          <p:cNvSpPr>
            <a:spLocks noChangeArrowheads="1"/>
          </p:cNvSpPr>
          <p:nvPr/>
        </p:nvSpPr>
        <p:spPr bwMode="auto">
          <a:xfrm>
            <a:off x="5627688" y="1308100"/>
            <a:ext cx="3516312" cy="18954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35" name="Rectangle 585"/>
          <p:cNvSpPr>
            <a:spLocks noChangeArrowheads="1"/>
          </p:cNvSpPr>
          <p:nvPr/>
        </p:nvSpPr>
        <p:spPr bwMode="auto">
          <a:xfrm>
            <a:off x="5672138" y="563245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reversed once a week</a:t>
            </a:r>
          </a:p>
        </p:txBody>
      </p:sp>
      <p:grpSp>
        <p:nvGrpSpPr>
          <p:cNvPr id="26736" name="Group 586"/>
          <p:cNvGrpSpPr>
            <a:grpSpLocks/>
          </p:cNvGrpSpPr>
          <p:nvPr/>
        </p:nvGrpSpPr>
        <p:grpSpPr bwMode="auto">
          <a:xfrm>
            <a:off x="6197600" y="3970338"/>
            <a:ext cx="2506663" cy="1758950"/>
            <a:chOff x="3856" y="2523"/>
            <a:chExt cx="1616" cy="1105"/>
          </a:xfrm>
        </p:grpSpPr>
        <p:sp>
          <p:nvSpPr>
            <p:cNvPr id="26743" name="Line 587"/>
            <p:cNvSpPr>
              <a:spLocks noChangeShapeType="1"/>
            </p:cNvSpPr>
            <p:nvPr/>
          </p:nvSpPr>
          <p:spPr bwMode="auto">
            <a:xfrm rot="5400000">
              <a:off x="4337" y="2750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6744" name="Line 588"/>
            <p:cNvSpPr>
              <a:spLocks noChangeShapeType="1"/>
            </p:cNvSpPr>
            <p:nvPr/>
          </p:nvSpPr>
          <p:spPr bwMode="auto">
            <a:xfrm rot="5400000">
              <a:off x="5245" y="2750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6745" name="Line 589"/>
            <p:cNvSpPr>
              <a:spLocks noChangeShapeType="1"/>
            </p:cNvSpPr>
            <p:nvPr/>
          </p:nvSpPr>
          <p:spPr bwMode="auto">
            <a:xfrm rot="5400000">
              <a:off x="5245" y="3374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6746" name="Line 590"/>
            <p:cNvSpPr>
              <a:spLocks noChangeShapeType="1"/>
            </p:cNvSpPr>
            <p:nvPr/>
          </p:nvSpPr>
          <p:spPr bwMode="auto">
            <a:xfrm rot="5400000">
              <a:off x="4337" y="3402"/>
              <a:ext cx="45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6747" name="Text Box 591"/>
            <p:cNvSpPr txBox="1">
              <a:spLocks noChangeArrowheads="1"/>
            </p:cNvSpPr>
            <p:nvPr/>
          </p:nvSpPr>
          <p:spPr bwMode="auto">
            <a:xfrm>
              <a:off x="3856" y="2636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000" b="1">
                  <a:solidFill>
                    <a:srgbClr val="99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6748" name="Text Box 592"/>
            <p:cNvSpPr txBox="1">
              <a:spLocks noChangeArrowheads="1"/>
            </p:cNvSpPr>
            <p:nvPr/>
          </p:nvSpPr>
          <p:spPr bwMode="auto">
            <a:xfrm>
              <a:off x="3870" y="317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000" b="1">
                  <a:solidFill>
                    <a:srgbClr val="99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26749" name="Oval 593"/>
            <p:cNvSpPr>
              <a:spLocks noChangeArrowheads="1"/>
            </p:cNvSpPr>
            <p:nvPr/>
          </p:nvSpPr>
          <p:spPr bwMode="auto">
            <a:xfrm>
              <a:off x="3856" y="3175"/>
              <a:ext cx="255" cy="255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50" name="Oval 594"/>
            <p:cNvSpPr>
              <a:spLocks noChangeArrowheads="1"/>
            </p:cNvSpPr>
            <p:nvPr/>
          </p:nvSpPr>
          <p:spPr bwMode="auto">
            <a:xfrm>
              <a:off x="3856" y="2636"/>
              <a:ext cx="255" cy="255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6737" name="Rectangle 595"/>
          <p:cNvSpPr>
            <a:spLocks noChangeArrowheads="1"/>
          </p:cNvSpPr>
          <p:nvPr/>
        </p:nvSpPr>
        <p:spPr bwMode="auto">
          <a:xfrm>
            <a:off x="5627688" y="3835400"/>
            <a:ext cx="3516312" cy="22129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38" name="Rectangle 596"/>
          <p:cNvSpPr>
            <a:spLocks noChangeArrowheads="1"/>
          </p:cNvSpPr>
          <p:nvPr/>
        </p:nvSpPr>
        <p:spPr bwMode="auto">
          <a:xfrm>
            <a:off x="5656263" y="3595688"/>
            <a:ext cx="744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or:</a:t>
            </a:r>
          </a:p>
        </p:txBody>
      </p:sp>
      <p:sp>
        <p:nvSpPr>
          <p:cNvPr id="32341" name="Text Box 597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single ratio method, SRM (1)</a:t>
            </a: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740" name="Line 598"/>
          <p:cNvSpPr>
            <a:spLocks noChangeShapeType="1"/>
          </p:cNvSpPr>
          <p:nvPr/>
        </p:nvSpPr>
        <p:spPr bwMode="auto">
          <a:xfrm>
            <a:off x="76200" y="7620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741" name="Picture 600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7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35188" y="1447800"/>
          <a:ext cx="2130425" cy="1074738"/>
        </p:xfrm>
        <a:graphic>
          <a:graphicData uri="http://schemas.openxmlformats.org/presentationml/2006/ole">
            <p:oleObj spid="_x0000_s23554" name="Формула" r:id="rId5" imgW="1663560" imgH="838080" progId="Equation.3">
              <p:embed/>
            </p:oleObj>
          </a:graphicData>
        </a:graphic>
      </p:graphicFrame>
      <p:sp>
        <p:nvSpPr>
          <p:cNvPr id="23563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6600"/>
                </a:solidFill>
                <a:latin typeface="Calibri" pitchFamily="34" charset="0"/>
              </a:rPr>
              <a:t>Usually the </a:t>
            </a:r>
            <a:r>
              <a:rPr lang="en-US" sz="2000" i="1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</a:t>
            </a:r>
            <a:r>
              <a:rPr lang="en-US" sz="2000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- asymmetry is defined as</a:t>
            </a:r>
            <a:endParaRPr lang="ru-RU" sz="2000">
              <a:solidFill>
                <a:srgbClr val="336600"/>
              </a:solidFill>
              <a:latin typeface="Calibri" pitchFamily="34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119188" y="2743200"/>
          <a:ext cx="7221537" cy="898525"/>
        </p:xfrm>
        <a:graphic>
          <a:graphicData uri="http://schemas.openxmlformats.org/presentationml/2006/ole">
            <p:oleObj spid="_x0000_s23555" name="Формула" r:id="rId6" imgW="5715000" imgH="711000" progId="Equation.3">
              <p:embed/>
            </p:oleObj>
          </a:graphicData>
        </a:graphic>
      </p:graphicFrame>
      <p:sp>
        <p:nvSpPr>
          <p:cNvPr id="23564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701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3048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6" name="Text Box 11"/>
          <p:cNvSpPr txBox="1">
            <a:spLocks noChangeArrowheads="1"/>
          </p:cNvSpPr>
          <p:nvPr/>
        </p:nvSpPr>
        <p:spPr bwMode="auto">
          <a:xfrm>
            <a:off x="2286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6600"/>
                </a:solidFill>
                <a:latin typeface="Calibri" pitchFamily="34" charset="0"/>
              </a:rPr>
              <a:t>where</a:t>
            </a:r>
            <a:endParaRPr lang="ru-RU">
              <a:solidFill>
                <a:srgbClr val="336600"/>
              </a:solidFill>
              <a:latin typeface="Calibri" pitchFamily="34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82663" y="3962400"/>
          <a:ext cx="1463675" cy="590550"/>
        </p:xfrm>
        <a:graphic>
          <a:graphicData uri="http://schemas.openxmlformats.org/presentationml/2006/ole">
            <p:oleObj spid="_x0000_s23556" name="Формула" r:id="rId7" imgW="1193760" imgH="482400" progId="Equation.3">
              <p:embed/>
            </p:oleObj>
          </a:graphicData>
        </a:graphic>
      </p:graphicFrame>
      <p:sp>
        <p:nvSpPr>
          <p:cNvPr id="23567" name="Text Box 13"/>
          <p:cNvSpPr txBox="1">
            <a:spLocks noChangeArrowheads="1"/>
          </p:cNvSpPr>
          <p:nvPr/>
        </p:nvSpPr>
        <p:spPr bwMode="auto">
          <a:xfrm>
            <a:off x="2667000" y="378619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C is an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acceptance (assumed to be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/>
              </a:rPr>
              <a:t>-independent) ,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L</a:t>
            </a:r>
            <a:r>
              <a:rPr lang="en-US" baseline="-25000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± 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is a luminosity</a:t>
            </a:r>
            <a:r>
              <a:rPr lang="en-US" baseline="-25000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 and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&lt;P</a:t>
            </a:r>
            <a:r>
              <a:rPr lang="en-US" baseline="-25000" dirty="0">
                <a:solidFill>
                  <a:srgbClr val="990000"/>
                </a:solidFill>
                <a:latin typeface="Calibri" pitchFamily="34" charset="0"/>
                <a:cs typeface="Times New Roman" pitchFamily="18" charset="0"/>
              </a:rPr>
              <a:t>±</a:t>
            </a:r>
            <a:r>
              <a:rPr lang="en-US" dirty="0">
                <a:solidFill>
                  <a:srgbClr val="990000"/>
                </a:solidFill>
                <a:latin typeface="Calibri" pitchFamily="34" charset="0"/>
                <a:cs typeface="Times New Roman" pitchFamily="18" charset="0"/>
              </a:rPr>
              <a:t>&gt;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are average products of target polarization and dilution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factors.</a:t>
            </a:r>
            <a:endParaRPr lang="ru-RU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785786" y="4786322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For COMPASS two cells target:</a:t>
            </a:r>
            <a:endParaRPr lang="ru-RU" sz="2000">
              <a:solidFill>
                <a:srgbClr val="FF3300"/>
              </a:solidFill>
              <a:latin typeface="Calibri" pitchFamily="34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06425" y="5181600"/>
          <a:ext cx="4422775" cy="1125538"/>
        </p:xfrm>
        <a:graphic>
          <a:graphicData uri="http://schemas.openxmlformats.org/presentationml/2006/ole">
            <p:oleObj spid="_x0000_s23557" name="Формула" r:id="rId8" imgW="3593880" imgH="91440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8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053138" y="5257800"/>
          <a:ext cx="1239837" cy="306388"/>
        </p:xfrm>
        <a:graphic>
          <a:graphicData uri="http://schemas.openxmlformats.org/presentationml/2006/ole">
            <p:oleObj spid="_x0000_s23559" name="Формула" r:id="rId10" imgW="927000" imgH="228600" progId="Equation.3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6019800" y="5715000"/>
          <a:ext cx="2286000" cy="528638"/>
        </p:xfrm>
        <a:graphic>
          <a:graphicData uri="http://schemas.openxmlformats.org/presentationml/2006/ole">
            <p:oleObj spid="_x0000_s23560" name="Формула" r:id="rId11" imgW="1701720" imgH="393480" progId="Equation.3">
              <p:embed/>
            </p:oleObj>
          </a:graphicData>
        </a:graphic>
      </p:graphicFrame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SRM (2)</a:t>
            </a: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>
            <a:off x="4495800" y="1752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</a:t>
            </a:r>
            <a:r>
              <a:rPr lang="en-US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 - are the target polarizations</a:t>
            </a:r>
            <a:endParaRPr lang="ru-RU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19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928662" y="6356350"/>
            <a:ext cx="7929618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 descr="Пергамент"/>
          <p:cNvSpPr txBox="1">
            <a:spLocks noChangeArrowheads="1"/>
          </p:cNvSpPr>
          <p:nvPr/>
        </p:nvSpPr>
        <p:spPr bwMode="auto">
          <a:xfrm>
            <a:off x="76200" y="1066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800000"/>
                </a:solidFill>
                <a:latin typeface="Calibri" pitchFamily="34" charset="0"/>
              </a:rPr>
              <a:t>The SRM method has been tested using a part of the COMPASS data of 2002, standard COMPASS selection </a:t>
            </a:r>
            <a:r>
              <a:rPr lang="en-US" sz="2000" b="1" dirty="0" smtClean="0">
                <a:solidFill>
                  <a:srgbClr val="800000"/>
                </a:solidFill>
                <a:latin typeface="Calibri" pitchFamily="34" charset="0"/>
              </a:rPr>
              <a:t>cuts. </a:t>
            </a:r>
            <a:endParaRPr lang="ru-RU" sz="20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81024" y="2000240"/>
            <a:ext cx="834869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       </a:t>
            </a:r>
            <a:r>
              <a:rPr lang="en-US" sz="2000" b="1" dirty="0">
                <a:solidFill>
                  <a:srgbClr val="336600"/>
                </a:solidFill>
                <a:latin typeface="Calibri" pitchFamily="34" charset="0"/>
              </a:rPr>
              <a:t>Results on asymmetries: </a:t>
            </a:r>
            <a:r>
              <a:rPr lang="en-US" sz="2000" b="1" dirty="0" err="1" smtClean="0">
                <a:solidFill>
                  <a:srgbClr val="336600"/>
                </a:solidFill>
                <a:latin typeface="Calibri" pitchFamily="34" charset="0"/>
              </a:rPr>
              <a:t>A</a:t>
            </a:r>
            <a:r>
              <a:rPr lang="en-US" sz="2000" b="1" baseline="-25000" dirty="0" err="1" smtClean="0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f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(</a:t>
            </a:r>
            <a:r>
              <a:rPr lang="en-US" sz="2000" b="1" dirty="0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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  <a:sym typeface="Symbol" pitchFamily="18" charset="2"/>
              </a:rPr>
              <a:t>),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en-US" sz="2000" b="1" i="1" dirty="0" smtClean="0">
                <a:solidFill>
                  <a:srgbClr val="336600"/>
                </a:solidFill>
                <a:latin typeface="Calibri" pitchFamily="34" charset="0"/>
              </a:rPr>
              <a:t>f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 is a direction of the target solenoid </a:t>
            </a:r>
            <a:r>
              <a:rPr lang="en-US" sz="2000" b="1" dirty="0" smtClean="0">
                <a:solidFill>
                  <a:srgbClr val="336600"/>
                </a:solidFill>
                <a:latin typeface="+mj-lt"/>
              </a:rPr>
              <a:t>magnetic field, f=+ or -:</a:t>
            </a:r>
            <a:endParaRPr lang="en-US" sz="2000" b="1" dirty="0">
              <a:solidFill>
                <a:srgbClr val="3366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different for </a:t>
            </a:r>
            <a:r>
              <a:rPr lang="en-US" sz="2000" b="1" i="1" dirty="0" smtClean="0">
                <a:solidFill>
                  <a:srgbClr val="336600"/>
                </a:solidFill>
                <a:latin typeface="Calibri" pitchFamily="34" charset="0"/>
              </a:rPr>
              <a:t>f₊ 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and</a:t>
            </a:r>
            <a:r>
              <a:rPr lang="en-US" sz="2000" b="1" i="1" dirty="0" smtClean="0">
                <a:solidFill>
                  <a:srgbClr val="336600"/>
                </a:solidFill>
                <a:latin typeface="Calibri" pitchFamily="34" charset="0"/>
              </a:rPr>
              <a:t> f₋, 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i.e</a:t>
            </a:r>
            <a:r>
              <a:rPr lang="en-US" sz="2000" b="1" i="1" dirty="0" smtClean="0">
                <a:solidFill>
                  <a:srgbClr val="336600"/>
                </a:solidFill>
                <a:latin typeface="Calibri" pitchFamily="34" charset="0"/>
              </a:rPr>
              <a:t>.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  <a:latin typeface="Calibri" pitchFamily="34" charset="0"/>
              </a:rPr>
              <a:t>A(</a:t>
            </a:r>
            <a:r>
              <a:rPr lang="en-US" sz="2000" b="1" i="1" dirty="0" smtClean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</a:t>
            </a:r>
            <a:r>
              <a:rPr lang="en-US" sz="2000" b="1" i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 distributions depend on the initial </a:t>
            </a: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f</a:t>
            </a:r>
            <a:endParaRPr lang="en-US" sz="2000" b="1" dirty="0" smtClean="0">
              <a:solidFill>
                <a:srgbClr val="3366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smtClean="0">
                <a:solidFill>
                  <a:srgbClr val="336600"/>
                </a:solidFill>
                <a:latin typeface="Calibri" pitchFamily="34" charset="0"/>
              </a:rPr>
              <a:t>different </a:t>
            </a:r>
            <a:r>
              <a:rPr lang="en-US" sz="2000" b="1" dirty="0">
                <a:solidFill>
                  <a:srgbClr val="336600"/>
                </a:solidFill>
                <a:latin typeface="Calibri" pitchFamily="34" charset="0"/>
              </a:rPr>
              <a:t>for U and D cells: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b="1" dirty="0">
              <a:solidFill>
                <a:srgbClr val="3366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solidFill>
                <a:srgbClr val="3366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336600"/>
                </a:solidFill>
                <a:latin typeface="Calibri" pitchFamily="34" charset="0"/>
              </a:rPr>
              <a:t>          </a:t>
            </a:r>
            <a:endParaRPr lang="ru-RU" sz="20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85720" y="4857760"/>
            <a:ext cx="35004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Calibri" pitchFamily="34" charset="0"/>
              </a:rPr>
              <a:t>Large false </a:t>
            </a:r>
            <a:r>
              <a:rPr lang="en-US" b="1" dirty="0" smtClean="0">
                <a:solidFill>
                  <a:srgbClr val="FF3300"/>
                </a:solidFill>
                <a:latin typeface="Calibri" pitchFamily="34" charset="0"/>
              </a:rPr>
              <a:t>asymmetries,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latin typeface="Calibri" pitchFamily="34" charset="0"/>
              </a:rPr>
              <a:t>larger than physics ones</a:t>
            </a:r>
            <a:endParaRPr lang="ru-RU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643042" y="3786190"/>
            <a:ext cx="204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CC3300"/>
                </a:solidFill>
                <a:latin typeface="Calibri" pitchFamily="34" charset="0"/>
                <a:sym typeface="Symbol" pitchFamily="18" charset="2"/>
              </a:rPr>
              <a:t></a:t>
            </a:r>
            <a:endParaRPr lang="ru-RU" sz="36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792538" y="3214686"/>
          <a:ext cx="1708150" cy="400050"/>
        </p:xfrm>
        <a:graphic>
          <a:graphicData uri="http://schemas.openxmlformats.org/presentationml/2006/ole">
            <p:oleObj spid="_x0000_s24579" name="Формула" r:id="rId5" imgW="977760" imgH="228600" progId="Equation.3">
              <p:embed/>
            </p:oleObj>
          </a:graphicData>
        </a:graphic>
      </p:graphicFrame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276600" y="152400"/>
            <a:ext cx="1603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SRM (3)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Стрелка вправо 11"/>
          <p:cNvSpPr/>
          <p:nvPr/>
        </p:nvSpPr>
        <p:spPr>
          <a:xfrm>
            <a:off x="3428992" y="521495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29124" y="507207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SRM can not be used for searches of small asymmetries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85786" y="6356350"/>
            <a:ext cx="7715304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3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66800" y="762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METHODS OF ANALYSIS: THE MODIFIED DOUBLE RATIO METHOD,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(MDR) (1)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60" name="Text Box 8"/>
          <p:cNvSpPr txBox="1">
            <a:spLocks noChangeArrowheads="1"/>
          </p:cNvSpPr>
          <p:nvPr/>
        </p:nvSpPr>
        <p:spPr bwMode="auto">
          <a:xfrm>
            <a:off x="228600" y="1857364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where                  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                          is a number of events,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381000" y="2643182"/>
            <a:ext cx="847728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</a:rPr>
              <a:t>t = U</a:t>
            </a:r>
            <a:r>
              <a:rPr lang="en-US" sz="1600" dirty="0">
                <a:latin typeface="Calibri" pitchFamily="34" charset="0"/>
              </a:rPr>
              <a:t> or D      for Upper or Down cell,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</a:rPr>
              <a:t>p</a:t>
            </a:r>
            <a:r>
              <a:rPr lang="en-US" sz="1600" dirty="0">
                <a:latin typeface="Calibri" pitchFamily="34" charset="0"/>
              </a:rPr>
              <a:t> = + or – </a:t>
            </a:r>
            <a:r>
              <a:rPr lang="en-US" sz="1600" dirty="0" smtClean="0">
                <a:latin typeface="Calibri" pitchFamily="34" charset="0"/>
              </a:rPr>
              <a:t>    </a:t>
            </a:r>
            <a:r>
              <a:rPr lang="en-US" sz="1600" dirty="0">
                <a:latin typeface="Calibri" pitchFamily="34" charset="0"/>
              </a:rPr>
              <a:t>polarization (along or opposite to the beam),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Calibri" pitchFamily="34" charset="0"/>
              </a:rPr>
              <a:t>f = + </a:t>
            </a:r>
            <a:r>
              <a:rPr lang="en-US" sz="1600" dirty="0">
                <a:latin typeface="Calibri" pitchFamily="34" charset="0"/>
              </a:rPr>
              <a:t>or –        solenoid field direction (along or opposite to beam),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                 </a:t>
            </a:r>
            <a:r>
              <a:rPr lang="en-US" sz="1600" dirty="0">
                <a:latin typeface="+mj-lt"/>
              </a:rPr>
              <a:t>target acceptance factor (source of false asymmetries),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     </a:t>
            </a:r>
            <a:r>
              <a:rPr lang="en-US" sz="1600" dirty="0">
                <a:latin typeface="+mj-lt"/>
              </a:rPr>
              <a:t>product of beam flux and target density</a:t>
            </a:r>
            <a:r>
              <a:rPr lang="en-US" sz="1600" dirty="0" smtClean="0">
                <a:latin typeface="+mj-lt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latin typeface="Calibri" pitchFamily="34" charset="0"/>
                <a:sym typeface="Symbol"/>
              </a:rPr>
              <a:t></a:t>
            </a:r>
            <a:r>
              <a:rPr lang="en-US" sz="1600" i="1" baseline="-25000" dirty="0" smtClean="0">
                <a:latin typeface="Calibri" pitchFamily="34" charset="0"/>
                <a:sym typeface="Symbol"/>
              </a:rPr>
              <a:t>p</a:t>
            </a:r>
            <a:r>
              <a:rPr lang="en-US" sz="1600" dirty="0" smtClean="0">
                <a:latin typeface="Calibri" pitchFamily="34" charset="0"/>
                <a:sym typeface="Symbol"/>
              </a:rPr>
              <a:t>                   </a:t>
            </a:r>
            <a:r>
              <a:rPr lang="en-US" sz="1600" dirty="0" smtClean="0">
                <a:latin typeface="Calibri" pitchFamily="34" charset="0"/>
              </a:rPr>
              <a:t>spin </a:t>
            </a:r>
            <a:r>
              <a:rPr lang="en-US" sz="1600" dirty="0">
                <a:latin typeface="Calibri" pitchFamily="34" charset="0"/>
              </a:rPr>
              <a:t>dependent cross sections.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         and                cancel if beam crosses both cells and if one combines periods with the same 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</a:rPr>
              <a:t>f.</a:t>
            </a:r>
            <a:endParaRPr lang="ru-RU" sz="1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95262" y="3786190"/>
          <a:ext cx="533400" cy="323850"/>
        </p:xfrm>
        <a:graphic>
          <a:graphicData uri="http://schemas.openxmlformats.org/presentationml/2006/ole">
            <p:oleObj spid="_x0000_s27653" name="Формула" r:id="rId4" imgW="419040" imgH="253800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28596" y="4214818"/>
          <a:ext cx="1066800" cy="344487"/>
        </p:xfrm>
        <a:graphic>
          <a:graphicData uri="http://schemas.openxmlformats.org/presentationml/2006/ole">
            <p:oleObj spid="_x0000_s27654" name="Формула" r:id="rId5" imgW="787320" imgH="253800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04786" y="4857760"/>
          <a:ext cx="381000" cy="381000"/>
        </p:xfrm>
        <a:graphic>
          <a:graphicData uri="http://schemas.openxmlformats.org/presentationml/2006/ole">
            <p:oleObj spid="_x0000_s27655" name="Формула" r:id="rId6" imgW="253800" imgH="253800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395394" y="4891100"/>
          <a:ext cx="533400" cy="323850"/>
        </p:xfrm>
        <a:graphic>
          <a:graphicData uri="http://schemas.openxmlformats.org/presentationml/2006/ole">
            <p:oleObj spid="_x0000_s27656" name="Формула" r:id="rId7" imgW="419040" imgH="253800" progId="Equation.3">
              <p:embed/>
            </p:oleObj>
          </a:graphicData>
        </a:graphic>
      </p:graphicFrame>
      <p:pic>
        <p:nvPicPr>
          <p:cNvPr id="14" name="Picture 8" descr="http://theor.jinr.ru/~spin/2009/images/dspin_09s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6" y="0"/>
            <a:ext cx="714348" cy="714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071538" y="1142984"/>
          <a:ext cx="6464300" cy="824307"/>
        </p:xfrm>
        <a:graphic>
          <a:graphicData uri="http://schemas.openxmlformats.org/presentationml/2006/ole">
            <p:oleObj spid="_x0000_s27657" name="Equation" r:id="rId9" imgW="3784320" imgH="482400" progId="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10736" y="2214554"/>
          <a:ext cx="660802" cy="357190"/>
        </p:xfrm>
        <a:graphic>
          <a:graphicData uri="http://schemas.openxmlformats.org/presentationml/2006/ole">
            <p:oleObj spid="_x0000_s27658" name="Equation" r:id="rId10" imgW="469800" imgH="253800" progId="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785786" y="5518168"/>
          <a:ext cx="7501542" cy="768352"/>
        </p:xfrm>
        <a:graphic>
          <a:graphicData uri="http://schemas.openxmlformats.org/presentationml/2006/ole">
            <p:oleObj spid="_x0000_s27659" name="Equation" r:id="rId11" imgW="4711680" imgH="482400" progId="">
              <p:embed/>
            </p:oleObj>
          </a:graphicData>
        </a:graphic>
      </p:graphicFrame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7643866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6" name="Picture 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76200"/>
            <a:ext cx="769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4"/>
          <p:cNvSpPr>
            <a:spLocks noChangeShapeType="1"/>
          </p:cNvSpPr>
          <p:nvPr/>
        </p:nvSpPr>
        <p:spPr bwMode="auto">
          <a:xfrm>
            <a:off x="76200" y="838200"/>
            <a:ext cx="9144000" cy="0"/>
          </a:xfrm>
          <a:prstGeom prst="lin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62000" y="152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MDR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(2)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90600" y="5975370"/>
          <a:ext cx="1643063" cy="382588"/>
        </p:xfrm>
        <a:graphic>
          <a:graphicData uri="http://schemas.openxmlformats.org/presentationml/2006/ole">
            <p:oleObj spid="_x0000_s37890" name="Формула" r:id="rId5" imgW="927000" imgH="215640" progId="Equation.3">
              <p:embed/>
            </p:oleObj>
          </a:graphicData>
        </a:graphic>
      </p:graphicFrame>
      <p:sp>
        <p:nvSpPr>
          <p:cNvPr id="37909" name="Text Box 7"/>
          <p:cNvSpPr txBox="1">
            <a:spLocks noChangeArrowheads="1"/>
          </p:cNvSpPr>
          <p:nvPr/>
        </p:nvSpPr>
        <p:spPr bwMode="auto">
          <a:xfrm>
            <a:off x="2857488" y="6050181"/>
            <a:ext cx="567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336600"/>
                </a:solidFill>
                <a:latin typeface="Calibri" pitchFamily="34" charset="0"/>
              </a:rPr>
              <a:t>free of false (multiplicative) asymmetries connected with the field.</a:t>
            </a:r>
            <a:endParaRPr lang="ru-RU" sz="14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37910" name="Text Box 8"/>
          <p:cNvSpPr txBox="1">
            <a:spLocks noChangeArrowheads="1"/>
          </p:cNvSpPr>
          <p:nvPr/>
        </p:nvSpPr>
        <p:spPr bwMode="auto">
          <a:xfrm>
            <a:off x="76200" y="914400"/>
            <a:ext cx="8991600" cy="325749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                          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Configuration 1			           Configuration 2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       </a:t>
            </a:r>
            <a:r>
              <a:rPr lang="en-US" sz="1200" dirty="0" smtClean="0">
                <a:latin typeface="Calibri" pitchFamily="34" charset="0"/>
              </a:rPr>
              <a:t>                        </a:t>
            </a:r>
            <a:r>
              <a:rPr lang="en-US" sz="1400" b="1" dirty="0" smtClean="0">
                <a:latin typeface="Calibri" pitchFamily="34" charset="0"/>
              </a:rPr>
              <a:t>Up</a:t>
            </a:r>
            <a:r>
              <a:rPr lang="en-US" sz="1400" b="1" dirty="0">
                <a:latin typeface="Calibri" pitchFamily="34" charset="0"/>
              </a:rPr>
              <a:t>		   Down		      Up		            Down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H(</a:t>
            </a:r>
            <a:r>
              <a:rPr lang="en-US" sz="1400" b="1" dirty="0">
                <a:latin typeface="Calibri" pitchFamily="34" charset="0"/>
                <a:cs typeface="Times New Roman" pitchFamily="18" charset="0"/>
              </a:rPr>
              <a:t>ƒ</a:t>
            </a:r>
            <a:r>
              <a:rPr lang="en-US" sz="1400" b="1" dirty="0">
                <a:latin typeface="Calibri" pitchFamily="34" charset="0"/>
                <a:sym typeface="Symbol" pitchFamily="18" charset="2"/>
              </a:rPr>
              <a:t>)</a:t>
            </a:r>
            <a:r>
              <a:rPr lang="en-US" sz="1200" dirty="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Beam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S(p)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2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2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ru-RU" sz="900" dirty="0">
              <a:latin typeface="Calibri" pitchFamily="34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66700" y="2667000"/>
          <a:ext cx="495300" cy="319088"/>
        </p:xfrm>
        <a:graphic>
          <a:graphicData uri="http://schemas.openxmlformats.org/presentationml/2006/ole">
            <p:oleObj spid="_x0000_s37891" name="Формула" r:id="rId6" imgW="393480" imgH="25380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447800" y="2667000"/>
          <a:ext cx="381000" cy="317500"/>
        </p:xfrm>
        <a:graphic>
          <a:graphicData uri="http://schemas.openxmlformats.org/presentationml/2006/ole">
            <p:oleObj spid="_x0000_s37892" name="Формула" r:id="rId7" imgW="304560" imgH="25380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895600" y="2667000"/>
          <a:ext cx="381000" cy="317500"/>
        </p:xfrm>
        <a:graphic>
          <a:graphicData uri="http://schemas.openxmlformats.org/presentationml/2006/ole">
            <p:oleObj spid="_x0000_s37893" name="Формула" r:id="rId8" imgW="304560" imgH="25380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5257800" y="2743200"/>
          <a:ext cx="381000" cy="317500"/>
        </p:xfrm>
        <a:graphic>
          <a:graphicData uri="http://schemas.openxmlformats.org/presentationml/2006/ole">
            <p:oleObj spid="_x0000_s37894" name="Формула" r:id="rId9" imgW="304560" imgH="253800" progId="Equation.3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7162800" y="2667000"/>
          <a:ext cx="381000" cy="317500"/>
        </p:xfrm>
        <a:graphic>
          <a:graphicData uri="http://schemas.openxmlformats.org/presentationml/2006/ole">
            <p:oleObj spid="_x0000_s37895" name="Формула" r:id="rId10" imgW="304560" imgH="2538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79400" y="3048000"/>
          <a:ext cx="334963" cy="304800"/>
        </p:xfrm>
        <a:graphic>
          <a:graphicData uri="http://schemas.openxmlformats.org/presentationml/2006/ole">
            <p:oleObj spid="_x0000_s37896" name="Формула" r:id="rId11" imgW="279360" imgH="253800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524000" y="3048000"/>
          <a:ext cx="304800" cy="304800"/>
        </p:xfrm>
        <a:graphic>
          <a:graphicData uri="http://schemas.openxmlformats.org/presentationml/2006/ole">
            <p:oleObj spid="_x0000_s37897" name="Формула" r:id="rId12" imgW="228600" imgH="22860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2882900" y="2971800"/>
          <a:ext cx="317500" cy="300038"/>
        </p:xfrm>
        <a:graphic>
          <a:graphicData uri="http://schemas.openxmlformats.org/presentationml/2006/ole">
            <p:oleObj spid="_x0000_s37898" name="Формула" r:id="rId13" imgW="2412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334000" y="3048000"/>
          <a:ext cx="304800" cy="304800"/>
        </p:xfrm>
        <a:graphic>
          <a:graphicData uri="http://schemas.openxmlformats.org/presentationml/2006/ole">
            <p:oleObj spid="_x0000_s37899" name="Формула" r:id="rId14" imgW="228600" imgH="228600" progId="Equation.3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7162800" y="3048000"/>
          <a:ext cx="304800" cy="288925"/>
        </p:xfrm>
        <a:graphic>
          <a:graphicData uri="http://schemas.openxmlformats.org/presentationml/2006/ole">
            <p:oleObj spid="_x0000_s37900" name="Формула" r:id="rId15" imgW="241200" imgH="228600" progId="Equation.3">
              <p:embed/>
            </p:oleObj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304800" y="3633788"/>
          <a:ext cx="457200" cy="393700"/>
        </p:xfrm>
        <a:graphic>
          <a:graphicData uri="http://schemas.openxmlformats.org/presentationml/2006/ole">
            <p:oleObj spid="_x0000_s37901" name="Формула" r:id="rId16" imgW="279360" imgH="241200" progId="Equation.3">
              <p:embed/>
            </p:oleObj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3352800" y="3581400"/>
          <a:ext cx="1219200" cy="488950"/>
        </p:xfrm>
        <a:graphic>
          <a:graphicData uri="http://schemas.openxmlformats.org/presentationml/2006/ole">
            <p:oleObj spid="_x0000_s37902" name="Формула" r:id="rId17" imgW="1143000" imgH="457200" progId="Equation.3">
              <p:embed/>
            </p:oleObj>
          </a:graphicData>
        </a:graphic>
      </p:graphicFrame>
      <p:sp>
        <p:nvSpPr>
          <p:cNvPr id="37911" name="Line 21"/>
          <p:cNvSpPr>
            <a:spLocks noChangeShapeType="1"/>
          </p:cNvSpPr>
          <p:nvPr/>
        </p:nvSpPr>
        <p:spPr bwMode="auto">
          <a:xfrm>
            <a:off x="4419600" y="1066800"/>
            <a:ext cx="0" cy="23622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2" name="Line 22"/>
          <p:cNvSpPr>
            <a:spLocks noChangeShapeType="1"/>
          </p:cNvSpPr>
          <p:nvPr/>
        </p:nvSpPr>
        <p:spPr bwMode="auto">
          <a:xfrm>
            <a:off x="1143000" y="182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>
            <a:off x="2895600" y="1828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4" name="Line 24"/>
          <p:cNvSpPr>
            <a:spLocks noChangeShapeType="1"/>
          </p:cNvSpPr>
          <p:nvPr/>
        </p:nvSpPr>
        <p:spPr bwMode="auto">
          <a:xfrm>
            <a:off x="4800600" y="1752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5" name="Line 25"/>
          <p:cNvSpPr>
            <a:spLocks noChangeShapeType="1"/>
          </p:cNvSpPr>
          <p:nvPr/>
        </p:nvSpPr>
        <p:spPr bwMode="auto">
          <a:xfrm>
            <a:off x="7162800" y="1752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6" name="Line 26"/>
          <p:cNvSpPr>
            <a:spLocks noChangeShapeType="1"/>
          </p:cNvSpPr>
          <p:nvPr/>
        </p:nvSpPr>
        <p:spPr bwMode="auto">
          <a:xfrm>
            <a:off x="1143000" y="2133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7" name="Line 27"/>
          <p:cNvSpPr>
            <a:spLocks noChangeShapeType="1"/>
          </p:cNvSpPr>
          <p:nvPr/>
        </p:nvSpPr>
        <p:spPr bwMode="auto">
          <a:xfrm>
            <a:off x="2895600" y="2133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8" name="Line 28"/>
          <p:cNvSpPr>
            <a:spLocks noChangeShapeType="1"/>
          </p:cNvSpPr>
          <p:nvPr/>
        </p:nvSpPr>
        <p:spPr bwMode="auto">
          <a:xfrm>
            <a:off x="4800600" y="2057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9" name="Line 29"/>
          <p:cNvSpPr>
            <a:spLocks noChangeShapeType="1"/>
          </p:cNvSpPr>
          <p:nvPr/>
        </p:nvSpPr>
        <p:spPr bwMode="auto">
          <a:xfrm>
            <a:off x="7162800" y="2057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0" name="Line 30"/>
          <p:cNvSpPr>
            <a:spLocks noChangeShapeType="1"/>
          </p:cNvSpPr>
          <p:nvPr/>
        </p:nvSpPr>
        <p:spPr bwMode="auto">
          <a:xfrm>
            <a:off x="1143000" y="2438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1" name="Line 31"/>
          <p:cNvSpPr>
            <a:spLocks noChangeShapeType="1"/>
          </p:cNvSpPr>
          <p:nvPr/>
        </p:nvSpPr>
        <p:spPr bwMode="auto">
          <a:xfrm>
            <a:off x="29718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2" name="Line 32"/>
          <p:cNvSpPr>
            <a:spLocks noChangeShapeType="1"/>
          </p:cNvSpPr>
          <p:nvPr/>
        </p:nvSpPr>
        <p:spPr bwMode="auto">
          <a:xfrm>
            <a:off x="4876800" y="2438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3" name="Line 33"/>
          <p:cNvSpPr>
            <a:spLocks noChangeShapeType="1"/>
          </p:cNvSpPr>
          <p:nvPr/>
        </p:nvSpPr>
        <p:spPr bwMode="auto">
          <a:xfrm>
            <a:off x="7239000" y="2438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23863" y="4114800"/>
          <a:ext cx="3538537" cy="709613"/>
        </p:xfrm>
        <a:graphic>
          <a:graphicData uri="http://schemas.openxmlformats.org/presentationml/2006/ole">
            <p:oleObj spid="_x0000_s37903" name="Формула" r:id="rId18" imgW="2387520" imgH="507960" progId="Equation.3">
              <p:embed/>
            </p:oleObj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4724400" y="4191000"/>
          <a:ext cx="2590800" cy="623888"/>
        </p:xfrm>
        <a:graphic>
          <a:graphicData uri="http://schemas.openxmlformats.org/presentationml/2006/ole">
            <p:oleObj spid="_x0000_s37905" name="Формула" r:id="rId19" imgW="2006280" imgH="482400" progId="Equation.3">
              <p:embed/>
            </p:oleObj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1180082" y="4860939"/>
          <a:ext cx="6035124" cy="996953"/>
        </p:xfrm>
        <a:graphic>
          <a:graphicData uri="http://schemas.openxmlformats.org/presentationml/2006/ole">
            <p:oleObj spid="_x0000_s37906" name="Equation" r:id="rId20" imgW="4305240" imgH="711000" progId="">
              <p:embed/>
            </p:oleObj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643570" y="4978949"/>
          <a:ext cx="2357454" cy="378877"/>
        </p:xfrm>
        <a:graphic>
          <a:graphicData uri="http://schemas.openxmlformats.org/presentationml/2006/ole">
            <p:oleObj spid="_x0000_s37907" name="Equation" r:id="rId21" imgW="1422360" imgH="228600" progId="">
              <p:embed/>
            </p:oleObj>
          </a:graphicData>
        </a:graphic>
      </p:graphicFrame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>
          <a:xfrm>
            <a:off x="1000100" y="6421461"/>
            <a:ext cx="7429552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I.Savin</a:t>
            </a:r>
            <a:r>
              <a:rPr lang="en-US" dirty="0" smtClean="0"/>
              <a:t>, </a:t>
            </a:r>
            <a:r>
              <a:rPr lang="en-US" dirty="0" err="1" smtClean="0"/>
              <a:t>Azimuthal</a:t>
            </a:r>
            <a:r>
              <a:rPr lang="en-US" dirty="0" smtClean="0"/>
              <a:t> asymmetries in SIDIS production of hadrons on the longitudinally polarized D target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2138</Words>
  <Application>Microsoft Office PowerPoint</Application>
  <PresentationFormat>On-screen Show (4:3)</PresentationFormat>
  <Paragraphs>282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Тема Office</vt:lpstr>
      <vt:lpstr>Формула</vt:lpstr>
      <vt:lpstr>Equation</vt:lpstr>
      <vt:lpstr>Slide 1</vt:lpstr>
      <vt:lpstr>Slide 2</vt:lpstr>
      <vt:lpstr>Slide 3</vt:lpstr>
      <vt:lpstr>Slide 4</vt:lpstr>
      <vt:lpstr>The polarized 6LiD-Target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I.Shestova</dc:creator>
  <cp:lastModifiedBy>Admin</cp:lastModifiedBy>
  <cp:revision>256</cp:revision>
  <dcterms:created xsi:type="dcterms:W3CDTF">2009-07-13T07:27:11Z</dcterms:created>
  <dcterms:modified xsi:type="dcterms:W3CDTF">2009-09-01T10:01:43Z</dcterms:modified>
</cp:coreProperties>
</file>