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9"/>
  </p:notesMasterIdLst>
  <p:sldIdLst>
    <p:sldId id="345" r:id="rId2"/>
    <p:sldId id="346" r:id="rId3"/>
    <p:sldId id="347" r:id="rId4"/>
    <p:sldId id="348" r:id="rId5"/>
    <p:sldId id="258" r:id="rId6"/>
    <p:sldId id="353" r:id="rId7"/>
    <p:sldId id="359" r:id="rId8"/>
    <p:sldId id="355" r:id="rId9"/>
    <p:sldId id="357" r:id="rId10"/>
    <p:sldId id="316" r:id="rId11"/>
    <p:sldId id="364" r:id="rId12"/>
    <p:sldId id="354" r:id="rId13"/>
    <p:sldId id="369" r:id="rId14"/>
    <p:sldId id="370" r:id="rId15"/>
    <p:sldId id="371" r:id="rId16"/>
    <p:sldId id="372" r:id="rId17"/>
    <p:sldId id="360" r:id="rId18"/>
    <p:sldId id="318" r:id="rId19"/>
    <p:sldId id="321" r:id="rId20"/>
    <p:sldId id="322" r:id="rId21"/>
    <p:sldId id="324" r:id="rId22"/>
    <p:sldId id="266" r:id="rId23"/>
    <p:sldId id="268" r:id="rId24"/>
    <p:sldId id="325" r:id="rId25"/>
    <p:sldId id="323" r:id="rId26"/>
    <p:sldId id="378" r:id="rId27"/>
    <p:sldId id="376" r:id="rId28"/>
    <p:sldId id="377" r:id="rId29"/>
    <p:sldId id="406" r:id="rId30"/>
    <p:sldId id="400" r:id="rId31"/>
    <p:sldId id="402" r:id="rId32"/>
    <p:sldId id="403" r:id="rId33"/>
    <p:sldId id="404" r:id="rId34"/>
    <p:sldId id="405" r:id="rId35"/>
    <p:sldId id="399" r:id="rId36"/>
    <p:sldId id="326" r:id="rId37"/>
    <p:sldId id="327" r:id="rId38"/>
    <p:sldId id="330" r:id="rId39"/>
    <p:sldId id="305" r:id="rId40"/>
    <p:sldId id="309" r:id="rId41"/>
    <p:sldId id="311" r:id="rId42"/>
    <p:sldId id="277" r:id="rId43"/>
    <p:sldId id="287" r:id="rId44"/>
    <p:sldId id="335" r:id="rId45"/>
    <p:sldId id="338" r:id="rId46"/>
    <p:sldId id="272" r:id="rId47"/>
    <p:sldId id="257" r:id="rId48"/>
    <p:sldId id="343" r:id="rId49"/>
    <p:sldId id="409" r:id="rId50"/>
    <p:sldId id="408" r:id="rId51"/>
    <p:sldId id="426" r:id="rId52"/>
    <p:sldId id="428" r:id="rId53"/>
    <p:sldId id="427" r:id="rId54"/>
    <p:sldId id="422" r:id="rId55"/>
    <p:sldId id="434" r:id="rId56"/>
    <p:sldId id="418" r:id="rId57"/>
    <p:sldId id="433" r:id="rId58"/>
  </p:sldIdLst>
  <p:sldSz cx="9144000" cy="6858000" type="screen4x3"/>
  <p:notesSz cx="6858000" cy="9144000"/>
  <p:custDataLst>
    <p:tags r:id="rId6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400"/>
    <a:srgbClr val="C5C000"/>
    <a:srgbClr val="FAD790"/>
    <a:srgbClr val="A50021"/>
    <a:srgbClr val="2B67AF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733" autoAdjust="0"/>
    <p:restoredTop sz="94660"/>
  </p:normalViewPr>
  <p:slideViewPr>
    <p:cSldViewPr>
      <p:cViewPr varScale="1">
        <p:scale>
          <a:sx n="56" d="100"/>
          <a:sy n="56" d="100"/>
        </p:scale>
        <p:origin x="-7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774A8-9A78-42BD-94B6-3F5C51CBA741}" type="datetimeFigureOut">
              <a:rPr lang="en-US" smtClean="0"/>
              <a:pPr/>
              <a:t>9/22/2008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047EB-3C9F-4356-9E9A-541838395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BACFE8-54A7-4207-B7E2-BCADBBFF1BCD}" type="slidenum">
              <a:rPr lang="en-US"/>
              <a:pPr/>
              <a:t>50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8CE48-4585-4AA8-B668-565F18A9389D}" type="slidenum">
              <a:rPr lang="en-US"/>
              <a:pPr/>
              <a:t>54</a:t>
            </a:fld>
            <a:endParaRPr lang="en-US"/>
          </a:p>
        </p:txBody>
      </p:sp>
      <p:sp>
        <p:nvSpPr>
          <p:cNvPr id="993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69" tIns="47384" rIns="94769" bIns="47384" anchor="b"/>
          <a:lstStyle/>
          <a:p>
            <a:pPr algn="r" defTabSz="947738"/>
            <a:fld id="{48B0C790-172B-41B7-A22C-5E59B462E0C8}" type="slidenum">
              <a:rPr lang="fr-FR" sz="1300">
                <a:latin typeface="Times New Roman" pitchFamily="18" charset="0"/>
              </a:rPr>
              <a:pPr algn="r" defTabSz="947738"/>
              <a:t>54</a:t>
            </a:fld>
            <a:endParaRPr lang="fr-FR" sz="1300">
              <a:latin typeface="Times New Roman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</p:spPr>
        <p:txBody>
          <a:bodyPr lIns="94769" tIns="47384" rIns="94769" bIns="47384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G.K. Mallot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G.K. Mallot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G.K. Mallot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G.K. Mallot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G.K. Mallot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G.K. Mallot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G.K. Mallot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G.K. Mallot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G.K. Mallot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G.K. Mallot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G.K. Mallot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JPS, 23 September 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G.K. </a:t>
            </a:r>
            <a:r>
              <a:rPr lang="en-US" dirty="0" err="1" smtClean="0"/>
              <a:t>Mallot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32C3C-D7A2-4DA7-BC01-543D8D27B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6.xml"/><Relationship Id="rId7" Type="http://schemas.openxmlformats.org/officeDocument/2006/relationships/image" Target="../media/image2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6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tags" Target="../tags/tag12.xml"/><Relationship Id="rId7" Type="http://schemas.openxmlformats.org/officeDocument/2006/relationships/image" Target="../media/image65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64.png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8.png"/><Relationship Id="rId4" Type="http://schemas.openxmlformats.org/officeDocument/2006/relationships/tags" Target="../tags/tag13.xml"/><Relationship Id="rId9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tags" Target="../tags/tag18.xml"/><Relationship Id="rId7" Type="http://schemas.openxmlformats.org/officeDocument/2006/relationships/image" Target="../media/image81.png"/><Relationship Id="rId12" Type="http://schemas.openxmlformats.org/officeDocument/2006/relationships/image" Target="../media/image85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80.png"/><Relationship Id="rId11" Type="http://schemas.openxmlformats.org/officeDocument/2006/relationships/image" Target="../media/image8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3.png"/><Relationship Id="rId4" Type="http://schemas.openxmlformats.org/officeDocument/2006/relationships/tags" Target="../tags/tag19.xml"/><Relationship Id="rId9" Type="http://schemas.openxmlformats.org/officeDocument/2006/relationships/image" Target="../media/image7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1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90.png"/><Relationship Id="rId5" Type="http://schemas.openxmlformats.org/officeDocument/2006/relationships/image" Target="../media/image75.png"/><Relationship Id="rId4" Type="http://schemas.openxmlformats.org/officeDocument/2006/relationships/image" Target="../media/image89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4.png"/><Relationship Id="rId7" Type="http://schemas.openxmlformats.org/officeDocument/2006/relationships/image" Target="../media/image9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2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9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oleObject" Target="../embeddings/oleObject4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3" Type="http://schemas.openxmlformats.org/officeDocument/2006/relationships/tags" Target="../tags/tag26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13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image" Target="../media/image112.png"/><Relationship Id="rId5" Type="http://schemas.openxmlformats.org/officeDocument/2006/relationships/tags" Target="../tags/tag28.xml"/><Relationship Id="rId15" Type="http://schemas.openxmlformats.org/officeDocument/2006/relationships/image" Target="../media/image116.png"/><Relationship Id="rId10" Type="http://schemas.openxmlformats.org/officeDocument/2006/relationships/image" Target="../media/image111.png"/><Relationship Id="rId4" Type="http://schemas.openxmlformats.org/officeDocument/2006/relationships/tags" Target="../tags/tag27.xml"/><Relationship Id="rId9" Type="http://schemas.openxmlformats.org/officeDocument/2006/relationships/image" Target="../media/image110.png"/><Relationship Id="rId14" Type="http://schemas.openxmlformats.org/officeDocument/2006/relationships/image" Target="../media/image1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24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>
            <a:lum bright="19000" contrast="-59000"/>
          </a:blip>
          <a:srcRect b="53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Spin structure of the nucleon　studied with </a:t>
            </a:r>
            <a:r>
              <a:rPr lang="en-US" sz="4000" dirty="0" err="1" smtClean="0"/>
              <a:t>muon</a:t>
            </a:r>
            <a:r>
              <a:rPr lang="en-US" sz="4000" dirty="0" smtClean="0"/>
              <a:t> and electron beams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G. K. </a:t>
            </a:r>
            <a:r>
              <a:rPr lang="en-US" dirty="0" err="1" smtClean="0">
                <a:solidFill>
                  <a:schemeClr val="tx1"/>
                </a:solidFill>
              </a:rPr>
              <a:t>Mallot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CERN/PH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4" descr="compass-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5562600"/>
            <a:ext cx="990600" cy="98234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0" y="5638800"/>
            <a:ext cx="4501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JPS Autumn Meeting, </a:t>
            </a:r>
            <a:br>
              <a:rPr lang="en-US" dirty="0" smtClean="0"/>
            </a:br>
            <a:r>
              <a:rPr lang="en-US" dirty="0" smtClean="0"/>
              <a:t>Yamagata, Japan, September 23  , 2008</a:t>
            </a:r>
            <a:endParaRPr 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28600"/>
            <a:ext cx="85915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logo_fu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5638800"/>
            <a:ext cx="914400" cy="914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44121" y="6581001"/>
            <a:ext cx="18998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Zao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Okama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Crater Lake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22860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152400" y="1433052"/>
            <a:ext cx="8915400" cy="2537927"/>
          </a:xfrm>
          <a:prstGeom prst="roundRect">
            <a:avLst>
              <a:gd name="adj" fmla="val 2255"/>
            </a:avLst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5322"/>
          <a:stretch>
            <a:fillRect/>
          </a:stretch>
        </p:blipFill>
        <p:spPr bwMode="auto">
          <a:xfrm>
            <a:off x="289560" y="1478280"/>
            <a:ext cx="8603841" cy="1163216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 flipH="1">
            <a:off x="4800600" y="36576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G</a:t>
            </a:r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. Ross 1989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10" t="54832" r="61788"/>
          <a:stretch>
            <a:fillRect/>
          </a:stretch>
        </p:blipFill>
        <p:spPr bwMode="auto">
          <a:xfrm>
            <a:off x="747196" y="2490521"/>
            <a:ext cx="3758463" cy="153333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23" name="Content Placeholder 6" descr="ross.gif"/>
          <p:cNvPicPr>
            <a:picLocks noGrp="1" noChangeAspect="1"/>
          </p:cNvPicPr>
          <p:nvPr>
            <p:ph idx="1"/>
          </p:nvPr>
        </p:nvPicPr>
        <p:blipFill>
          <a:blip r:embed="rId3"/>
          <a:srcRect l="25406" t="55237" r="33866" b="5554"/>
          <a:stretch>
            <a:fillRect/>
          </a:stretch>
        </p:blipFill>
        <p:spPr>
          <a:xfrm>
            <a:off x="6019800" y="2657475"/>
            <a:ext cx="2971800" cy="399288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Lepton-Photon 1989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G.K. </a:t>
            </a:r>
            <a:r>
              <a:rPr lang="en-US" dirty="0" err="1" smtClean="0"/>
              <a:t>Mallot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1000" y="4267200"/>
            <a:ext cx="4876800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possible scenario: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∆G ≈ 6            </a:t>
            </a:r>
            <a:r>
              <a:rPr lang="en-US" sz="2800" dirty="0" smtClean="0"/>
              <a:t>(Q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=10 GeV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)</a:t>
            </a:r>
            <a:endParaRPr lang="en-US" sz="2800" baseline="30000" dirty="0" smtClean="0"/>
          </a:p>
          <a:p>
            <a:r>
              <a:rPr lang="en-US" sz="2800" dirty="0" smtClean="0">
                <a:solidFill>
                  <a:schemeClr val="tx2"/>
                </a:solidFill>
              </a:rPr>
              <a:t>∆g/g(x) = 1    </a:t>
            </a:r>
            <a:r>
              <a:rPr lang="en-US" sz="2800" dirty="0" smtClean="0"/>
              <a:t>for </a:t>
            </a:r>
            <a:r>
              <a:rPr lang="en-US" sz="2800" dirty="0" err="1" smtClean="0"/>
              <a:t>x</a:t>
            </a:r>
            <a:r>
              <a:rPr lang="en-US" sz="2800" baseline="-25000" dirty="0" err="1" smtClean="0"/>
              <a:t>g</a:t>
            </a:r>
            <a:r>
              <a:rPr lang="en-US" sz="2800" dirty="0" smtClean="0"/>
              <a:t> &gt; 0.1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6820694" y="4504531"/>
            <a:ext cx="151606" cy="794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7074299" y="5636816"/>
            <a:ext cx="143668" cy="4763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7468394" y="4080669"/>
            <a:ext cx="151606" cy="794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7741048" y="4088209"/>
            <a:ext cx="143669" cy="4763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037006" y="2649794"/>
            <a:ext cx="2971800" cy="3962400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153400" cy="762000"/>
          </a:xfrm>
        </p:spPr>
        <p:txBody>
          <a:bodyPr/>
          <a:lstStyle/>
          <a:p>
            <a:r>
              <a:rPr lang="en-US" dirty="0" smtClean="0"/>
              <a:t>∆G and ∆</a:t>
            </a:r>
            <a:r>
              <a:rPr lang="el-GR" dirty="0" smtClean="0"/>
              <a:t>Σ</a:t>
            </a:r>
            <a:r>
              <a:rPr lang="en-US" dirty="0" smtClean="0"/>
              <a:t> in AB/jet scheme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G.K. Mallot</a:t>
            </a:r>
            <a:endParaRPr lang="en-US"/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6000" y="3073400"/>
            <a:ext cx="5010150" cy="319087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1" name="Oval 10"/>
          <p:cNvSpPr/>
          <p:nvPr/>
        </p:nvSpPr>
        <p:spPr bwMode="auto">
          <a:xfrm>
            <a:off x="2482850" y="4673600"/>
            <a:ext cx="158750" cy="222250"/>
          </a:xfrm>
          <a:prstGeom prst="ellipse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27800" y="3295650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Now:</a:t>
            </a:r>
          </a:p>
        </p:txBody>
      </p:sp>
      <p:pic>
        <p:nvPicPr>
          <p:cNvPr id="15" name="Picture 1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6616700" y="3829050"/>
            <a:ext cx="1628045" cy="4445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800600" y="1524000"/>
            <a:ext cx="4009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baseline="-25000" dirty="0" smtClean="0">
                <a:latin typeface="+mn-lt"/>
              </a:rPr>
              <a:t>s </a:t>
            </a:r>
            <a:r>
              <a:rPr lang="en-US" sz="2400" dirty="0" smtClean="0">
                <a:latin typeface="+mn-lt"/>
              </a:rPr>
              <a:t>strong coupling constant</a:t>
            </a:r>
            <a:endParaRPr lang="en-US" sz="2400" baseline="-25000" dirty="0" smtClean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2250" y="4940300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Need:</a:t>
            </a:r>
          </a:p>
        </p:txBody>
      </p:sp>
      <p:pic>
        <p:nvPicPr>
          <p:cNvPr id="18" name="Picture 17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6572250" y="5473700"/>
            <a:ext cx="1871583" cy="355600"/>
          </a:xfrm>
          <a:prstGeom prst="rect">
            <a:avLst/>
          </a:prstGeom>
          <a:noFill/>
        </p:spPr>
      </p:pic>
      <p:pic>
        <p:nvPicPr>
          <p:cNvPr id="20" name="Picture 19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116250" y="1384303"/>
            <a:ext cx="3178169" cy="1466847"/>
          </a:xfrm>
          <a:prstGeom prst="rect">
            <a:avLst/>
          </a:prstGeom>
          <a:noFill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Priorities in 1988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524000"/>
            <a:ext cx="8229600" cy="14478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repeat </a:t>
            </a:r>
            <a:r>
              <a:rPr lang="en-US" sz="2400" dirty="0" smtClean="0"/>
              <a:t>EMC meas. with higher precision and</a:t>
            </a:r>
          </a:p>
          <a:p>
            <a:pPr>
              <a:buClr>
                <a:schemeClr val="tx1"/>
              </a:buClr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measure BJ sum rule  </a:t>
            </a:r>
            <a:r>
              <a:rPr lang="en-US" sz="2400" dirty="0" smtClean="0"/>
              <a:t>(neutron experiment)</a:t>
            </a:r>
          </a:p>
          <a:p>
            <a:pPr>
              <a:buClr>
                <a:schemeClr val="tx1"/>
              </a:buClr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gluon polarization </a:t>
            </a:r>
            <a:r>
              <a:rPr lang="en-US" sz="2400" dirty="0" smtClean="0"/>
              <a:t>(longer term)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G.K. Mallot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2" descr="E:\vernon\vernon2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0"/>
            <a:ext cx="1385093" cy="1990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2667000"/>
            <a:ext cx="17796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Vernon W Hughes, </a:t>
            </a:r>
          </a:p>
          <a:p>
            <a:r>
              <a:rPr lang="en-US" sz="1400" dirty="0" smtClean="0"/>
              <a:t>1921 – 2003, </a:t>
            </a:r>
          </a:p>
          <a:p>
            <a:r>
              <a:rPr lang="en-US" sz="1400" dirty="0" smtClean="0"/>
              <a:t>E80, E130,</a:t>
            </a:r>
            <a:br>
              <a:rPr lang="en-US" sz="1400" dirty="0" smtClean="0"/>
            </a:br>
            <a:r>
              <a:rPr lang="en-US" sz="1400" dirty="0" smtClean="0"/>
              <a:t>EMC, SMC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905000" y="2971800"/>
            <a:ext cx="5943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/>
            <a:r>
              <a:rPr lang="en-US" sz="2400" dirty="0" smtClean="0"/>
              <a:t>Third generation experiments:</a:t>
            </a:r>
          </a:p>
          <a:p>
            <a:pPr marL="288925" indent="-288925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SMC</a:t>
            </a:r>
            <a:r>
              <a:rPr lang="en-US" sz="2400" dirty="0" smtClean="0"/>
              <a:t>  @CERN</a:t>
            </a:r>
          </a:p>
          <a:p>
            <a:pPr marL="288925" indent="-288925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Hermes</a:t>
            </a:r>
            <a:r>
              <a:rPr lang="en-US" sz="2400" dirty="0" smtClean="0"/>
              <a:t> @ DESY (delayed)</a:t>
            </a:r>
          </a:p>
          <a:p>
            <a:pPr marL="288925" indent="-288925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E142/43</a:t>
            </a:r>
            <a:r>
              <a:rPr lang="en-US" sz="2400" dirty="0" smtClean="0"/>
              <a:t>,  E154/155, E155x at SLAC </a:t>
            </a:r>
          </a:p>
          <a:p>
            <a:pPr marL="288925" indent="-288925"/>
            <a:endParaRPr lang="en-US" sz="2400" dirty="0" smtClean="0"/>
          </a:p>
          <a:p>
            <a:pPr marL="288925" indent="-288925"/>
            <a:r>
              <a:rPr lang="en-US" sz="2400" dirty="0" smtClean="0"/>
              <a:t>Forth generation experiments:</a:t>
            </a:r>
          </a:p>
          <a:p>
            <a:pPr marL="288925" indent="-288925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COMPASS</a:t>
            </a:r>
            <a:r>
              <a:rPr lang="en-US" sz="2400" dirty="0" smtClean="0"/>
              <a:t> @CERN</a:t>
            </a:r>
          </a:p>
          <a:p>
            <a:pPr marL="288925" indent="-288925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E99-117</a:t>
            </a:r>
            <a:r>
              <a:rPr lang="en-US" sz="2400" dirty="0" smtClean="0"/>
              <a:t>,…  Jefferson Lab</a:t>
            </a:r>
          </a:p>
          <a:p>
            <a:pPr marL="288925" indent="-288925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PHENIX</a:t>
            </a:r>
            <a:r>
              <a:rPr lang="en-US" sz="2400" dirty="0" smtClean="0"/>
              <a:t> &amp;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STAR</a:t>
            </a:r>
            <a:r>
              <a:rPr lang="en-US" sz="2400" dirty="0" smtClean="0"/>
              <a:t> @ RHIC</a:t>
            </a: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3048000"/>
            <a:ext cx="62380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 descr="hermes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9600" y="3581400"/>
            <a:ext cx="647700" cy="479778"/>
          </a:xfrm>
          <a:prstGeom prst="rect">
            <a:avLst/>
          </a:prstGeom>
          <a:noFill/>
        </p:spPr>
      </p:pic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4191000"/>
            <a:ext cx="51098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 descr="D:\transparencies\compass-0.25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5257800"/>
            <a:ext cx="462323" cy="458470"/>
          </a:xfrm>
          <a:prstGeom prst="rect">
            <a:avLst/>
          </a:prstGeom>
          <a:noFill/>
        </p:spPr>
      </p:pic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6019800"/>
            <a:ext cx="752272" cy="24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6096000"/>
            <a:ext cx="4762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G.K. Mallot</a:t>
            </a:r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SLAC E155 Spectrometer</a:t>
            </a:r>
          </a:p>
        </p:txBody>
      </p:sp>
      <p:pic>
        <p:nvPicPr>
          <p:cNvPr id="63492" name="Picture 4" descr="Target_and_spectromet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526" y="2726574"/>
            <a:ext cx="2849562" cy="3465512"/>
          </a:xfrm>
          <a:prstGeom prst="rect">
            <a:avLst/>
          </a:prstGeom>
          <a:noFill/>
        </p:spPr>
      </p:pic>
      <p:pic>
        <p:nvPicPr>
          <p:cNvPr id="63494" name="Picture 6" descr="New_hut"/>
          <p:cNvPicPr>
            <a:picLocks noChangeAspect="1" noChangeArrowheads="1"/>
          </p:cNvPicPr>
          <p:nvPr/>
        </p:nvPicPr>
        <p:blipFill>
          <a:blip r:embed="rId3" cstate="print"/>
          <a:srcRect l="14197" t="23045" r="-375"/>
          <a:stretch>
            <a:fillRect/>
          </a:stretch>
        </p:blipFill>
        <p:spPr bwMode="auto">
          <a:xfrm>
            <a:off x="6011863" y="3833813"/>
            <a:ext cx="2744787" cy="2455862"/>
          </a:xfrm>
          <a:prstGeom prst="rect">
            <a:avLst/>
          </a:prstGeom>
          <a:noFill/>
        </p:spPr>
      </p:pic>
      <p:sp>
        <p:nvSpPr>
          <p:cNvPr id="63495" name="Oval 7"/>
          <p:cNvSpPr>
            <a:spLocks noChangeAspect="1" noChangeArrowheads="1"/>
          </p:cNvSpPr>
          <p:nvPr/>
        </p:nvSpPr>
        <p:spPr bwMode="auto">
          <a:xfrm>
            <a:off x="5607050" y="2528888"/>
            <a:ext cx="555625" cy="5556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500" name="AutoShape 12"/>
          <p:cNvSpPr>
            <a:spLocks noChangeArrowheads="1"/>
          </p:cNvSpPr>
          <p:nvPr/>
        </p:nvSpPr>
        <p:spPr bwMode="auto">
          <a:xfrm rot="4912370">
            <a:off x="1400175" y="5654676"/>
            <a:ext cx="966787" cy="474662"/>
          </a:xfrm>
          <a:prstGeom prst="leftArrow">
            <a:avLst>
              <a:gd name="adj1" fmla="val 50000"/>
              <a:gd name="adj2" fmla="val 5092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2232025" y="5768975"/>
            <a:ext cx="7556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beam</a:t>
            </a:r>
          </a:p>
        </p:txBody>
      </p:sp>
      <p:sp>
        <p:nvSpPr>
          <p:cNvPr id="63502" name="Line 14"/>
          <p:cNvSpPr>
            <a:spLocks noChangeShapeType="1"/>
          </p:cNvSpPr>
          <p:nvPr/>
        </p:nvSpPr>
        <p:spPr bwMode="auto">
          <a:xfrm>
            <a:off x="5651500" y="2933700"/>
            <a:ext cx="360363" cy="9001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503" name="Line 15"/>
          <p:cNvSpPr>
            <a:spLocks noChangeShapeType="1"/>
          </p:cNvSpPr>
          <p:nvPr/>
        </p:nvSpPr>
        <p:spPr bwMode="auto">
          <a:xfrm>
            <a:off x="6057900" y="2619375"/>
            <a:ext cx="2654300" cy="12144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3504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86100" y="3789363"/>
            <a:ext cx="2951163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228600"/>
            <a:ext cx="76648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732" b="20661"/>
          <a:stretch>
            <a:fillRect/>
          </a:stretch>
        </p:blipFill>
        <p:spPr bwMode="auto">
          <a:xfrm>
            <a:off x="2457450" y="1066800"/>
            <a:ext cx="66865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G.K. Mallot</a:t>
            </a:r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HERMES</a:t>
            </a:r>
            <a:endParaRPr lang="en-US" dirty="0"/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0" y="1908175"/>
            <a:ext cx="70548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1" name="Picture 5" descr="hermes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7038" y="233363"/>
            <a:ext cx="1028700" cy="7620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G.K. Mallot</a:t>
            </a:r>
            <a:endParaRPr 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HERMES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31800" y="2124075"/>
            <a:ext cx="4529138" cy="1970088"/>
            <a:chOff x="272" y="1338"/>
            <a:chExt cx="2853" cy="1241"/>
          </a:xfrm>
        </p:grpSpPr>
        <p:pic>
          <p:nvPicPr>
            <p:cNvPr id="71683" name="Picture 3" descr="Poster04"/>
            <p:cNvPicPr>
              <a:picLocks noChangeAspect="1" noChangeArrowheads="1"/>
            </p:cNvPicPr>
            <p:nvPr/>
          </p:nvPicPr>
          <p:blipFill>
            <a:blip r:embed="rId2"/>
            <a:srcRect l="9271" t="53366" r="9341" b="17088"/>
            <a:stretch>
              <a:fillRect/>
            </a:stretch>
          </p:blipFill>
          <p:spPr bwMode="auto">
            <a:xfrm>
              <a:off x="640" y="1338"/>
              <a:ext cx="2268" cy="1162"/>
            </a:xfrm>
            <a:prstGeom prst="rect">
              <a:avLst/>
            </a:prstGeom>
            <a:noFill/>
          </p:spPr>
        </p:pic>
        <p:sp>
          <p:nvSpPr>
            <p:cNvPr id="71684" name="Text Box 4"/>
            <p:cNvSpPr txBox="1">
              <a:spLocks noChangeArrowheads="1"/>
            </p:cNvSpPr>
            <p:nvPr/>
          </p:nvSpPr>
          <p:spPr bwMode="auto">
            <a:xfrm>
              <a:off x="1916" y="2330"/>
              <a:ext cx="519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100 mm</a:t>
              </a:r>
            </a:p>
          </p:txBody>
        </p:sp>
        <p:sp>
          <p:nvSpPr>
            <p:cNvPr id="71685" name="Line 5"/>
            <p:cNvSpPr>
              <a:spLocks noChangeShapeType="1"/>
            </p:cNvSpPr>
            <p:nvPr/>
          </p:nvSpPr>
          <p:spPr bwMode="auto">
            <a:xfrm>
              <a:off x="1934" y="2310"/>
              <a:ext cx="3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688" name="Line 8"/>
            <p:cNvSpPr>
              <a:spLocks noChangeShapeType="1"/>
            </p:cNvSpPr>
            <p:nvPr/>
          </p:nvSpPr>
          <p:spPr bwMode="auto">
            <a:xfrm>
              <a:off x="1932" y="2277"/>
              <a:ext cx="2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689" name="Line 9"/>
            <p:cNvSpPr>
              <a:spLocks noChangeShapeType="1"/>
            </p:cNvSpPr>
            <p:nvPr/>
          </p:nvSpPr>
          <p:spPr bwMode="auto">
            <a:xfrm>
              <a:off x="2247" y="2278"/>
              <a:ext cx="2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690" name="Text Box 10"/>
            <p:cNvSpPr txBox="1">
              <a:spLocks noChangeArrowheads="1"/>
            </p:cNvSpPr>
            <p:nvPr/>
          </p:nvSpPr>
          <p:spPr bwMode="auto">
            <a:xfrm>
              <a:off x="2568" y="1848"/>
              <a:ext cx="557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Gas inlet</a:t>
              </a:r>
            </a:p>
          </p:txBody>
        </p:sp>
        <p:sp>
          <p:nvSpPr>
            <p:cNvPr id="71691" name="Text Box 11"/>
            <p:cNvSpPr txBox="1">
              <a:spLocks noChangeArrowheads="1"/>
            </p:cNvSpPr>
            <p:nvPr/>
          </p:nvSpPr>
          <p:spPr bwMode="auto">
            <a:xfrm>
              <a:off x="272" y="1338"/>
              <a:ext cx="1760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/>
                <a:t>Gas to </a:t>
              </a:r>
              <a:r>
                <a:rPr lang="en-US" sz="1400" dirty="0" err="1"/>
                <a:t>polarisation</a:t>
              </a:r>
              <a:r>
                <a:rPr lang="en-US" sz="1400" dirty="0"/>
                <a:t> measurement</a:t>
              </a:r>
            </a:p>
          </p:txBody>
        </p:sp>
        <p:sp>
          <p:nvSpPr>
            <p:cNvPr id="71692" name="Text Box 12"/>
            <p:cNvSpPr txBox="1">
              <a:spLocks noChangeArrowheads="1"/>
            </p:cNvSpPr>
            <p:nvPr/>
          </p:nvSpPr>
          <p:spPr bwMode="auto">
            <a:xfrm rot="-1318640">
              <a:off x="669" y="2387"/>
              <a:ext cx="395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beam</a:t>
              </a:r>
            </a:p>
          </p:txBody>
        </p:sp>
      </p:grpSp>
      <p:pic>
        <p:nvPicPr>
          <p:cNvPr id="71693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114800"/>
            <a:ext cx="436562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95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 t="8621"/>
          <a:stretch>
            <a:fillRect/>
          </a:stretch>
        </p:blipFill>
        <p:spPr bwMode="auto">
          <a:xfrm>
            <a:off x="5067300" y="1898650"/>
            <a:ext cx="39465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696" name="Text Box 16"/>
          <p:cNvSpPr txBox="1">
            <a:spLocks noChangeArrowheads="1"/>
          </p:cNvSpPr>
          <p:nvPr/>
        </p:nvSpPr>
        <p:spPr bwMode="auto">
          <a:xfrm>
            <a:off x="654050" y="1539875"/>
            <a:ext cx="17636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Target cell</a:t>
            </a:r>
          </a:p>
        </p:txBody>
      </p:sp>
      <p:sp>
        <p:nvSpPr>
          <p:cNvPr id="71697" name="Text Box 17"/>
          <p:cNvSpPr txBox="1">
            <a:spLocks noChangeArrowheads="1"/>
          </p:cNvSpPr>
          <p:nvPr/>
        </p:nvSpPr>
        <p:spPr bwMode="auto">
          <a:xfrm>
            <a:off x="5867400" y="4343400"/>
            <a:ext cx="26869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beam </a:t>
            </a:r>
            <a:r>
              <a:rPr lang="en-US" sz="2400" dirty="0" err="1"/>
              <a:t>polarisation</a:t>
            </a:r>
            <a:endParaRPr lang="en-US" sz="2400" dirty="0"/>
          </a:p>
          <a:p>
            <a:r>
              <a:rPr lang="en-US" sz="2400" dirty="0"/>
              <a:t>built-up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371600"/>
            <a:ext cx="762000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4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G.K. Mallot</a:t>
            </a:r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sz="3600" dirty="0"/>
              <a:t>The COMPASS </a:t>
            </a:r>
            <a:r>
              <a:rPr lang="en-US" sz="3600" dirty="0" smtClean="0"/>
              <a:t>Spectrometer		</a:t>
            </a:r>
            <a:endParaRPr lang="en-US" sz="3600" dirty="0"/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762000" y="3505200"/>
            <a:ext cx="67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SM1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2971800" y="2819400"/>
            <a:ext cx="67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SM2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1143000" y="3048000"/>
            <a:ext cx="919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RICH1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0" y="4114800"/>
            <a:ext cx="1852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9900"/>
                </a:solidFill>
                <a:latin typeface="Times New Roman" pitchFamily="18" charset="0"/>
              </a:rPr>
              <a:t>Polarised Target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1371600" y="2438400"/>
            <a:ext cx="1230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33CC"/>
                </a:solidFill>
                <a:latin typeface="Times New Roman" pitchFamily="18" charset="0"/>
              </a:rPr>
              <a:t>E/</a:t>
            </a:r>
            <a:r>
              <a:rPr lang="en-US" sz="2000">
                <a:solidFill>
                  <a:srgbClr val="33CCCC"/>
                </a:solidFill>
                <a:latin typeface="Times New Roman" pitchFamily="18" charset="0"/>
              </a:rPr>
              <a:t>H</a:t>
            </a:r>
            <a:r>
              <a:rPr lang="en-US" sz="2000">
                <a:solidFill>
                  <a:srgbClr val="0033CC"/>
                </a:solidFill>
                <a:latin typeface="Times New Roman" pitchFamily="18" charset="0"/>
              </a:rPr>
              <a:t>CAL1</a:t>
            </a:r>
            <a:endParaRPr lang="en-US" sz="2000">
              <a:solidFill>
                <a:srgbClr val="33CCCC"/>
              </a:solidFill>
              <a:latin typeface="Times New Roman" pitchFamily="18" charset="0"/>
            </a:endParaRPr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>
            <a:off x="1447800" y="3962400"/>
            <a:ext cx="914400" cy="609600"/>
          </a:xfrm>
          <a:prstGeom prst="line">
            <a:avLst/>
          </a:prstGeom>
          <a:noFill/>
          <a:ln w="19050">
            <a:solidFill>
              <a:srgbClr val="292929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5181600" y="5105400"/>
            <a:ext cx="1536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990000"/>
                </a:solidFill>
                <a:latin typeface="Times New Roman" pitchFamily="18" charset="0"/>
              </a:rPr>
              <a:t>Muon Wall 1</a:t>
            </a: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7315200" y="3200400"/>
            <a:ext cx="160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990000"/>
                </a:solidFill>
                <a:latin typeface="Times New Roman" pitchFamily="18" charset="0"/>
              </a:rPr>
              <a:t>Muon Wall 2,</a:t>
            </a:r>
          </a:p>
          <a:p>
            <a:pPr algn="ctr"/>
            <a:r>
              <a:rPr lang="en-US" sz="2000">
                <a:solidFill>
                  <a:schemeClr val="accent1"/>
                </a:solidFill>
                <a:latin typeface="Times New Roman" pitchFamily="18" charset="0"/>
              </a:rPr>
              <a:t>MWPC</a:t>
            </a:r>
          </a:p>
        </p:txBody>
      </p:sp>
      <p:sp>
        <p:nvSpPr>
          <p:cNvPr id="67596" name="Line 12"/>
          <p:cNvSpPr>
            <a:spLocks noChangeShapeType="1"/>
          </p:cNvSpPr>
          <p:nvPr/>
        </p:nvSpPr>
        <p:spPr bwMode="auto">
          <a:xfrm flipH="1" flipV="1">
            <a:off x="4953000" y="4114800"/>
            <a:ext cx="914400" cy="228600"/>
          </a:xfrm>
          <a:prstGeom prst="line">
            <a:avLst/>
          </a:prstGeom>
          <a:noFill/>
          <a:ln w="19050">
            <a:solidFill>
              <a:srgbClr val="292929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597" name="Line 13"/>
          <p:cNvSpPr>
            <a:spLocks noChangeShapeType="1"/>
          </p:cNvSpPr>
          <p:nvPr/>
        </p:nvSpPr>
        <p:spPr bwMode="auto">
          <a:xfrm flipH="1" flipV="1">
            <a:off x="4114800" y="4724400"/>
            <a:ext cx="1035050" cy="422275"/>
          </a:xfrm>
          <a:prstGeom prst="line">
            <a:avLst/>
          </a:prstGeom>
          <a:noFill/>
          <a:ln w="19050">
            <a:solidFill>
              <a:srgbClr val="292929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598" name="Line 14"/>
          <p:cNvSpPr>
            <a:spLocks noChangeShapeType="1"/>
          </p:cNvSpPr>
          <p:nvPr/>
        </p:nvSpPr>
        <p:spPr bwMode="auto">
          <a:xfrm>
            <a:off x="2362200" y="2971800"/>
            <a:ext cx="685800" cy="762000"/>
          </a:xfrm>
          <a:prstGeom prst="line">
            <a:avLst/>
          </a:prstGeom>
          <a:noFill/>
          <a:ln w="19050">
            <a:solidFill>
              <a:srgbClr val="292929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599" name="Line 15"/>
          <p:cNvSpPr>
            <a:spLocks noChangeShapeType="1"/>
          </p:cNvSpPr>
          <p:nvPr/>
        </p:nvSpPr>
        <p:spPr bwMode="auto">
          <a:xfrm>
            <a:off x="762000" y="4572000"/>
            <a:ext cx="1447800" cy="685800"/>
          </a:xfrm>
          <a:prstGeom prst="line">
            <a:avLst/>
          </a:prstGeom>
          <a:noFill/>
          <a:ln w="19050">
            <a:solidFill>
              <a:srgbClr val="292929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600" name="Line 16"/>
          <p:cNvSpPr>
            <a:spLocks noChangeShapeType="1"/>
          </p:cNvSpPr>
          <p:nvPr/>
        </p:nvSpPr>
        <p:spPr bwMode="auto">
          <a:xfrm flipH="1" flipV="1">
            <a:off x="3048000" y="5181600"/>
            <a:ext cx="914400" cy="457200"/>
          </a:xfrm>
          <a:prstGeom prst="line">
            <a:avLst/>
          </a:prstGeom>
          <a:noFill/>
          <a:ln w="19050">
            <a:solidFill>
              <a:srgbClr val="292929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601" name="Line 17"/>
          <p:cNvSpPr>
            <a:spLocks noChangeShapeType="1"/>
          </p:cNvSpPr>
          <p:nvPr/>
        </p:nvSpPr>
        <p:spPr bwMode="auto">
          <a:xfrm>
            <a:off x="4572000" y="2286000"/>
            <a:ext cx="1000125" cy="190500"/>
          </a:xfrm>
          <a:prstGeom prst="line">
            <a:avLst/>
          </a:prstGeom>
          <a:noFill/>
          <a:ln w="19050">
            <a:solidFill>
              <a:srgbClr val="292929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602" name="Line 18"/>
          <p:cNvSpPr>
            <a:spLocks noChangeShapeType="1"/>
          </p:cNvSpPr>
          <p:nvPr/>
        </p:nvSpPr>
        <p:spPr bwMode="auto">
          <a:xfrm flipH="1" flipV="1">
            <a:off x="7239000" y="2895600"/>
            <a:ext cx="3048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603" name="Line 19"/>
          <p:cNvSpPr>
            <a:spLocks noChangeShapeType="1"/>
          </p:cNvSpPr>
          <p:nvPr/>
        </p:nvSpPr>
        <p:spPr bwMode="auto">
          <a:xfrm flipV="1">
            <a:off x="701675" y="5360988"/>
            <a:ext cx="1295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04" name="Text Box 20"/>
          <p:cNvSpPr txBox="1">
            <a:spLocks noChangeArrowheads="1"/>
          </p:cNvSpPr>
          <p:nvPr/>
        </p:nvSpPr>
        <p:spPr bwMode="auto">
          <a:xfrm>
            <a:off x="0" y="4876800"/>
            <a:ext cx="1597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</a:rPr>
              <a:t>SPS 160 GeV</a:t>
            </a:r>
          </a:p>
          <a:p>
            <a:r>
              <a:rPr lang="en-US" sz="2000">
                <a:latin typeface="Times New Roman" pitchFamily="18" charset="0"/>
              </a:rPr>
              <a:t> </a:t>
            </a:r>
            <a:r>
              <a:rPr lang="en-US" sz="2000">
                <a:latin typeface="Symbol" pitchFamily="18" charset="2"/>
              </a:rPr>
              <a:t>m</a:t>
            </a:r>
            <a:r>
              <a:rPr lang="en-US" sz="2000">
                <a:latin typeface="Times New Roman" pitchFamily="18" charset="0"/>
              </a:rPr>
              <a:t> beam</a:t>
            </a:r>
          </a:p>
        </p:txBody>
      </p:sp>
      <p:sp>
        <p:nvSpPr>
          <p:cNvPr id="67605" name="Line 21"/>
          <p:cNvSpPr>
            <a:spLocks noChangeShapeType="1"/>
          </p:cNvSpPr>
          <p:nvPr/>
        </p:nvSpPr>
        <p:spPr bwMode="auto">
          <a:xfrm flipH="1" flipV="1">
            <a:off x="2514600" y="5105400"/>
            <a:ext cx="1219200" cy="1066800"/>
          </a:xfrm>
          <a:prstGeom prst="line">
            <a:avLst/>
          </a:prstGeom>
          <a:noFill/>
          <a:ln w="19050">
            <a:solidFill>
              <a:srgbClr val="292929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606" name="Text Box 22"/>
          <p:cNvSpPr txBox="1">
            <a:spLocks noChangeArrowheads="1"/>
          </p:cNvSpPr>
          <p:nvPr/>
        </p:nvSpPr>
        <p:spPr bwMode="auto">
          <a:xfrm>
            <a:off x="3886200" y="6019800"/>
            <a:ext cx="2741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1"/>
                </a:solidFill>
                <a:latin typeface="Times New Roman" pitchFamily="18" charset="0"/>
              </a:rPr>
              <a:t>Micromegas,  SDC, Scifi</a:t>
            </a:r>
          </a:p>
        </p:txBody>
      </p:sp>
      <p:sp>
        <p:nvSpPr>
          <p:cNvPr id="67607" name="Line 23"/>
          <p:cNvSpPr>
            <a:spLocks noChangeShapeType="1"/>
          </p:cNvSpPr>
          <p:nvPr/>
        </p:nvSpPr>
        <p:spPr bwMode="auto">
          <a:xfrm>
            <a:off x="2133600" y="3581400"/>
            <a:ext cx="533400" cy="609600"/>
          </a:xfrm>
          <a:prstGeom prst="line">
            <a:avLst/>
          </a:prstGeom>
          <a:noFill/>
          <a:ln w="19050">
            <a:solidFill>
              <a:srgbClr val="292929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608" name="Text Box 24"/>
          <p:cNvSpPr txBox="1">
            <a:spLocks noChangeArrowheads="1"/>
          </p:cNvSpPr>
          <p:nvPr/>
        </p:nvSpPr>
        <p:spPr bwMode="auto">
          <a:xfrm>
            <a:off x="4038600" y="5486400"/>
            <a:ext cx="159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1"/>
                </a:solidFill>
                <a:latin typeface="Times New Roman" pitchFamily="18" charset="0"/>
              </a:rPr>
              <a:t>Straws, Gems</a:t>
            </a:r>
          </a:p>
        </p:txBody>
      </p:sp>
      <p:sp>
        <p:nvSpPr>
          <p:cNvPr id="67609" name="Line 25"/>
          <p:cNvSpPr>
            <a:spLocks noChangeShapeType="1"/>
          </p:cNvSpPr>
          <p:nvPr/>
        </p:nvSpPr>
        <p:spPr bwMode="auto">
          <a:xfrm>
            <a:off x="3352800" y="3276600"/>
            <a:ext cx="304800" cy="228600"/>
          </a:xfrm>
          <a:prstGeom prst="line">
            <a:avLst/>
          </a:prstGeom>
          <a:noFill/>
          <a:ln w="19050">
            <a:solidFill>
              <a:srgbClr val="292929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610" name="Text Box 26"/>
          <p:cNvSpPr txBox="1">
            <a:spLocks noChangeArrowheads="1"/>
          </p:cNvSpPr>
          <p:nvPr/>
        </p:nvSpPr>
        <p:spPr bwMode="auto">
          <a:xfrm>
            <a:off x="5961063" y="4191000"/>
            <a:ext cx="2411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Times New Roman" pitchFamily="18" charset="0"/>
              </a:rPr>
              <a:t>MWPC, Gems, </a:t>
            </a:r>
            <a:r>
              <a:rPr lang="en-US" sz="2000" dirty="0" err="1">
                <a:solidFill>
                  <a:schemeClr val="accent1"/>
                </a:solidFill>
                <a:latin typeface="Times New Roman" pitchFamily="18" charset="0"/>
              </a:rPr>
              <a:t>Scifi</a:t>
            </a:r>
            <a:r>
              <a:rPr lang="en-US" sz="2000" dirty="0">
                <a:solidFill>
                  <a:schemeClr val="accent1"/>
                </a:solidFill>
                <a:latin typeface="Times New Roman" pitchFamily="18" charset="0"/>
              </a:rPr>
              <a:t>, </a:t>
            </a:r>
          </a:p>
          <a:p>
            <a:pPr algn="ctr"/>
            <a:r>
              <a:rPr lang="en-US" sz="2000" dirty="0">
                <a:solidFill>
                  <a:schemeClr val="accent1"/>
                </a:solidFill>
                <a:latin typeface="Times New Roman" pitchFamily="18" charset="0"/>
              </a:rPr>
              <a:t>       </a:t>
            </a:r>
            <a:r>
              <a:rPr lang="en-US" sz="2000" dirty="0" smtClean="0">
                <a:solidFill>
                  <a:schemeClr val="accent1"/>
                </a:solidFill>
                <a:latin typeface="Times New Roman" pitchFamily="18" charset="0"/>
              </a:rPr>
              <a:t>W45</a:t>
            </a:r>
            <a:endParaRPr lang="en-US" sz="2000" dirty="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67611" name="Line 27"/>
          <p:cNvSpPr>
            <a:spLocks noChangeShapeType="1"/>
          </p:cNvSpPr>
          <p:nvPr/>
        </p:nvSpPr>
        <p:spPr bwMode="auto">
          <a:xfrm flipH="1" flipV="1">
            <a:off x="5867400" y="3505200"/>
            <a:ext cx="76200" cy="838200"/>
          </a:xfrm>
          <a:prstGeom prst="line">
            <a:avLst/>
          </a:prstGeom>
          <a:noFill/>
          <a:ln w="19050">
            <a:solidFill>
              <a:srgbClr val="292929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612" name="Line 28"/>
          <p:cNvSpPr>
            <a:spLocks noChangeShapeType="1"/>
          </p:cNvSpPr>
          <p:nvPr/>
        </p:nvSpPr>
        <p:spPr bwMode="auto">
          <a:xfrm flipH="1">
            <a:off x="4114800" y="4419600"/>
            <a:ext cx="1752600" cy="152400"/>
          </a:xfrm>
          <a:prstGeom prst="line">
            <a:avLst/>
          </a:prstGeom>
          <a:noFill/>
          <a:ln w="19050">
            <a:solidFill>
              <a:srgbClr val="292929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613" name="Text Box 29"/>
          <p:cNvSpPr txBox="1">
            <a:spLocks noChangeArrowheads="1"/>
          </p:cNvSpPr>
          <p:nvPr/>
        </p:nvSpPr>
        <p:spPr bwMode="auto">
          <a:xfrm>
            <a:off x="3200400" y="1981200"/>
            <a:ext cx="1230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33CC"/>
                </a:solidFill>
                <a:latin typeface="Times New Roman" pitchFamily="18" charset="0"/>
              </a:rPr>
              <a:t>E/</a:t>
            </a:r>
            <a:r>
              <a:rPr lang="en-US" sz="2000">
                <a:solidFill>
                  <a:srgbClr val="33CCCC"/>
                </a:solidFill>
                <a:latin typeface="Times New Roman" pitchFamily="18" charset="0"/>
              </a:rPr>
              <a:t>H</a:t>
            </a:r>
            <a:r>
              <a:rPr lang="en-US" sz="2000">
                <a:solidFill>
                  <a:srgbClr val="0033CC"/>
                </a:solidFill>
                <a:latin typeface="Times New Roman" pitchFamily="18" charset="0"/>
              </a:rPr>
              <a:t>CAL2</a:t>
            </a:r>
            <a:endParaRPr lang="en-US" sz="2000">
              <a:solidFill>
                <a:srgbClr val="33CCCC"/>
              </a:solidFill>
              <a:latin typeface="Times New Roman" pitchFamily="18" charset="0"/>
            </a:endParaRPr>
          </a:p>
        </p:txBody>
      </p:sp>
      <p:sp>
        <p:nvSpPr>
          <p:cNvPr id="67614" name="Text Box 30"/>
          <p:cNvSpPr txBox="1">
            <a:spLocks noChangeArrowheads="1"/>
          </p:cNvSpPr>
          <p:nvPr/>
        </p:nvSpPr>
        <p:spPr bwMode="auto">
          <a:xfrm>
            <a:off x="5013325" y="146208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000">
              <a:latin typeface="Times New Roman" pitchFamily="18" charset="0"/>
            </a:endParaRPr>
          </a:p>
        </p:txBody>
      </p:sp>
      <p:sp>
        <p:nvSpPr>
          <p:cNvPr id="67615" name="Text Box 31"/>
          <p:cNvSpPr txBox="1">
            <a:spLocks noChangeArrowheads="1"/>
          </p:cNvSpPr>
          <p:nvPr/>
        </p:nvSpPr>
        <p:spPr bwMode="auto">
          <a:xfrm>
            <a:off x="4648200" y="1676400"/>
            <a:ext cx="1425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Hodoscopes</a:t>
            </a:r>
          </a:p>
        </p:txBody>
      </p:sp>
      <p:sp>
        <p:nvSpPr>
          <p:cNvPr id="67616" name="Line 32"/>
          <p:cNvSpPr>
            <a:spLocks noChangeShapeType="1"/>
          </p:cNvSpPr>
          <p:nvPr/>
        </p:nvSpPr>
        <p:spPr bwMode="auto">
          <a:xfrm flipV="1">
            <a:off x="6096000" y="1676400"/>
            <a:ext cx="838200" cy="152400"/>
          </a:xfrm>
          <a:prstGeom prst="line">
            <a:avLst/>
          </a:prstGeom>
          <a:noFill/>
          <a:ln w="19050">
            <a:solidFill>
              <a:srgbClr val="292929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617" name="Line 33"/>
          <p:cNvSpPr>
            <a:spLocks noChangeShapeType="1"/>
          </p:cNvSpPr>
          <p:nvPr/>
        </p:nvSpPr>
        <p:spPr bwMode="auto">
          <a:xfrm flipH="1">
            <a:off x="4343400" y="2209800"/>
            <a:ext cx="685800" cy="1447800"/>
          </a:xfrm>
          <a:prstGeom prst="line">
            <a:avLst/>
          </a:prstGeom>
          <a:noFill/>
          <a:ln w="19050">
            <a:solidFill>
              <a:srgbClr val="292929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618" name="Line 34"/>
          <p:cNvSpPr>
            <a:spLocks noChangeShapeType="1"/>
          </p:cNvSpPr>
          <p:nvPr/>
        </p:nvSpPr>
        <p:spPr bwMode="auto">
          <a:xfrm>
            <a:off x="5181600" y="2133600"/>
            <a:ext cx="990600" cy="152400"/>
          </a:xfrm>
          <a:prstGeom prst="line">
            <a:avLst/>
          </a:prstGeom>
          <a:noFill/>
          <a:ln w="19050">
            <a:solidFill>
              <a:srgbClr val="292929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619" name="Text Box 35"/>
          <p:cNvSpPr txBox="1">
            <a:spLocks noChangeArrowheads="1"/>
          </p:cNvSpPr>
          <p:nvPr/>
        </p:nvSpPr>
        <p:spPr bwMode="auto">
          <a:xfrm>
            <a:off x="1524000" y="6172200"/>
            <a:ext cx="1506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1"/>
                </a:solidFill>
                <a:latin typeface="Times New Roman" pitchFamily="18" charset="0"/>
              </a:rPr>
              <a:t>Scifi, Silicon</a:t>
            </a:r>
          </a:p>
        </p:txBody>
      </p:sp>
      <p:sp>
        <p:nvSpPr>
          <p:cNvPr id="67620" name="Line 36"/>
          <p:cNvSpPr>
            <a:spLocks noChangeShapeType="1"/>
          </p:cNvSpPr>
          <p:nvPr/>
        </p:nvSpPr>
        <p:spPr bwMode="auto">
          <a:xfrm flipH="1" flipV="1">
            <a:off x="1485900" y="5867400"/>
            <a:ext cx="495300" cy="304800"/>
          </a:xfrm>
          <a:prstGeom prst="line">
            <a:avLst/>
          </a:prstGeom>
          <a:noFill/>
          <a:ln w="19050">
            <a:solidFill>
              <a:srgbClr val="292929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621" name="AutoShape 37"/>
          <p:cNvSpPr>
            <a:spLocks noChangeArrowheads="1"/>
          </p:cNvSpPr>
          <p:nvPr/>
        </p:nvSpPr>
        <p:spPr bwMode="auto">
          <a:xfrm rot="5400000">
            <a:off x="1256507" y="5715793"/>
            <a:ext cx="209550" cy="74613"/>
          </a:xfrm>
          <a:prstGeom prst="parallelogram">
            <a:avLst>
              <a:gd name="adj" fmla="val 8333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22" name="AutoShape 38"/>
          <p:cNvSpPr>
            <a:spLocks noChangeArrowheads="1"/>
          </p:cNvSpPr>
          <p:nvPr/>
        </p:nvSpPr>
        <p:spPr bwMode="auto">
          <a:xfrm rot="5400000">
            <a:off x="1761332" y="5401468"/>
            <a:ext cx="209550" cy="74613"/>
          </a:xfrm>
          <a:prstGeom prst="parallelogram">
            <a:avLst>
              <a:gd name="adj" fmla="val 8333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23" name="AutoShape 39"/>
          <p:cNvSpPr>
            <a:spLocks noChangeArrowheads="1"/>
          </p:cNvSpPr>
          <p:nvPr/>
        </p:nvSpPr>
        <p:spPr bwMode="auto">
          <a:xfrm rot="5400000">
            <a:off x="694532" y="6011068"/>
            <a:ext cx="209550" cy="74613"/>
          </a:xfrm>
          <a:prstGeom prst="parallelogram">
            <a:avLst>
              <a:gd name="adj" fmla="val 8333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7624" name="Picture 40" descr="compass-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304800"/>
            <a:ext cx="1143000" cy="1133475"/>
          </a:xfrm>
          <a:prstGeom prst="rect">
            <a:avLst/>
          </a:prstGeom>
          <a:noFill/>
        </p:spPr>
      </p:pic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     Polarized          target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G.K. Mallot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457200"/>
            <a:ext cx="7553325" cy="533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0" descr="compass-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0"/>
            <a:ext cx="1143000" cy="1133475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2099733" y="4080933"/>
            <a:ext cx="978408" cy="4930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beam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81200" y="4800600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</a:t>
            </a:r>
            <a:r>
              <a:rPr lang="en-US" dirty="0" smtClean="0"/>
              <a:t>, 160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04800" y="1600200"/>
            <a:ext cx="2978150" cy="163121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6538" indent="-236538">
              <a:buFontTx/>
              <a:buChar char="•"/>
            </a:pPr>
            <a:r>
              <a:rPr lang="en-US" sz="2000" baseline="30000" dirty="0">
                <a:latin typeface="Times New Roman" pitchFamily="18" charset="0"/>
              </a:rPr>
              <a:t> </a:t>
            </a:r>
            <a:r>
              <a:rPr lang="en-US" sz="2000" baseline="30000" dirty="0" smtClean="0">
                <a:latin typeface="Times New Roman" pitchFamily="18" charset="0"/>
              </a:rPr>
              <a:t>6</a:t>
            </a:r>
            <a:r>
              <a:rPr lang="en-US" sz="2000" dirty="0" smtClean="0">
                <a:latin typeface="Times New Roman" pitchFamily="18" charset="0"/>
              </a:rPr>
              <a:t>LiD/NH</a:t>
            </a:r>
            <a:r>
              <a:rPr lang="en-US" sz="2000" baseline="-25000" dirty="0" smtClean="0">
                <a:latin typeface="Times New Roman" pitchFamily="18" charset="0"/>
              </a:rPr>
              <a:t>3</a:t>
            </a:r>
            <a:endParaRPr lang="en-US" sz="2000" baseline="-25000" dirty="0">
              <a:latin typeface="Times New Roman" pitchFamily="18" charset="0"/>
            </a:endParaRPr>
          </a:p>
          <a:p>
            <a:pPr marL="236538" indent="-236538">
              <a:buFontTx/>
              <a:buChar char="•"/>
            </a:pP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50/90% pol.</a:t>
            </a:r>
            <a:endParaRPr lang="en-US" sz="2000" dirty="0">
              <a:latin typeface="Times New Roman" pitchFamily="18" charset="0"/>
            </a:endParaRPr>
          </a:p>
          <a:p>
            <a:pPr marL="236538" indent="-236538">
              <a:buFontTx/>
              <a:buChar char="•"/>
            </a:pP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40/16% dil. f.</a:t>
            </a:r>
            <a:endParaRPr lang="en-US" sz="2000" dirty="0">
              <a:latin typeface="Times New Roman" pitchFamily="18" charset="0"/>
            </a:endParaRPr>
          </a:p>
          <a:p>
            <a:pPr marL="236538" indent="-236538">
              <a:buFontTx/>
              <a:buChar char="•"/>
            </a:pPr>
            <a:r>
              <a:rPr lang="en-US" sz="2000" dirty="0">
                <a:latin typeface="Times New Roman" pitchFamily="18" charset="0"/>
              </a:rPr>
              <a:t> 2.5 T</a:t>
            </a:r>
          </a:p>
          <a:p>
            <a:pPr marL="236538" indent="-236538">
              <a:buFontTx/>
              <a:buChar char="•"/>
            </a:pPr>
            <a:r>
              <a:rPr lang="en-US" sz="2000" dirty="0">
                <a:latin typeface="Times New Roman" pitchFamily="18" charset="0"/>
              </a:rPr>
              <a:t> 50 </a:t>
            </a:r>
            <a:r>
              <a:rPr lang="en-US" sz="2000" dirty="0" err="1">
                <a:latin typeface="Times New Roman" pitchFamily="18" charset="0"/>
              </a:rPr>
              <a:t>mK</a:t>
            </a:r>
            <a:endParaRPr lang="en-US" sz="20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 Mallot</a:t>
            </a:r>
            <a:endParaRPr lang="en-GB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Functions</a:t>
            </a:r>
            <a:endParaRPr lang="en-US" dirty="0"/>
          </a:p>
        </p:txBody>
      </p:sp>
      <p:pic>
        <p:nvPicPr>
          <p:cNvPr id="5939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79160" y="1676400"/>
            <a:ext cx="3627047" cy="4463222"/>
          </a:xfrm>
          <a:noFill/>
          <a:ln/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6667" b="121"/>
          <a:stretch>
            <a:fillRect/>
          </a:stretch>
        </p:blipFill>
        <p:spPr bwMode="auto">
          <a:xfrm>
            <a:off x="685800" y="1676400"/>
            <a:ext cx="379129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397" name="AutoShape 5"/>
          <p:cNvSpPr>
            <a:spLocks noChangeArrowheads="1"/>
          </p:cNvSpPr>
          <p:nvPr/>
        </p:nvSpPr>
        <p:spPr bwMode="auto">
          <a:xfrm>
            <a:off x="1066800" y="3657600"/>
            <a:ext cx="1231900" cy="2178050"/>
          </a:xfrm>
          <a:prstGeom prst="rtTriangle">
            <a:avLst/>
          </a:prstGeom>
          <a:solidFill>
            <a:schemeClr val="accent1">
              <a:alpha val="7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19600" y="1219200"/>
            <a:ext cx="89159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proton</a:t>
            </a:r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838200"/>
            <a:ext cx="9144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F</a:t>
            </a:r>
            <a:r>
              <a:rPr kumimoji="0" lang="en-US" sz="36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(x,Q</a:t>
            </a:r>
            <a:r>
              <a:rPr kumimoji="0" lang="en-US" sz="3600" b="0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                g</a:t>
            </a:r>
            <a:r>
              <a:rPr kumimoji="0" lang="en-US" sz="36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(x,Q</a:t>
            </a:r>
            <a:r>
              <a:rPr kumimoji="0" lang="en-US" sz="3600" b="0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data on xg</a:t>
            </a:r>
            <a:r>
              <a:rPr lang="en-US" baseline="-25000" dirty="0" smtClean="0"/>
              <a:t>1</a:t>
            </a:r>
            <a:r>
              <a:rPr lang="en-US" dirty="0" smtClean="0"/>
              <a:t> (x,Q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G.K. Mallot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 t="54053" r="48813"/>
          <a:stretch>
            <a:fillRect/>
          </a:stretch>
        </p:blipFill>
        <p:spPr bwMode="auto">
          <a:xfrm>
            <a:off x="4876800" y="1295400"/>
            <a:ext cx="396398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 t="53957" r="49002"/>
          <a:stretch>
            <a:fillRect/>
          </a:stretch>
        </p:blipFill>
        <p:spPr bwMode="auto">
          <a:xfrm>
            <a:off x="381000" y="1310039"/>
            <a:ext cx="3810000" cy="486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572000" y="2133600"/>
            <a:ext cx="349776" cy="46166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4572000"/>
            <a:ext cx="365806" cy="46166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early days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SLAC-Yale E80 (1975):</a:t>
            </a:r>
          </a:p>
          <a:p>
            <a:pPr marL="625475" indent="-223838"/>
            <a:r>
              <a:rPr lang="en-US" sz="2400" dirty="0" smtClean="0"/>
              <a:t>beam: </a:t>
            </a:r>
            <a:br>
              <a:rPr lang="en-US" sz="2400" dirty="0" smtClean="0"/>
            </a:br>
            <a:r>
              <a:rPr lang="en-US" sz="2400" dirty="0" smtClean="0"/>
              <a:t>10-16 </a:t>
            </a:r>
            <a:r>
              <a:rPr lang="en-US" sz="2400" dirty="0" err="1" smtClean="0"/>
              <a:t>GeV</a:t>
            </a:r>
            <a:r>
              <a:rPr lang="en-US" sz="2400" dirty="0" smtClean="0"/>
              <a:t> e</a:t>
            </a:r>
            <a:r>
              <a:rPr lang="en-US" sz="2400" baseline="30000" dirty="0" smtClean="0"/>
              <a:t>- </a:t>
            </a:r>
            <a:r>
              <a:rPr lang="en-US" sz="2400" dirty="0" smtClean="0"/>
              <a:t>, </a:t>
            </a:r>
            <a:br>
              <a:rPr lang="en-US" sz="2400" dirty="0" smtClean="0"/>
            </a:br>
            <a:r>
              <a:rPr lang="en-US" sz="2400" dirty="0" smtClean="0"/>
              <a:t>85% </a:t>
            </a:r>
            <a:r>
              <a:rPr lang="en-US" sz="2400" dirty="0" err="1" smtClean="0"/>
              <a:t>pol</a:t>
            </a:r>
            <a:r>
              <a:rPr lang="en-US" sz="2400" dirty="0" smtClean="0"/>
              <a:t> from pol. </a:t>
            </a:r>
            <a:r>
              <a:rPr lang="en-US" sz="2400" baseline="30000" dirty="0" smtClean="0"/>
              <a:t>6</a:t>
            </a:r>
            <a:r>
              <a:rPr lang="en-US" sz="2400" dirty="0" smtClean="0"/>
              <a:t>Li</a:t>
            </a:r>
          </a:p>
          <a:p>
            <a:pPr marL="688975" indent="-287338"/>
            <a:r>
              <a:rPr lang="en-US" sz="2400" dirty="0" smtClean="0"/>
              <a:t>target:</a:t>
            </a:r>
            <a:br>
              <a:rPr lang="en-US" sz="2400" dirty="0" smtClean="0"/>
            </a:br>
            <a:r>
              <a:rPr lang="en-US" sz="2400" dirty="0" err="1" smtClean="0"/>
              <a:t>butanol</a:t>
            </a:r>
            <a:r>
              <a:rPr lang="en-US" sz="2400" dirty="0" smtClean="0"/>
              <a:t> 60% </a:t>
            </a:r>
            <a:r>
              <a:rPr lang="en-US" sz="2400" dirty="0" err="1" smtClean="0"/>
              <a:t>pol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G.K. Mallot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2895600"/>
            <a:ext cx="4824412" cy="3659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162800" y="5562600"/>
            <a:ext cx="100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Peggy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data on neutron g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G.K. Mallot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 t="15730" r="28268" b="13109"/>
          <a:stretch>
            <a:fillRect/>
          </a:stretch>
        </p:blipFill>
        <p:spPr bwMode="auto">
          <a:xfrm>
            <a:off x="228600" y="1297711"/>
            <a:ext cx="3581400" cy="502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191000" y="1600200"/>
            <a:ext cx="2318263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from p and d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267200" y="3886200"/>
            <a:ext cx="173477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from 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He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657600" y="3048000"/>
            <a:ext cx="346570" cy="46166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n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3" name="Picture 1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213347" y="2432557"/>
            <a:ext cx="2476505" cy="672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200400" y="1219200"/>
            <a:ext cx="5791200" cy="1752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violations: QCD 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429000"/>
            <a:ext cx="8458200" cy="2819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choose scheme  (MS, AB, jet) and Q</a:t>
            </a:r>
            <a:r>
              <a:rPr lang="en-US" sz="2400" baseline="-25000" dirty="0" smtClean="0"/>
              <a:t>0</a:t>
            </a:r>
            <a:r>
              <a:rPr lang="en-US" sz="2400" baseline="30000" dirty="0" smtClean="0"/>
              <a:t>2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optionally fix ns moments from </a:t>
            </a:r>
            <a:r>
              <a:rPr lang="en-US" sz="2400" dirty="0" err="1" smtClean="0"/>
              <a:t>hyperon</a:t>
            </a:r>
            <a:r>
              <a:rPr lang="en-US" sz="2400" dirty="0" smtClean="0"/>
              <a:t> decays (a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, a</a:t>
            </a:r>
            <a:r>
              <a:rPr lang="en-US" sz="2400" baseline="-25000" dirty="0" smtClean="0"/>
              <a:t>8</a:t>
            </a:r>
            <a:r>
              <a:rPr lang="en-US" sz="24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fit PDFs for quark </a:t>
            </a:r>
            <a:r>
              <a:rPr lang="en-US" sz="2400" dirty="0" smtClean="0">
                <a:solidFill>
                  <a:schemeClr val="tx2"/>
                </a:solidFill>
              </a:rPr>
              <a:t>non-singlet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00B050"/>
                </a:solidFill>
              </a:rPr>
              <a:t>singlet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0000"/>
                </a:solidFill>
              </a:rPr>
              <a:t>gluon</a:t>
            </a:r>
            <a:r>
              <a:rPr lang="en-US" sz="2400" dirty="0" smtClean="0"/>
              <a:t> to g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data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functional form of PDFs biases error band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extra problems in polarized case: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no positivity condition, no momentum sum rule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higher twist, …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G.K. Mallot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276600" y="1295400"/>
            <a:ext cx="5562600" cy="147465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4800" y="1600200"/>
            <a:ext cx="2321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NLO DGLAP:</a:t>
            </a:r>
            <a:endParaRPr lang="en-US" sz="2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200400" y="3352800"/>
            <a:ext cx="3810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COMPASS </a:t>
            </a:r>
            <a:r>
              <a:rPr lang="en-US" dirty="0" smtClean="0"/>
              <a:t>QCD Fit</a:t>
            </a:r>
            <a:endParaRPr lang="en-US" baseline="-250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two solutions with </a:t>
            </a:r>
            <a:r>
              <a:rPr lang="en-US" sz="2400" dirty="0" smtClean="0">
                <a:solidFill>
                  <a:schemeClr val="tx2"/>
                </a:solidFill>
              </a:rPr>
              <a:t>∆G &gt; 0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A50021"/>
                </a:solidFill>
              </a:rPr>
              <a:t>∆G &lt; 0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uncertainty </a:t>
            </a:r>
            <a:r>
              <a:rPr lang="en-US" sz="2400" dirty="0"/>
              <a:t>due to </a:t>
            </a:r>
            <a:r>
              <a:rPr lang="en-US" sz="2400" dirty="0" err="1" smtClean="0"/>
              <a:t>parametrization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FF0000"/>
                </a:solidFill>
              </a:rPr>
              <a:t>not included</a:t>
            </a:r>
            <a:endParaRPr lang="en-US" sz="2400" baseline="300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600" dirty="0">
              <a:solidFill>
                <a:srgbClr val="800000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 Mallot</a:t>
            </a:r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0501" name="Picture 21" descr="DG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362200"/>
            <a:ext cx="4940284" cy="3192245"/>
          </a:xfrm>
          <a:prstGeom prst="rect">
            <a:avLst/>
          </a:prstGeom>
          <a:noFill/>
        </p:spPr>
      </p:pic>
      <p:grpSp>
        <p:nvGrpSpPr>
          <p:cNvPr id="13" name="Group 28"/>
          <p:cNvGrpSpPr>
            <a:grpSpLocks/>
          </p:cNvGrpSpPr>
          <p:nvPr/>
        </p:nvGrpSpPr>
        <p:grpSpPr bwMode="auto">
          <a:xfrm>
            <a:off x="5638800" y="2514600"/>
            <a:ext cx="2895600" cy="3074988"/>
            <a:chOff x="240" y="864"/>
            <a:chExt cx="3401" cy="3137"/>
          </a:xfrm>
        </p:grpSpPr>
        <p:pic>
          <p:nvPicPr>
            <p:cNvPr id="14" name="Picture 4" descr="eta_g"/>
            <p:cNvPicPr>
              <a:picLocks noChangeAspect="1" noChangeArrowheads="1"/>
            </p:cNvPicPr>
            <p:nvPr/>
          </p:nvPicPr>
          <p:blipFill>
            <a:blip r:embed="rId4"/>
            <a:srcRect l="4248" t="14647" r="13399" b="22726"/>
            <a:stretch>
              <a:fillRect/>
            </a:stretch>
          </p:blipFill>
          <p:spPr bwMode="auto">
            <a:xfrm>
              <a:off x="480" y="864"/>
              <a:ext cx="3024" cy="2976"/>
            </a:xfrm>
            <a:prstGeom prst="rect">
              <a:avLst/>
            </a:prstGeom>
            <a:noFill/>
          </p:spPr>
        </p:pic>
        <p:pic>
          <p:nvPicPr>
            <p:cNvPr id="15" name="Picture 7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0" y="1104"/>
              <a:ext cx="210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3270" y="3770"/>
              <a:ext cx="371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dirty="0"/>
                <a:t>Δ</a:t>
              </a:r>
              <a:r>
                <a:rPr lang="el-GR" dirty="0">
                  <a:cs typeface="Arial" charset="0"/>
                </a:rPr>
                <a:t> </a:t>
              </a:r>
              <a:r>
                <a:rPr lang="en-US" dirty="0">
                  <a:cs typeface="Arial" charset="0"/>
                </a:rPr>
                <a:t>G</a:t>
              </a:r>
              <a:endParaRPr lang="el-GR" dirty="0">
                <a:cs typeface="Arial" charset="0"/>
              </a:endParaRPr>
            </a:p>
          </p:txBody>
        </p:sp>
        <p:sp>
          <p:nvSpPr>
            <p:cNvPr id="17" name="AutoShape 9"/>
            <p:cNvSpPr>
              <a:spLocks noChangeArrowheads="1"/>
            </p:cNvSpPr>
            <p:nvPr/>
          </p:nvSpPr>
          <p:spPr bwMode="auto">
            <a:xfrm>
              <a:off x="1449" y="2229"/>
              <a:ext cx="123" cy="442"/>
            </a:xfrm>
            <a:prstGeom prst="downArrow">
              <a:avLst>
                <a:gd name="adj1" fmla="val 50000"/>
                <a:gd name="adj2" fmla="val 89837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10"/>
            <p:cNvSpPr>
              <a:spLocks noChangeArrowheads="1"/>
            </p:cNvSpPr>
            <p:nvPr/>
          </p:nvSpPr>
          <p:spPr bwMode="auto">
            <a:xfrm>
              <a:off x="2688" y="2928"/>
              <a:ext cx="123" cy="442"/>
            </a:xfrm>
            <a:prstGeom prst="downArrow">
              <a:avLst>
                <a:gd name="adj1" fmla="val 50000"/>
                <a:gd name="adj2" fmla="val 89837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912" y="1920"/>
              <a:ext cx="978" cy="231"/>
            </a:xfrm>
            <a:prstGeom prst="rect">
              <a:avLst/>
            </a:prstGeom>
            <a:solidFill>
              <a:srgbClr val="EAEAE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dirty="0"/>
                <a:t>Δ</a:t>
              </a:r>
              <a:r>
                <a:rPr lang="en-US" dirty="0"/>
                <a:t>G = - 0.309</a:t>
              </a:r>
            </a:p>
          </p:txBody>
        </p:sp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>
              <a:off x="2211" y="2496"/>
              <a:ext cx="875" cy="231"/>
            </a:xfrm>
            <a:prstGeom prst="rect">
              <a:avLst/>
            </a:prstGeom>
            <a:solidFill>
              <a:srgbClr val="EAEAE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/>
                <a:t>Δ</a:t>
              </a:r>
              <a:r>
                <a:rPr lang="en-US"/>
                <a:t>G = 0.336</a:t>
              </a:r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1248" y="2748"/>
              <a:ext cx="4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 flipH="1">
              <a:off x="2598" y="3480"/>
              <a:ext cx="22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5" name="Picture 4" descr="compass-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43000" cy="1133475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2667000" y="3352800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∆G &gt; 0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71800" y="4495800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50021"/>
                </a:solidFill>
              </a:rPr>
              <a:t>∆G &lt; 0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66800" y="2590800"/>
            <a:ext cx="23622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MS  Q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2</a:t>
            </a:r>
            <a:r>
              <a:rPr lang="en-US" dirty="0" smtClean="0"/>
              <a:t>=3 GeV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09675" y="2647950"/>
            <a:ext cx="26193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048000" y="5638800"/>
            <a:ext cx="1917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PLB 647 (2007) 8-17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 Mallot</a:t>
            </a:r>
            <a:endParaRPr lang="en-GB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COMPASS deuteron g</a:t>
            </a:r>
            <a:r>
              <a:rPr lang="en-GB" baseline="-25000" dirty="0" smtClean="0"/>
              <a:t>1</a:t>
            </a:r>
            <a:endParaRPr lang="en-GB" baseline="-25000" dirty="0"/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28800"/>
            <a:ext cx="7772400" cy="4338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6477000" y="1676400"/>
            <a:ext cx="1438275" cy="3667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Arial" charset="0"/>
              </a:rPr>
              <a:t>Q</a:t>
            </a:r>
            <a:r>
              <a:rPr lang="en-US" baseline="30000" dirty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 = 3 GeV</a:t>
            </a:r>
            <a:r>
              <a:rPr lang="en-US" baseline="30000" dirty="0">
                <a:latin typeface="Arial" charset="0"/>
              </a:rPr>
              <a:t>2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9" name="Picture 4" descr="compass-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43000" cy="113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QCD Fit: LSS06 </a:t>
            </a:r>
            <a:r>
              <a:rPr lang="en-US" dirty="0" smtClean="0"/>
              <a:t>/ COMPASS06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191000" cy="2971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LSS06 also finds two solutions with small </a:t>
            </a:r>
            <a:br>
              <a:rPr lang="en-US" sz="2400" dirty="0" smtClean="0"/>
            </a:br>
            <a:r>
              <a:rPr lang="en-US" sz="2400" dirty="0" smtClean="0">
                <a:solidFill>
                  <a:schemeClr val="tx2"/>
                </a:solidFill>
              </a:rPr>
              <a:t>∆G &gt; 0 </a:t>
            </a:r>
            <a:r>
              <a:rPr lang="en-US" sz="2400" dirty="0" smtClean="0"/>
              <a:t>and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rgbClr val="A50021"/>
                </a:solidFill>
              </a:rPr>
              <a:t>∆G &lt; 0</a:t>
            </a:r>
          </a:p>
          <a:p>
            <a:r>
              <a:rPr lang="en-US" sz="2400" dirty="0" smtClean="0"/>
              <a:t>includes HT and </a:t>
            </a:r>
            <a:r>
              <a:rPr lang="en-US" sz="2400" dirty="0" err="1" smtClean="0"/>
              <a:t>Clas</a:t>
            </a:r>
            <a:r>
              <a:rPr lang="en-US" sz="2400" dirty="0" smtClean="0"/>
              <a:t> data</a:t>
            </a:r>
          </a:p>
          <a:p>
            <a:endParaRPr lang="en-US" sz="2400" dirty="0" smtClean="0"/>
          </a:p>
          <a:p>
            <a:r>
              <a:rPr lang="en-US" sz="2400" dirty="0" smtClean="0"/>
              <a:t>How to tell sign of ∆G?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G.K. Mallot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295400"/>
            <a:ext cx="3466235" cy="272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810000"/>
            <a:ext cx="3611309" cy="264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8234516" y="1415845"/>
            <a:ext cx="89159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∆G &gt; 0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52409" y="3886200"/>
            <a:ext cx="89159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A50021"/>
                </a:solidFill>
              </a:rPr>
              <a:t>∆G &lt; 0</a:t>
            </a:r>
            <a:endParaRPr lang="en-US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of ∆G and low g</a:t>
            </a:r>
            <a:r>
              <a:rPr lang="en-US" baseline="-25000" dirty="0" smtClean="0"/>
              <a:t>1</a:t>
            </a:r>
            <a:r>
              <a:rPr lang="en-US" dirty="0" smtClean="0"/>
              <a:t> at small 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G.K. Mallot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09800"/>
            <a:ext cx="3581400" cy="292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286000"/>
            <a:ext cx="3429000" cy="275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524000" y="1600200"/>
            <a:ext cx="112723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∆G &gt; 0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638800" y="1600200"/>
            <a:ext cx="112723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∆G &lt; 0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543800" y="1600200"/>
            <a:ext cx="14478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LSS06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5410200"/>
            <a:ext cx="6400800" cy="5334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measurable at a polarized </a:t>
            </a:r>
            <a:r>
              <a:rPr lang="en-US" sz="2400" dirty="0" err="1" smtClean="0"/>
              <a:t>ep</a:t>
            </a:r>
            <a:r>
              <a:rPr lang="en-US" sz="2400" dirty="0" smtClean="0"/>
              <a:t> collider (EIC)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543800" y="4800600"/>
            <a:ext cx="36580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581400" y="4800600"/>
            <a:ext cx="36580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243840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4267200" y="2438400"/>
            <a:ext cx="349776" cy="46166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7918825" y="3370443"/>
            <a:ext cx="208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50021"/>
                </a:solidFill>
              </a:rPr>
              <a:t>Leader, DIS2008</a:t>
            </a:r>
            <a:endParaRPr lang="en-US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QCD Fit: DNS05/DSSV08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G.K. </a:t>
            </a:r>
            <a:r>
              <a:rPr lang="en-US" dirty="0" err="1" smtClean="0"/>
              <a:t>Mallot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6520190" y="3472189"/>
            <a:ext cx="4724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de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Florian,Navarro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Sassot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PR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D71:094018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09600" y="838200"/>
            <a:ext cx="7620000" cy="4905442"/>
            <a:chOff x="0" y="914400"/>
            <a:chExt cx="7620000" cy="4905442"/>
          </a:xfrm>
        </p:grpSpPr>
        <p:grpSp>
          <p:nvGrpSpPr>
            <p:cNvPr id="18" name="Group 17"/>
            <p:cNvGrpSpPr/>
            <p:nvPr/>
          </p:nvGrpSpPr>
          <p:grpSpPr>
            <a:xfrm>
              <a:off x="0" y="914400"/>
              <a:ext cx="7620000" cy="4905442"/>
              <a:chOff x="-76200" y="914400"/>
              <a:chExt cx="6036733" cy="3886200"/>
            </a:xfrm>
          </p:grpSpPr>
          <p:pic>
            <p:nvPicPr>
              <p:cNvPr id="104451" name="Picture 3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8933" t="88235" r="34711"/>
              <a:stretch>
                <a:fillRect/>
              </a:stretch>
            </p:blipFill>
            <p:spPr bwMode="auto">
              <a:xfrm>
                <a:off x="747441" y="4023360"/>
                <a:ext cx="5196159" cy="777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34527" b="52941"/>
              <a:stretch>
                <a:fillRect/>
              </a:stretch>
            </p:blipFill>
            <p:spPr bwMode="auto">
              <a:xfrm>
                <a:off x="-76200" y="914400"/>
                <a:ext cx="6036733" cy="31089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289863" y="3829050"/>
                <a:ext cx="549094" cy="777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1371600" y="1828800"/>
              <a:ext cx="1321196" cy="4001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vert="horz" wrap="none" lIns="91440" tIns="45720" rIns="91440" bIns="45720" rtlCol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x(</a:t>
              </a:r>
              <a:r>
                <a:rPr kumimoji="0" lang="el-G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Δ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u+</a:t>
              </a:r>
              <a:r>
                <a:rPr kumimoji="0" lang="el-G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Δ</a:t>
              </a:r>
              <a:r>
                <a:rPr lang="en-US" sz="2000" dirty="0" smtClean="0"/>
                <a:t>u)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1371600" y="3962400"/>
              <a:ext cx="1356462" cy="4001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vert="horz" wrap="none" lIns="91440" tIns="45720" rIns="91440" bIns="45720" rtlCol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x(</a:t>
              </a:r>
              <a:r>
                <a:rPr kumimoji="0" lang="el-G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Δ</a:t>
              </a:r>
              <a:r>
                <a:rPr lang="en-US" sz="2000" dirty="0" smtClean="0"/>
                <a:t>d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+</a:t>
              </a:r>
              <a:r>
                <a:rPr kumimoji="0" lang="el-G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Δ</a:t>
              </a:r>
              <a:r>
                <a:rPr lang="en-US" sz="2000" noProof="0" dirty="0" smtClean="0"/>
                <a:t>d</a:t>
              </a:r>
              <a:r>
                <a:rPr lang="en-US" sz="2000" dirty="0" smtClean="0"/>
                <a:t>)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4572000" y="1828800"/>
              <a:ext cx="944489" cy="4001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vert="horz" wrap="none" lIns="91440" tIns="45720" rIns="91440" bIns="45720" rtlCol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x(</a:t>
              </a:r>
              <a:r>
                <a:rPr kumimoji="0" lang="el-G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Δ</a:t>
              </a:r>
              <a:r>
                <a:rPr lang="en-US" sz="2000" dirty="0" err="1" smtClean="0"/>
                <a:t>u</a:t>
              </a:r>
              <a:r>
                <a:rPr lang="en-US" sz="2000" baseline="-25000" dirty="0" err="1" smtClean="0"/>
                <a:t>v</a:t>
              </a:r>
              <a:r>
                <a:rPr lang="en-US" sz="2000" dirty="0" smtClean="0"/>
                <a:t>)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4495800" y="4038600"/>
              <a:ext cx="962123" cy="4001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vert="horz" wrap="none" lIns="91440" tIns="45720" rIns="91440" bIns="45720" rtlCol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x(</a:t>
              </a:r>
              <a:r>
                <a:rPr kumimoji="0" lang="el-G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Δ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</a:t>
              </a:r>
              <a:r>
                <a:rPr kumimoji="0" lang="en-US" sz="2000" b="0" i="0" u="none" strike="noStrike" kern="1200" cap="none" spc="0" normalizeH="0" baseline="-2500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v</a:t>
              </a:r>
              <a:r>
                <a:rPr lang="en-US" sz="2000" dirty="0" smtClean="0"/>
                <a:t>)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10800000">
              <a:off x="2362200" y="1905000"/>
              <a:ext cx="95250" cy="158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0800000">
              <a:off x="2371727" y="4014788"/>
              <a:ext cx="128586" cy="158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1143000" y="5181600"/>
          <a:ext cx="1905000" cy="991644"/>
        </p:xfrm>
        <a:graphic>
          <a:graphicData uri="http://schemas.openxmlformats.org/presentationml/2006/ole">
            <p:oleObj spid="_x0000_s104453" name="Equation" r:id="rId4" imgW="927000" imgH="482400" progId="Equation.3">
              <p:embed/>
            </p:oleObj>
          </a:graphicData>
        </a:graphic>
      </p:graphicFrame>
      <p:sp>
        <p:nvSpPr>
          <p:cNvPr id="31" name="Rectangle 30"/>
          <p:cNvSpPr/>
          <p:nvPr/>
        </p:nvSpPr>
        <p:spPr>
          <a:xfrm>
            <a:off x="381000" y="5334000"/>
            <a:ext cx="609600" cy="228600"/>
          </a:xfrm>
          <a:prstGeom prst="rect">
            <a:avLst/>
          </a:prstGeom>
          <a:solidFill>
            <a:srgbClr val="EAE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81000" y="5867400"/>
            <a:ext cx="6096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172200" y="579120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30000" dirty="0" smtClean="0"/>
              <a:t>2</a:t>
            </a:r>
            <a:r>
              <a:rPr lang="en-US" dirty="0" smtClean="0"/>
              <a:t>=10 GeV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QCD Fit: DSSV08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76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include semi-inclusive data</a:t>
            </a:r>
          </a:p>
          <a:p>
            <a:pPr>
              <a:buClr>
                <a:schemeClr val="tx1"/>
              </a:buClr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includes pp data from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henix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and Star</a:t>
            </a:r>
          </a:p>
          <a:p>
            <a:r>
              <a:rPr lang="el-GR" sz="2000" dirty="0" smtClean="0"/>
              <a:t>Δ</a:t>
            </a:r>
            <a:r>
              <a:rPr lang="en-US" sz="2000" dirty="0" smtClean="0"/>
              <a:t>g might have a node</a:t>
            </a:r>
          </a:p>
          <a:p>
            <a:r>
              <a:rPr lang="en-US" sz="2000" dirty="0" smtClean="0"/>
              <a:t>Δs &lt; 0 for x &lt; 0.02</a:t>
            </a:r>
            <a:br>
              <a:rPr lang="en-US" sz="2000" dirty="0" smtClean="0"/>
            </a:br>
            <a:r>
              <a:rPr lang="en-US" sz="2000" dirty="0" smtClean="0"/>
              <a:t>Δs &gt; </a:t>
            </a:r>
            <a:r>
              <a:rPr lang="en-US" sz="2000" dirty="0" smtClean="0"/>
              <a:t>0 for x &lt; </a:t>
            </a:r>
            <a:r>
              <a:rPr lang="en-US" sz="2000" dirty="0" smtClean="0"/>
              <a:t>0.02</a:t>
            </a:r>
            <a:br>
              <a:rPr lang="en-US" sz="2000" dirty="0" smtClean="0"/>
            </a:br>
            <a:r>
              <a:rPr lang="en-US" sz="2000" dirty="0" smtClean="0"/>
              <a:t>forced by HERMES semi-inclusive data</a:t>
            </a:r>
          </a:p>
          <a:p>
            <a:pPr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endParaRPr lang="en-US" sz="2000" dirty="0" smtClean="0"/>
          </a:p>
          <a:p>
            <a:endParaRPr lang="en-US" sz="20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92875"/>
            <a:ext cx="2895600" cy="365125"/>
          </a:xfrm>
        </p:spPr>
        <p:txBody>
          <a:bodyPr/>
          <a:lstStyle/>
          <a:p>
            <a:r>
              <a:rPr lang="en-US" smtClean="0"/>
              <a:t>G.K. Mallot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972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676400"/>
            <a:ext cx="4800600" cy="447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 rot="16200000">
            <a:off x="6281412" y="3472189"/>
            <a:ext cx="4724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de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Florian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assot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Stratmann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Vogelsang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PRL101:072001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DSSV08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G.K. Mallot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" y="1447800"/>
            <a:ext cx="74866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 rot="16200000">
            <a:off x="6281412" y="3472189"/>
            <a:ext cx="4724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de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Florian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assot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Stratmann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Vogelsang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PRL101:07200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819400" y="3200400"/>
            <a:ext cx="838200" cy="1828800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76800" y="5486400"/>
            <a:ext cx="2063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at Q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= 10 GeV</a:t>
            </a:r>
            <a:r>
              <a:rPr lang="en-US" sz="2000" baseline="30000" dirty="0" smtClean="0"/>
              <a:t>2</a:t>
            </a:r>
            <a:endParaRPr lang="en-US" sz="20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G.K. Mallot</a:t>
            </a:r>
            <a:endParaRPr 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/>
            <a:r>
              <a:rPr lang="en-US" dirty="0" smtClean="0"/>
              <a:t>Semi-inclusive DIS</a:t>
            </a:r>
            <a:endParaRPr lang="en-US" dirty="0" smtClean="0"/>
          </a:p>
        </p:txBody>
      </p:sp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619375"/>
            <a:ext cx="3430588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341313" y="1573213"/>
            <a:ext cx="3871087" cy="3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"/>
          <p:cNvGrpSpPr>
            <a:grpSpLocks noChangeAspect="1"/>
          </p:cNvGrpSpPr>
          <p:nvPr/>
        </p:nvGrpSpPr>
        <p:grpSpPr bwMode="auto">
          <a:xfrm>
            <a:off x="1598613" y="5138738"/>
            <a:ext cx="5945187" cy="1074737"/>
            <a:chOff x="1579" y="2918"/>
            <a:chExt cx="3562" cy="696"/>
          </a:xfrm>
        </p:grpSpPr>
        <p:pic>
          <p:nvPicPr>
            <p:cNvPr id="5130" name="Picture 7"/>
            <p:cNvPicPr>
              <a:picLocks noChangeAspect="1" noChangeArrowheads="1"/>
            </p:cNvPicPr>
            <p:nvPr/>
          </p:nvPicPr>
          <p:blipFill>
            <a:blip r:embed="rId4"/>
            <a:srcRect l="14935"/>
            <a:stretch>
              <a:fillRect/>
            </a:stretch>
          </p:blipFill>
          <p:spPr bwMode="auto">
            <a:xfrm>
              <a:off x="2880" y="2918"/>
              <a:ext cx="2261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9"/>
            <p:cNvPicPr>
              <a:picLocks noChangeAspect="1" noChangeArrowheads="1"/>
            </p:cNvPicPr>
            <p:nvPr/>
          </p:nvPicPr>
          <p:blipFill>
            <a:blip r:embed="rId5"/>
            <a:srcRect l="14935" r="36005"/>
            <a:stretch>
              <a:fillRect/>
            </a:stretch>
          </p:blipFill>
          <p:spPr bwMode="auto">
            <a:xfrm>
              <a:off x="3305" y="3266"/>
              <a:ext cx="1304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2" name="Text Box 10"/>
            <p:cNvSpPr txBox="1">
              <a:spLocks noChangeAspect="1" noChangeArrowheads="1"/>
            </p:cNvSpPr>
            <p:nvPr/>
          </p:nvSpPr>
          <p:spPr bwMode="auto">
            <a:xfrm>
              <a:off x="2075" y="2960"/>
              <a:ext cx="379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d</a:t>
              </a:r>
              <a:r>
                <a:rPr lang="en-US" sz="2400">
                  <a:latin typeface="Symbol" pitchFamily="18" charset="2"/>
                  <a:sym typeface="Symbol" pitchFamily="18" charset="2"/>
                </a:rPr>
                <a:t></a:t>
              </a:r>
              <a:r>
                <a:rPr lang="en-US" sz="2400" baseline="30000">
                  <a:sym typeface="Symbol" pitchFamily="18" charset="2"/>
                </a:rPr>
                <a:t>h</a:t>
              </a:r>
              <a:endParaRPr lang="en-US" sz="2400" baseline="30000"/>
            </a:p>
          </p:txBody>
        </p:sp>
        <p:sp>
          <p:nvSpPr>
            <p:cNvPr id="5133" name="Text Box 11"/>
            <p:cNvSpPr txBox="1">
              <a:spLocks noChangeAspect="1" noChangeArrowheads="1"/>
            </p:cNvSpPr>
            <p:nvPr/>
          </p:nvSpPr>
          <p:spPr bwMode="auto">
            <a:xfrm>
              <a:off x="2075" y="3194"/>
              <a:ext cx="318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d </a:t>
              </a:r>
              <a:r>
                <a:rPr lang="en-US" sz="2400" i="1">
                  <a:latin typeface="Times New Roman" pitchFamily="18" charset="0"/>
                </a:rPr>
                <a:t>z</a:t>
              </a:r>
              <a:endParaRPr lang="en-US" sz="2400" baseline="30000">
                <a:latin typeface="Times New Roman" pitchFamily="18" charset="0"/>
              </a:endParaRPr>
            </a:p>
          </p:txBody>
        </p:sp>
        <p:sp>
          <p:nvSpPr>
            <p:cNvPr id="5134" name="Line 13"/>
            <p:cNvSpPr>
              <a:spLocks noChangeAspect="1" noChangeShapeType="1"/>
            </p:cNvSpPr>
            <p:nvPr/>
          </p:nvSpPr>
          <p:spPr bwMode="auto">
            <a:xfrm>
              <a:off x="2880" y="3237"/>
              <a:ext cx="22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Line 14"/>
            <p:cNvSpPr>
              <a:spLocks noChangeAspect="1" noChangeShapeType="1"/>
            </p:cNvSpPr>
            <p:nvPr/>
          </p:nvSpPr>
          <p:spPr bwMode="auto">
            <a:xfrm>
              <a:off x="2132" y="3237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Text Box 15"/>
            <p:cNvSpPr txBox="1">
              <a:spLocks noChangeAspect="1" noChangeArrowheads="1"/>
            </p:cNvSpPr>
            <p:nvPr/>
          </p:nvSpPr>
          <p:spPr bwMode="auto">
            <a:xfrm>
              <a:off x="2426" y="3120"/>
              <a:ext cx="191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=</a:t>
              </a:r>
            </a:p>
          </p:txBody>
        </p:sp>
        <p:sp>
          <p:nvSpPr>
            <p:cNvPr id="5137" name="Text Box 16"/>
            <p:cNvSpPr txBox="1">
              <a:spLocks noChangeAspect="1" noChangeArrowheads="1"/>
            </p:cNvSpPr>
            <p:nvPr/>
          </p:nvSpPr>
          <p:spPr bwMode="auto">
            <a:xfrm>
              <a:off x="1579" y="2966"/>
              <a:ext cx="338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imes New Roman" pitchFamily="18" charset="0"/>
                </a:rPr>
                <a:t>   1</a:t>
              </a:r>
              <a:endParaRPr lang="en-US" sz="2400" baseline="30000"/>
            </a:p>
          </p:txBody>
        </p:sp>
        <p:sp>
          <p:nvSpPr>
            <p:cNvPr id="5138" name="Text Box 17"/>
            <p:cNvSpPr txBox="1">
              <a:spLocks noChangeAspect="1" noChangeArrowheads="1"/>
            </p:cNvSpPr>
            <p:nvPr/>
          </p:nvSpPr>
          <p:spPr bwMode="auto">
            <a:xfrm>
              <a:off x="1641" y="3194"/>
              <a:ext cx="327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Symbol" pitchFamily="18" charset="2"/>
                  <a:sym typeface="Symbol" pitchFamily="18" charset="2"/>
                </a:rPr>
                <a:t> </a:t>
              </a:r>
              <a:r>
                <a:rPr lang="en-US" sz="2400" baseline="-25000">
                  <a:latin typeface="Times New Roman" pitchFamily="18" charset="0"/>
                  <a:sym typeface="Symbol" pitchFamily="18" charset="2"/>
                </a:rPr>
                <a:t>0</a:t>
              </a:r>
              <a:endParaRPr lang="en-US" sz="2400" baseline="-25000">
                <a:latin typeface="Times New Roman" pitchFamily="18" charset="0"/>
              </a:endParaRPr>
            </a:p>
          </p:txBody>
        </p:sp>
        <p:sp>
          <p:nvSpPr>
            <p:cNvPr id="5139" name="Line 18"/>
            <p:cNvSpPr>
              <a:spLocks noChangeAspect="1" noChangeShapeType="1"/>
            </p:cNvSpPr>
            <p:nvPr/>
          </p:nvSpPr>
          <p:spPr bwMode="auto">
            <a:xfrm>
              <a:off x="1698" y="3240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129" name="Picture 20"/>
          <p:cNvPicPr>
            <a:picLocks noChangeAspect="1" noChangeArrowheads="1"/>
          </p:cNvPicPr>
          <p:nvPr/>
        </p:nvPicPr>
        <p:blipFill>
          <a:blip r:embed="rId6"/>
          <a:srcRect t="30142"/>
          <a:stretch>
            <a:fillRect/>
          </a:stretch>
        </p:blipFill>
        <p:spPr bwMode="auto">
          <a:xfrm>
            <a:off x="4191000" y="1524000"/>
            <a:ext cx="41910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749300" y="4184650"/>
            <a:ext cx="2177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+mn-lt"/>
              </a:rPr>
              <a:t>Factorisation</a:t>
            </a:r>
            <a:r>
              <a:rPr lang="en-US" sz="2800" dirty="0" smtClean="0">
                <a:latin typeface="+mn-lt"/>
              </a:rPr>
              <a:t>!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for the QPM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large longitudinal double spin asymmetries at large 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Bj</a:t>
            </a:r>
            <a:endParaRPr lang="en-US" sz="2400" i="1" baseline="-25000" dirty="0" smtClean="0"/>
          </a:p>
          <a:p>
            <a:r>
              <a:rPr lang="en-US" sz="2400" dirty="0" smtClean="0"/>
              <a:t>predicted by </a:t>
            </a:r>
            <a:r>
              <a:rPr lang="en-US" sz="2400" dirty="0" err="1" smtClean="0"/>
              <a:t>Bjorken</a:t>
            </a:r>
            <a:r>
              <a:rPr lang="en-US" sz="2400" dirty="0" smtClean="0"/>
              <a:t> from the Quark Parton Model</a:t>
            </a:r>
          </a:p>
          <a:p>
            <a:pPr>
              <a:buNone/>
            </a:pPr>
            <a:r>
              <a:rPr lang="en-US" sz="2400" dirty="0" smtClean="0"/>
              <a:t>	</a:t>
            </a:r>
            <a:br>
              <a:rPr lang="en-US" sz="2400" dirty="0" smtClean="0"/>
            </a:br>
            <a:r>
              <a:rPr lang="en-US" sz="2400" dirty="0" smtClean="0"/>
              <a:t>E80 (◊) </a:t>
            </a:r>
            <a:br>
              <a:rPr lang="en-US" sz="2400" dirty="0" smtClean="0"/>
            </a:br>
            <a:r>
              <a:rPr lang="en-US" sz="2400" dirty="0" smtClean="0"/>
              <a:t>E130 (▪)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G.K. Mallot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2438400"/>
            <a:ext cx="531495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Semi-inclusive asymmetries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1384300"/>
            <a:ext cx="7772400" cy="41148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G.K. Mallot</a:t>
            </a:r>
            <a:endParaRPr lang="en-US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8497629" cy="47371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7" name="Picture 4" descr="compass-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43000" cy="1133475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G.K. Mallot</a:t>
            </a:r>
            <a:endParaRPr 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  </a:t>
            </a:r>
            <a:r>
              <a:rPr lang="en-US" dirty="0" err="1" smtClean="0"/>
              <a:t>Flavour</a:t>
            </a:r>
            <a:r>
              <a:rPr lang="en-US" dirty="0" smtClean="0"/>
              <a:t> </a:t>
            </a:r>
            <a:r>
              <a:rPr lang="en-US" dirty="0" smtClean="0"/>
              <a:t>separated </a:t>
            </a:r>
            <a:r>
              <a:rPr lang="en-US" dirty="0" smtClean="0"/>
              <a:t>polarization</a:t>
            </a:r>
            <a:endParaRPr lang="en-US" dirty="0" smtClean="0"/>
          </a:p>
        </p:txBody>
      </p:sp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4838700" y="1524000"/>
            <a:ext cx="43053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Asymmetries can in LO be </a:t>
            </a:r>
            <a:r>
              <a:rPr lang="en-US" sz="2400" dirty="0" smtClean="0"/>
              <a:t>related to 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</a:t>
            </a:r>
            <a:r>
              <a:rPr lang="en-US" sz="2400" i="1" dirty="0"/>
              <a:t>q </a:t>
            </a:r>
            <a:r>
              <a:rPr lang="en-US" sz="2400" dirty="0"/>
              <a:t>by</a:t>
            </a:r>
          </a:p>
          <a:p>
            <a:endParaRPr lang="en-US" dirty="0"/>
          </a:p>
          <a:p>
            <a:endParaRPr lang="en-US" dirty="0"/>
          </a:p>
          <a:p>
            <a:endParaRPr lang="en-US" i="1" dirty="0"/>
          </a:p>
          <a:p>
            <a:r>
              <a:rPr lang="en-US" sz="2400" dirty="0" smtClean="0"/>
              <a:t>where</a:t>
            </a:r>
            <a:endParaRPr lang="en-US" sz="2400" dirty="0"/>
          </a:p>
        </p:txBody>
      </p:sp>
      <p:pic>
        <p:nvPicPr>
          <p:cNvPr id="25607" name="Picture 1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2438400"/>
            <a:ext cx="208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76925" y="3743325"/>
            <a:ext cx="220186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19788" y="4208463"/>
            <a:ext cx="219075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2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5850" y="5091113"/>
            <a:ext cx="4008438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Dq-6Pfit_sbar_eq_0-xDens_col_bands_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5950" y="1312863"/>
            <a:ext cx="3719513" cy="5545137"/>
          </a:xfrm>
          <a:prstGeom prst="rect">
            <a:avLst/>
          </a:prstGeom>
          <a:noFill/>
        </p:spPr>
      </p:pic>
      <p:pic>
        <p:nvPicPr>
          <p:cNvPr id="14" name="Picture 5" descr="hermeslogo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28600"/>
            <a:ext cx="1028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64500" cy="762000"/>
          </a:xfrm>
        </p:spPr>
        <p:txBody>
          <a:bodyPr/>
          <a:lstStyle/>
          <a:p>
            <a:r>
              <a:rPr lang="en-US" dirty="0" smtClean="0"/>
              <a:t>Alternative: difference asymmetries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G.K. Mallot</a:t>
            </a:r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480" y="1588362"/>
            <a:ext cx="8839200" cy="231910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7" name="Up Arrow 6"/>
          <p:cNvSpPr/>
          <p:nvPr/>
        </p:nvSpPr>
        <p:spPr bwMode="auto">
          <a:xfrm rot="1323115">
            <a:off x="6490543" y="3712787"/>
            <a:ext cx="484632" cy="978408"/>
          </a:xfrm>
          <a:prstGeom prst="upArrow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27450" y="5251450"/>
            <a:ext cx="3621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fragmentations function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550" y="4718050"/>
            <a:ext cx="5194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Valence quark </a:t>
            </a:r>
            <a:r>
              <a:rPr lang="en-US" sz="2800" dirty="0" err="1" smtClean="0">
                <a:latin typeface="+mn-lt"/>
              </a:rPr>
              <a:t>polarisation</a:t>
            </a:r>
            <a:r>
              <a:rPr lang="en-US" sz="2800" dirty="0" smtClean="0">
                <a:latin typeface="+mn-lt"/>
              </a:rPr>
              <a:t> without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Valence polarization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G.K. Mallot</a:t>
            </a:r>
            <a:endParaRPr lang="en-US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1339850"/>
            <a:ext cx="8324850" cy="461962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7" name="Picture 4" descr="compass-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43000" cy="1133475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Valence quark </a:t>
            </a:r>
            <a:r>
              <a:rPr lang="en-US" dirty="0" err="1" smtClean="0"/>
              <a:t>polarisation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G.K. Mallot</a:t>
            </a:r>
            <a:endParaRPr lang="en-US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4273550"/>
            <a:ext cx="8696325" cy="204787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1339850"/>
            <a:ext cx="5149850" cy="279766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4400" y="1739900"/>
            <a:ext cx="2804667" cy="2071687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52600" y="5791200"/>
            <a:ext cx="1109133" cy="338667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Strange quark sea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sz="2400" dirty="0" smtClean="0"/>
              <a:t>semi-inclusive data incl. </a:t>
            </a:r>
            <a:r>
              <a:rPr lang="en-US" sz="2400" dirty="0" err="1" smtClean="0"/>
              <a:t>kaon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r>
              <a:rPr lang="el-GR" sz="2400" dirty="0" smtClean="0"/>
              <a:t>Δ</a:t>
            </a:r>
            <a:r>
              <a:rPr lang="en-US" sz="2400" dirty="0" smtClean="0"/>
              <a:t>Q = </a:t>
            </a:r>
            <a:r>
              <a:rPr lang="el-GR" sz="2400" dirty="0" smtClean="0"/>
              <a:t>Δ</a:t>
            </a:r>
            <a:r>
              <a:rPr lang="en-US" sz="2400" dirty="0" smtClean="0"/>
              <a:t>q+</a:t>
            </a:r>
            <a:r>
              <a:rPr lang="el-GR" sz="2400" dirty="0" smtClean="0"/>
              <a:t>Δ</a:t>
            </a:r>
            <a:r>
              <a:rPr lang="en-US" sz="2400" dirty="0" smtClean="0"/>
              <a:t>q</a:t>
            </a:r>
          </a:p>
          <a:p>
            <a:r>
              <a:rPr lang="el-GR" sz="2400" dirty="0" smtClean="0"/>
              <a:t>Δ</a:t>
            </a:r>
            <a:r>
              <a:rPr lang="en-US" sz="2400" dirty="0" smtClean="0"/>
              <a:t>S  = 0.037± 0.019 ± 0.027</a:t>
            </a:r>
            <a:endParaRPr lang="en-US" dirty="0" smtClean="0"/>
          </a:p>
          <a:p>
            <a:r>
              <a:rPr lang="el-GR" sz="2400" dirty="0" smtClean="0"/>
              <a:t>Δ</a:t>
            </a:r>
            <a:r>
              <a:rPr lang="en-US" sz="2400" dirty="0" smtClean="0"/>
              <a:t>S  &lt; 0 expected</a:t>
            </a:r>
            <a:br>
              <a:rPr lang="en-US" sz="2400" dirty="0" smtClean="0"/>
            </a:br>
            <a:r>
              <a:rPr lang="en-US" sz="2400" dirty="0" smtClean="0"/>
              <a:t>from incl. data</a:t>
            </a:r>
          </a:p>
          <a:p>
            <a:r>
              <a:rPr lang="en-US" sz="2400" dirty="0" smtClean="0"/>
              <a:t>results from</a:t>
            </a:r>
            <a:br>
              <a:rPr lang="en-US" sz="2400" dirty="0" smtClean="0"/>
            </a:br>
            <a:r>
              <a:rPr lang="en-US" sz="2400" dirty="0" smtClean="0"/>
              <a:t>COMPASS at</a:t>
            </a:r>
            <a:br>
              <a:rPr lang="en-US" sz="2400" dirty="0" smtClean="0"/>
            </a:br>
            <a:r>
              <a:rPr lang="en-US" sz="2400" dirty="0" smtClean="0"/>
              <a:t>Spin 2008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G.K. Mallot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6758" y="2743200"/>
            <a:ext cx="5557242" cy="37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hermes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8097" y="135195"/>
            <a:ext cx="1066800" cy="772936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2438400" y="1981200"/>
            <a:ext cx="22860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524000"/>
            <a:ext cx="106680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7086600" y="2514600"/>
            <a:ext cx="160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30000" dirty="0" smtClean="0"/>
              <a:t>2</a:t>
            </a:r>
            <a:r>
              <a:rPr lang="en-US" dirty="0" smtClean="0"/>
              <a:t>= 2.5 GeV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Δ</a:t>
            </a:r>
            <a:r>
              <a:rPr lang="en-US" dirty="0" smtClean="0">
                <a:solidFill>
                  <a:srgbClr val="FF0000"/>
                </a:solidFill>
              </a:rPr>
              <a:t>g/g</a:t>
            </a:r>
            <a:r>
              <a:rPr lang="en-US" dirty="0" smtClean="0"/>
              <a:t> from </a:t>
            </a:r>
            <a:r>
              <a:rPr lang="en-US" dirty="0" err="1" smtClean="0"/>
              <a:t>hadron</a:t>
            </a:r>
            <a:r>
              <a:rPr lang="en-US" dirty="0" smtClean="0"/>
              <a:t> production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/>
              <a:t>Photon-gluon fusion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G.K. Mallot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36</a:t>
            </a:fld>
            <a:endParaRPr lang="en-US"/>
          </a:p>
        </p:txBody>
      </p: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2743200" y="3276600"/>
            <a:ext cx="2895600" cy="2667000"/>
            <a:chOff x="3434" y="2023"/>
            <a:chExt cx="1716" cy="1428"/>
          </a:xfrm>
        </p:grpSpPr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3504" y="2496"/>
              <a:ext cx="116" cy="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endParaRPr lang="fr-FR" sz="2400" i="1"/>
            </a:p>
            <a:p>
              <a:pPr algn="l" eaLnBrk="0" hangingPunct="0"/>
              <a:endParaRPr lang="fr-FR" sz="2400" i="1"/>
            </a:p>
            <a:p>
              <a:pPr algn="l" eaLnBrk="0" hangingPunct="0">
                <a:lnSpc>
                  <a:spcPct val="190000"/>
                </a:lnSpc>
              </a:pPr>
              <a:endParaRPr lang="fr-FR" sz="2400" i="1"/>
            </a:p>
          </p:txBody>
        </p:sp>
        <p:pic>
          <p:nvPicPr>
            <p:cNvPr id="9" name="Picture 8" descr="pgf-muon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4" y="2064"/>
              <a:ext cx="1646" cy="1142"/>
            </a:xfrm>
            <a:prstGeom prst="rect">
              <a:avLst/>
            </a:prstGeom>
            <a:noFill/>
          </p:spPr>
        </p:pic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3456" y="3072"/>
              <a:ext cx="1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34" y="2042"/>
              <a:ext cx="133" cy="1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16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049" y="2023"/>
              <a:ext cx="85" cy="1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3962400" y="4114800"/>
            <a:ext cx="46291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6700" indent="-266700" algn="l">
              <a:buFontTx/>
              <a:buChar char="•"/>
            </a:pPr>
            <a:r>
              <a:rPr lang="en-US" sz="2800" dirty="0" smtClean="0">
                <a:latin typeface="Times New Roman" pitchFamily="18" charset="0"/>
              </a:rPr>
              <a:t>measure          </a:t>
            </a:r>
            <a:endParaRPr lang="en-US" sz="2800" dirty="0">
              <a:latin typeface="Times New Roman" pitchFamily="18" charset="0"/>
            </a:endParaRPr>
          </a:p>
          <a:p>
            <a:pPr marL="266700" indent="-266700" algn="l">
              <a:buFontTx/>
              <a:buChar char="•"/>
            </a:pPr>
            <a:endParaRPr lang="en-US" sz="2800" dirty="0">
              <a:latin typeface="Times New Roman" pitchFamily="18" charset="0"/>
            </a:endParaRPr>
          </a:p>
          <a:p>
            <a:pPr marL="266700" indent="-266700" algn="l">
              <a:buFontTx/>
              <a:buChar char="•"/>
            </a:pPr>
            <a:r>
              <a:rPr lang="en-US" sz="2800" dirty="0" smtClean="0">
                <a:latin typeface="Times New Roman" pitchFamily="18" charset="0"/>
              </a:rPr>
              <a:t>calculate            </a:t>
            </a:r>
            <a:r>
              <a:rPr lang="en-US" sz="2800" dirty="0" smtClean="0">
                <a:latin typeface="Times New Roman" pitchFamily="18" charset="0"/>
              </a:rPr>
              <a:t>,              and</a:t>
            </a:r>
            <a:endParaRPr lang="en-US" sz="2800" dirty="0">
              <a:latin typeface="Times New Roman" pitchFamily="18" charset="0"/>
            </a:endParaRPr>
          </a:p>
          <a:p>
            <a:pPr marL="266700" indent="-266700" algn="l"/>
            <a:r>
              <a:rPr lang="en-US" sz="2800" dirty="0">
                <a:latin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</a:rPr>
              <a:t> background by Monte </a:t>
            </a:r>
            <a:r>
              <a:rPr lang="en-US" sz="2800" dirty="0">
                <a:latin typeface="Times New Roman" pitchFamily="18" charset="0"/>
              </a:rPr>
              <a:t>Carlo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11188" y="1412875"/>
            <a:ext cx="8228012" cy="1101725"/>
          </a:xfrm>
        </p:spPr>
        <p:txBody>
          <a:bodyPr/>
          <a:lstStyle/>
          <a:p>
            <a:pPr marL="1828800" indent="-1828800">
              <a:buNone/>
            </a:pPr>
            <a:r>
              <a:rPr lang="en-US" dirty="0" smtClean="0"/>
              <a:t>Principle: Gluon polarization enters via    </a:t>
            </a:r>
            <a:r>
              <a:rPr lang="en-US" dirty="0" smtClean="0">
                <a:solidFill>
                  <a:srgbClr val="2B67AF"/>
                </a:solidFill>
              </a:rPr>
              <a:t>photon-gluon fusion </a:t>
            </a:r>
            <a:r>
              <a:rPr lang="en-US" dirty="0" smtClean="0"/>
              <a:t>(PGF)</a:t>
            </a:r>
            <a:endParaRPr lang="en-US" dirty="0"/>
          </a:p>
          <a:p>
            <a:pPr marL="533400" indent="-533400">
              <a:buFontTx/>
              <a:buNone/>
            </a:pP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 Mallot</a:t>
            </a:r>
            <a:endParaRPr lang="en-GB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Hadron production in DIS via PGF</a:t>
            </a:r>
            <a:endParaRPr lang="en-US" dirty="0"/>
          </a:p>
        </p:txBody>
      </p:sp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4038600"/>
            <a:ext cx="617537" cy="70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9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4953000"/>
            <a:ext cx="1122362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7"/>
          <p:cNvGrpSpPr/>
          <p:nvPr/>
        </p:nvGrpSpPr>
        <p:grpSpPr>
          <a:xfrm>
            <a:off x="381000" y="2667000"/>
            <a:ext cx="3095625" cy="3248025"/>
            <a:chOff x="381000" y="2438400"/>
            <a:chExt cx="3095625" cy="3248025"/>
          </a:xfrm>
        </p:grpSpPr>
        <p:pic>
          <p:nvPicPr>
            <p:cNvPr id="43011" name="Picture 3"/>
            <p:cNvPicPr>
              <a:picLocks noChangeAspect="1" noChangeArrowheads="1"/>
            </p:cNvPicPr>
            <p:nvPr/>
          </p:nvPicPr>
          <p:blipFill>
            <a:blip r:embed="rId8"/>
            <a:srcRect r="54257"/>
            <a:stretch>
              <a:fillRect/>
            </a:stretch>
          </p:blipFill>
          <p:spPr bwMode="auto">
            <a:xfrm>
              <a:off x="381000" y="2514600"/>
              <a:ext cx="3095625" cy="3171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3025" name="Picture 17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33400" y="2438400"/>
              <a:ext cx="225425" cy="3778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3027" name="Picture 19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819400" y="2438400"/>
              <a:ext cx="352425" cy="4254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7" name="Picture 16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4038600" y="2590800"/>
            <a:ext cx="4786698" cy="1219200"/>
          </a:xfrm>
          <a:prstGeom prst="rect">
            <a:avLst/>
          </a:prstGeom>
          <a:noFill/>
        </p:spPr>
      </p:pic>
      <p:pic>
        <p:nvPicPr>
          <p:cNvPr id="19" name="Picture 18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764161" y="5014452"/>
            <a:ext cx="838200" cy="478972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939845" y="3660058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971800" y="4724400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</a:t>
            </a:r>
            <a:endParaRPr lang="en-US" sz="24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3086101" y="4857750"/>
            <a:ext cx="11906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Analyzed channels for </a:t>
            </a:r>
            <a:r>
              <a:rPr lang="el-GR" dirty="0" smtClean="0"/>
              <a:t>Δ</a:t>
            </a:r>
            <a:r>
              <a:rPr lang="en-US" dirty="0" smtClean="0"/>
              <a:t>g/g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029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err="1" smtClean="0"/>
              <a:t>analysed</a:t>
            </a:r>
            <a:r>
              <a:rPr lang="en-US" sz="2800" dirty="0" smtClean="0"/>
              <a:t> data sets:</a:t>
            </a:r>
          </a:p>
          <a:p>
            <a:pPr lvl="1"/>
            <a:r>
              <a:rPr lang="en-US" sz="2400" dirty="0" smtClean="0">
                <a:solidFill>
                  <a:srgbClr val="7030A0"/>
                </a:solidFill>
              </a:rPr>
              <a:t>high-</a:t>
            </a:r>
            <a:r>
              <a:rPr lang="en-US" sz="2400" dirty="0" err="1" smtClean="0">
                <a:solidFill>
                  <a:srgbClr val="7030A0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7030A0"/>
                </a:solidFill>
              </a:rPr>
              <a:t>T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2B67AF"/>
                </a:solidFill>
              </a:rPr>
              <a:t>hadron pairs </a:t>
            </a:r>
            <a:r>
              <a:rPr lang="en-US" sz="2400" dirty="0" smtClean="0"/>
              <a:t>(no ID, pions/kaons)</a:t>
            </a:r>
          </a:p>
          <a:p>
            <a:pPr lvl="2"/>
            <a:r>
              <a:rPr lang="en-US" dirty="0" smtClean="0"/>
              <a:t>Q</a:t>
            </a:r>
            <a:r>
              <a:rPr lang="en-US" baseline="30000" dirty="0" smtClean="0"/>
              <a:t>2</a:t>
            </a:r>
            <a:r>
              <a:rPr lang="en-US" dirty="0" smtClean="0"/>
              <a:t> &gt; 1 GeV</a:t>
            </a:r>
            <a:r>
              <a:rPr lang="en-US" baseline="30000" dirty="0" smtClean="0"/>
              <a:t>2                                          </a:t>
            </a:r>
            <a:r>
              <a:rPr lang="en-US" dirty="0" smtClean="0"/>
              <a:t>   </a:t>
            </a:r>
            <a:r>
              <a:rPr lang="en-US" sz="1800" b="1" cap="small" dirty="0" err="1" smtClean="0">
                <a:solidFill>
                  <a:srgbClr val="A50021"/>
                </a:solidFill>
                <a:latin typeface="Microsoft Sans Serif" pitchFamily="34" charset="0"/>
                <a:cs typeface="Microsoft Sans Serif" pitchFamily="34" charset="0"/>
              </a:rPr>
              <a:t>Lepto</a:t>
            </a:r>
            <a:endParaRPr lang="en-US" sz="1800" b="1" cap="small" dirty="0" smtClean="0">
              <a:solidFill>
                <a:srgbClr val="A50021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lvl="2"/>
            <a:r>
              <a:rPr lang="en-US" dirty="0" smtClean="0"/>
              <a:t>Q</a:t>
            </a:r>
            <a:r>
              <a:rPr lang="en-US" baseline="30000" dirty="0" smtClean="0"/>
              <a:t>2</a:t>
            </a:r>
            <a:r>
              <a:rPr lang="en-US" dirty="0" smtClean="0"/>
              <a:t> &lt; 1 GeV</a:t>
            </a:r>
            <a:r>
              <a:rPr lang="en-US" baseline="30000" dirty="0" smtClean="0"/>
              <a:t>2</a:t>
            </a:r>
            <a:r>
              <a:rPr lang="en-US" dirty="0" smtClean="0"/>
              <a:t> or unmeasured       </a:t>
            </a:r>
            <a:r>
              <a:rPr lang="en-US" sz="1800" b="1" cap="small" dirty="0" err="1" smtClean="0">
                <a:solidFill>
                  <a:srgbClr val="A50021"/>
                </a:solidFill>
                <a:latin typeface="Microsoft Sans Serif" pitchFamily="34" charset="0"/>
                <a:cs typeface="Microsoft Sans Serif" pitchFamily="34" charset="0"/>
              </a:rPr>
              <a:t>Pythia</a:t>
            </a:r>
            <a:endParaRPr lang="en-US" dirty="0" smtClean="0"/>
          </a:p>
          <a:p>
            <a:pPr lvl="1"/>
            <a:endParaRPr lang="en-US" sz="2400" dirty="0" smtClean="0">
              <a:solidFill>
                <a:srgbClr val="7030A0"/>
              </a:solidFill>
            </a:endParaRPr>
          </a:p>
          <a:p>
            <a:pPr lvl="1"/>
            <a:r>
              <a:rPr lang="en-US" sz="2400" dirty="0" smtClean="0">
                <a:solidFill>
                  <a:srgbClr val="7030A0"/>
                </a:solidFill>
              </a:rPr>
              <a:t>high-</a:t>
            </a:r>
            <a:r>
              <a:rPr lang="en-US" sz="2400" dirty="0" err="1" smtClean="0">
                <a:solidFill>
                  <a:srgbClr val="7030A0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7030A0"/>
                </a:solidFill>
              </a:rPr>
              <a:t>T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2B67AF"/>
                </a:solidFill>
              </a:rPr>
              <a:t>single hadron</a:t>
            </a:r>
          </a:p>
          <a:p>
            <a:pPr lvl="2"/>
            <a:r>
              <a:rPr lang="en-US" dirty="0" smtClean="0"/>
              <a:t>small Q</a:t>
            </a:r>
            <a:r>
              <a:rPr lang="en-US" baseline="30000" dirty="0" smtClean="0"/>
              <a:t>2</a:t>
            </a:r>
            <a:r>
              <a:rPr lang="en-US" dirty="0" smtClean="0"/>
              <a:t> or unmeasured            </a:t>
            </a:r>
            <a:r>
              <a:rPr lang="en-US" sz="1800" b="1" cap="small" dirty="0" err="1" smtClean="0">
                <a:solidFill>
                  <a:srgbClr val="A50021"/>
                </a:solidFill>
                <a:latin typeface="Microsoft Sans Serif" pitchFamily="34" charset="0"/>
                <a:cs typeface="Microsoft Sans Serif" pitchFamily="34" charset="0"/>
              </a:rPr>
              <a:t>Pythia</a:t>
            </a:r>
            <a:endParaRPr lang="en-US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single </a:t>
            </a:r>
            <a:r>
              <a:rPr lang="en-US" sz="2400" dirty="0" smtClean="0">
                <a:solidFill>
                  <a:srgbClr val="2B67AF"/>
                </a:solidFill>
              </a:rPr>
              <a:t>charmed</a:t>
            </a:r>
            <a:r>
              <a:rPr lang="en-US" sz="2400" dirty="0" smtClean="0"/>
              <a:t> meson</a:t>
            </a:r>
          </a:p>
          <a:p>
            <a:pPr lvl="2"/>
            <a:r>
              <a:rPr lang="en-US" sz="2000" dirty="0" smtClean="0"/>
              <a:t> </a:t>
            </a:r>
            <a:r>
              <a:rPr lang="en-US" dirty="0" smtClean="0"/>
              <a:t>quasi-real photons</a:t>
            </a:r>
            <a:r>
              <a:rPr lang="en-US" sz="1800" b="1" cap="small" dirty="0" smtClean="0">
                <a:solidFill>
                  <a:srgbClr val="A50021"/>
                </a:solidFill>
                <a:latin typeface="Microsoft Sans Serif" pitchFamily="34" charset="0"/>
                <a:cs typeface="Microsoft Sans Serif" pitchFamily="34" charset="0"/>
              </a:rPr>
              <a:t>                    Aroma, </a:t>
            </a:r>
            <a:r>
              <a:rPr lang="en-US" sz="1800" b="1" cap="small" dirty="0" err="1" smtClean="0">
                <a:solidFill>
                  <a:srgbClr val="A50021"/>
                </a:solidFill>
                <a:latin typeface="Microsoft Sans Serif" pitchFamily="34" charset="0"/>
                <a:cs typeface="Microsoft Sans Serif" pitchFamily="34" charset="0"/>
              </a:rPr>
              <a:t>Rapgap</a:t>
            </a:r>
            <a:endParaRPr lang="en-US" sz="1800" b="1" cap="small" dirty="0" smtClean="0">
              <a:solidFill>
                <a:srgbClr val="A50021"/>
              </a:solidFill>
              <a:latin typeface="Microsoft Sans Serif" pitchFamily="34" charset="0"/>
              <a:cs typeface="Microsoft Sans Serif" pitchFamily="34" charset="0"/>
            </a:endParaRPr>
          </a:p>
          <a:p>
            <a:endParaRPr lang="en-US" sz="2600" b="1" cap="small" dirty="0" smtClean="0">
              <a:solidFill>
                <a:srgbClr val="A50021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>
              <a:buNone/>
            </a:pPr>
            <a:r>
              <a:rPr lang="en-US" sz="2800" dirty="0" smtClean="0">
                <a:cs typeface="Microsoft Sans Serif" pitchFamily="34" charset="0"/>
              </a:rPr>
              <a:t>All analyses in LO till now </a:t>
            </a:r>
            <a:r>
              <a:rPr lang="en-US" sz="1800" dirty="0" smtClean="0">
                <a:cs typeface="Microsoft Sans Serif" pitchFamily="34" charset="0"/>
              </a:rPr>
              <a:t>(plus </a:t>
            </a:r>
            <a:r>
              <a:rPr lang="en-US" sz="1800" dirty="0" err="1" smtClean="0">
                <a:cs typeface="Microsoft Sans Serif" pitchFamily="34" charset="0"/>
              </a:rPr>
              <a:t>parton</a:t>
            </a:r>
            <a:r>
              <a:rPr lang="en-US" sz="1800" dirty="0" smtClean="0">
                <a:cs typeface="Microsoft Sans Serif" pitchFamily="34" charset="0"/>
              </a:rPr>
              <a:t> showers)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G.K. Mallot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8" name="Picture 4" descr="compass-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5029200"/>
            <a:ext cx="304800" cy="302260"/>
          </a:xfrm>
          <a:prstGeom prst="rect">
            <a:avLst/>
          </a:prstGeom>
          <a:noFill/>
        </p:spPr>
      </p:pic>
      <p:pic>
        <p:nvPicPr>
          <p:cNvPr id="9" name="Picture 7" descr="hermes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2590800"/>
            <a:ext cx="533400" cy="386468"/>
          </a:xfrm>
          <a:prstGeom prst="rect">
            <a:avLst/>
          </a:prstGeom>
          <a:noFill/>
        </p:spPr>
      </p:pic>
      <p:pic>
        <p:nvPicPr>
          <p:cNvPr id="10" name="Picture 7" descr="hermes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3733800"/>
            <a:ext cx="533400" cy="386468"/>
          </a:xfrm>
          <a:prstGeom prst="rect">
            <a:avLst/>
          </a:prstGeom>
          <a:noFill/>
        </p:spPr>
      </p:pic>
      <p:pic>
        <p:nvPicPr>
          <p:cNvPr id="11" name="Picture 4" descr="compass-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2209800"/>
            <a:ext cx="304800" cy="302260"/>
          </a:xfrm>
          <a:prstGeom prst="rect">
            <a:avLst/>
          </a:prstGeom>
          <a:noFill/>
        </p:spPr>
      </p:pic>
      <p:pic>
        <p:nvPicPr>
          <p:cNvPr id="13" name="Picture 4" descr="compass-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2667000"/>
            <a:ext cx="304800" cy="302260"/>
          </a:xfrm>
          <a:prstGeom prst="rect">
            <a:avLst/>
          </a:prstGeom>
          <a:noFill/>
        </p:spPr>
      </p:pic>
      <p:pic>
        <p:nvPicPr>
          <p:cNvPr id="16" name="Picture 4" descr="compass-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7848600" y="3810000"/>
            <a:ext cx="304800" cy="30226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886200" y="2895600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“untagged”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038600" y="4038600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“untagged”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981200"/>
            <a:ext cx="417431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-25000" dirty="0" smtClean="0"/>
              <a:t>LL </a:t>
            </a:r>
            <a:r>
              <a:rPr lang="en-US" dirty="0" smtClean="0"/>
              <a:t>for single hadrons</a:t>
            </a:r>
            <a:r>
              <a:rPr lang="en-US" baseline="-25000" dirty="0" smtClean="0"/>
              <a:t> </a:t>
            </a:r>
            <a:endParaRPr lang="en-US" baseline="-25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G.K. </a:t>
            </a:r>
            <a:r>
              <a:rPr lang="en-US" dirty="0" err="1" smtClean="0"/>
              <a:t>Mallot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81200"/>
            <a:ext cx="4267201" cy="296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hermes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8097" y="135195"/>
            <a:ext cx="1066800" cy="77293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05000" y="1524000"/>
            <a:ext cx="1162498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tagged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1524000"/>
            <a:ext cx="148470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untagged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343400" y="2362200"/>
            <a:ext cx="349776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3400" y="3657600"/>
            <a:ext cx="365806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1524000"/>
            <a:ext cx="461986" cy="46166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</a:t>
            </a:r>
            <a:r>
              <a:rPr lang="en-US" sz="2400" baseline="30000" dirty="0" smtClean="0">
                <a:solidFill>
                  <a:schemeClr val="bg1"/>
                </a:solidFill>
              </a:rPr>
              <a:t>+</a:t>
            </a:r>
            <a:endParaRPr lang="en-US" sz="2400" baseline="30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2800" y="1524000"/>
            <a:ext cx="447558" cy="46166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</a:t>
            </a:r>
            <a:r>
              <a:rPr lang="en-US" sz="2400" baseline="30000" dirty="0" smtClean="0">
                <a:solidFill>
                  <a:schemeClr val="bg1"/>
                </a:solidFill>
              </a:rPr>
              <a:t>-</a:t>
            </a:r>
            <a:endParaRPr lang="en-US" sz="2400" baseline="30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6400" y="1524000"/>
            <a:ext cx="461986" cy="46166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</a:t>
            </a:r>
            <a:r>
              <a:rPr lang="en-US" sz="2400" baseline="30000" dirty="0" smtClean="0">
                <a:solidFill>
                  <a:schemeClr val="bg1"/>
                </a:solidFill>
              </a:rPr>
              <a:t>+</a:t>
            </a:r>
            <a:endParaRPr lang="en-US" sz="2400" baseline="30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0" y="1524000"/>
            <a:ext cx="447558" cy="46166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</a:t>
            </a:r>
            <a:r>
              <a:rPr lang="en-US" sz="2400" baseline="30000" dirty="0" smtClean="0">
                <a:solidFill>
                  <a:schemeClr val="bg1"/>
                </a:solidFill>
              </a:rPr>
              <a:t>-</a:t>
            </a:r>
            <a:endParaRPr lang="en-US" sz="2400" baseline="30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67600" y="4648200"/>
            <a:ext cx="12512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baseline="-25000" dirty="0" smtClean="0"/>
              <a:t> (beam)</a:t>
            </a:r>
            <a:endParaRPr lang="en-US" sz="2400" baseline="-25000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3446207" y="4650658"/>
            <a:ext cx="1066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endParaRPr lang="en-US" sz="2400" baseline="-25000" dirty="0"/>
          </a:p>
        </p:txBody>
      </p:sp>
      <p:sp>
        <p:nvSpPr>
          <p:cNvPr id="20" name="Rectangle 19"/>
          <p:cNvSpPr/>
          <p:nvPr/>
        </p:nvSpPr>
        <p:spPr>
          <a:xfrm>
            <a:off x="457200" y="4800600"/>
            <a:ext cx="304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Q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&gt;0.1 GeV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 W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&gt;4 GeV</a:t>
            </a:r>
            <a:r>
              <a:rPr lang="en-US" sz="2000" baseline="30000" dirty="0" smtClean="0"/>
              <a:t>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2232" y="5486400"/>
            <a:ext cx="88392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MC plus asymmetry model with  </a:t>
            </a:r>
            <a:r>
              <a:rPr lang="en-US" sz="2400" dirty="0" err="1" smtClean="0">
                <a:solidFill>
                  <a:schemeClr val="tx2"/>
                </a:solidFill>
              </a:rPr>
              <a:t>Δg</a:t>
            </a:r>
            <a:r>
              <a:rPr lang="en-US" sz="2400" dirty="0" smtClean="0">
                <a:solidFill>
                  <a:schemeClr val="tx2"/>
                </a:solidFill>
              </a:rPr>
              <a:t>/g(x) = -1, 0, 1  </a:t>
            </a:r>
            <a:r>
              <a:rPr lang="en-US" sz="2400" dirty="0" smtClean="0"/>
              <a:t>for upper, middle and lower curve</a:t>
            </a:r>
            <a:endParaRPr lang="en-US" sz="2000" dirty="0" smtClean="0"/>
          </a:p>
        </p:txBody>
      </p:sp>
      <p:sp>
        <p:nvSpPr>
          <p:cNvPr id="22" name="TextBox 21"/>
          <p:cNvSpPr txBox="1"/>
          <p:nvPr/>
        </p:nvSpPr>
        <p:spPr>
          <a:xfrm flipH="1">
            <a:off x="228600" y="1828800"/>
            <a:ext cx="6858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  <a:r>
              <a:rPr lang="en-US" sz="2400" baseline="-25000" dirty="0" smtClean="0"/>
              <a:t>LL</a:t>
            </a:r>
            <a:endParaRPr lang="en-US" sz="24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shock 1987/88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European </a:t>
            </a:r>
            <a:r>
              <a:rPr lang="en-US" sz="2400" dirty="0" err="1" smtClean="0"/>
              <a:t>Muon</a:t>
            </a:r>
            <a:r>
              <a:rPr lang="en-US" sz="2400" dirty="0" smtClean="0"/>
              <a:t> Collaboration (EMC) at CERN</a:t>
            </a:r>
          </a:p>
          <a:p>
            <a:r>
              <a:rPr lang="en-US" sz="2400" dirty="0" smtClean="0"/>
              <a:t>beam: 100 – 280 </a:t>
            </a:r>
            <a:r>
              <a:rPr lang="en-US" sz="2400" dirty="0" err="1" smtClean="0"/>
              <a:t>GeV</a:t>
            </a:r>
            <a:r>
              <a:rPr lang="en-US" sz="2400" dirty="0" smtClean="0"/>
              <a:t>, </a:t>
            </a:r>
            <a:r>
              <a:rPr lang="en-US" sz="2400" dirty="0" err="1" smtClean="0"/>
              <a:t>muons</a:t>
            </a:r>
            <a:r>
              <a:rPr lang="en-US" sz="2400" dirty="0" smtClean="0"/>
              <a:t>, pol. 80%</a:t>
            </a:r>
          </a:p>
          <a:p>
            <a:r>
              <a:rPr lang="en-US" sz="2400" dirty="0" smtClean="0"/>
              <a:t>target: ammonia, </a:t>
            </a:r>
            <a:br>
              <a:rPr lang="en-US" sz="2400" dirty="0" smtClean="0"/>
            </a:br>
            <a:r>
              <a:rPr lang="en-US" sz="2400" dirty="0" smtClean="0"/>
              <a:t>80% pol.</a:t>
            </a:r>
          </a:p>
          <a:p>
            <a:r>
              <a:rPr lang="en-US" sz="2400" dirty="0" smtClean="0"/>
              <a:t>models wrong </a:t>
            </a:r>
            <a:br>
              <a:rPr lang="en-US" sz="2400" dirty="0" smtClean="0"/>
            </a:br>
            <a:r>
              <a:rPr lang="en-US" sz="2400" dirty="0" smtClean="0"/>
              <a:t>below x &lt; 0.1</a:t>
            </a:r>
          </a:p>
          <a:p>
            <a:r>
              <a:rPr lang="en-US" sz="2400" dirty="0" smtClean="0"/>
              <a:t>unmeasured by</a:t>
            </a:r>
            <a:br>
              <a:rPr lang="en-US" sz="2400" dirty="0" smtClean="0"/>
            </a:br>
            <a:r>
              <a:rPr lang="en-US" sz="2400" dirty="0" smtClean="0"/>
              <a:t>E80 &amp; E130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G.K. Mallot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200400" y="2590800"/>
            <a:ext cx="5629275" cy="4103132"/>
            <a:chOff x="4276725" y="2743200"/>
            <a:chExt cx="4867275" cy="3645932"/>
          </a:xfrm>
        </p:grpSpPr>
        <p:pic>
          <p:nvPicPr>
            <p:cNvPr id="103426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587" t="4040" b="5997"/>
            <a:stretch>
              <a:fillRect/>
            </a:stretch>
          </p:blipFill>
          <p:spPr bwMode="auto">
            <a:xfrm>
              <a:off x="4276725" y="2743200"/>
              <a:ext cx="4867275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Rectangle 7"/>
            <p:cNvSpPr/>
            <p:nvPr/>
          </p:nvSpPr>
          <p:spPr>
            <a:xfrm>
              <a:off x="5181600" y="4800600"/>
              <a:ext cx="2057400" cy="693019"/>
            </a:xfrm>
            <a:prstGeom prst="rect">
              <a:avLst/>
            </a:prstGeom>
            <a:solidFill>
              <a:srgbClr val="FF000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943725" y="3051208"/>
              <a:ext cx="1524000" cy="2464067"/>
            </a:xfrm>
            <a:prstGeom prst="rect">
              <a:avLst/>
            </a:prstGeom>
            <a:solidFill>
              <a:srgbClr val="00B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305800" y="6019800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228600" y="1295400"/>
            <a:ext cx="52578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Method (I)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G.K. Mallot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532" y="2438400"/>
            <a:ext cx="745046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7" descr="hermeslogo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0"/>
            <a:ext cx="1066800" cy="772936"/>
          </a:xfrm>
          <a:prstGeom prst="rect">
            <a:avLst/>
          </a:prstGeom>
          <a:noFill/>
        </p:spPr>
      </p:pic>
      <p:pic>
        <p:nvPicPr>
          <p:cNvPr id="25" name="Picture 2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600200" y="5791200"/>
            <a:ext cx="1840995" cy="342901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609600" y="579120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▲ </a:t>
            </a:r>
            <a:r>
              <a:rPr lang="en-US" dirty="0" smtClean="0"/>
              <a:t>pairs: </a:t>
            </a:r>
            <a:endParaRPr lang="en-US" dirty="0"/>
          </a:p>
        </p:txBody>
      </p:sp>
      <p:pic>
        <p:nvPicPr>
          <p:cNvPr id="29" name="Picture 28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607175" y="1426102"/>
            <a:ext cx="4445968" cy="718895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5791200" y="16002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FF"/>
                </a:solidFill>
              </a:rPr>
              <a:t>from Monte Carlo</a:t>
            </a:r>
            <a:endParaRPr lang="en-US" sz="2400" dirty="0">
              <a:solidFill>
                <a:srgbClr val="FF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91200" y="2286000"/>
            <a:ext cx="2537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statistical errors only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Method (II)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G.K. Mallot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18" name="Picture 7" descr="hermes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8097" y="135195"/>
            <a:ext cx="1066800" cy="772936"/>
          </a:xfrm>
          <a:prstGeom prst="rect">
            <a:avLst/>
          </a:prstGeom>
          <a:noFill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0"/>
            <a:ext cx="4572000" cy="369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381000" y="1447800"/>
            <a:ext cx="794640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Fit  parameters  of polynomial function to A</a:t>
            </a:r>
            <a:r>
              <a:rPr lang="en-US" sz="2400" baseline="-25000" dirty="0" smtClean="0">
                <a:latin typeface="Times New Roman"/>
                <a:cs typeface="Times New Roman"/>
              </a:rPr>
              <a:t>║ </a:t>
            </a:r>
            <a:r>
              <a:rPr lang="en-US" sz="2400" dirty="0" smtClean="0"/>
              <a:t>using MC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1524000" y="3352800"/>
            <a:ext cx="87235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+h</a:t>
            </a:r>
            <a:r>
              <a:rPr lang="en-US" sz="2400" baseline="30000" dirty="0" smtClean="0"/>
              <a:t>-</a:t>
            </a:r>
          </a:p>
        </p:txBody>
      </p:sp>
      <p:pic>
        <p:nvPicPr>
          <p:cNvPr id="36" name="Picture 5" descr="deltaG_fun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2362200"/>
            <a:ext cx="4368280" cy="3276601"/>
          </a:xfrm>
          <a:prstGeom prst="rect">
            <a:avLst/>
          </a:prstGeom>
          <a:noFill/>
        </p:spPr>
      </p:pic>
      <p:sp>
        <p:nvSpPr>
          <p:cNvPr id="37" name="Left-Right Arrow 36"/>
          <p:cNvSpPr/>
          <p:nvPr/>
        </p:nvSpPr>
        <p:spPr>
          <a:xfrm>
            <a:off x="7529052" y="5641258"/>
            <a:ext cx="1216152" cy="607142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6096000" y="1219200"/>
            <a:ext cx="2438400" cy="3124200"/>
          </a:xfrm>
          <a:prstGeom prst="rect">
            <a:avLst/>
          </a:prstGeom>
          <a:solidFill>
            <a:srgbClr val="FAD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0" name="Text Box 33"/>
          <p:cNvSpPr txBox="1">
            <a:spLocks noChangeArrowheads="1"/>
          </p:cNvSpPr>
          <p:nvPr/>
        </p:nvSpPr>
        <p:spPr bwMode="auto">
          <a:xfrm>
            <a:off x="5724525" y="2339127"/>
            <a:ext cx="388790" cy="57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3200" b="1"/>
              <a:t>+</a:t>
            </a:r>
          </a:p>
        </p:txBody>
      </p:sp>
      <p:sp>
        <p:nvSpPr>
          <p:cNvPr id="5141" name="Text Box 34"/>
          <p:cNvSpPr txBox="1">
            <a:spLocks noChangeArrowheads="1"/>
          </p:cNvSpPr>
          <p:nvPr/>
        </p:nvSpPr>
        <p:spPr bwMode="auto">
          <a:xfrm>
            <a:off x="6346247" y="3920025"/>
            <a:ext cx="2331028" cy="39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000">
                <a:solidFill>
                  <a:srgbClr val="CC0000"/>
                </a:solidFill>
              </a:rPr>
              <a:t>Resolved </a:t>
            </a:r>
            <a:r>
              <a:rPr lang="en-US" sz="2000">
                <a:solidFill>
                  <a:srgbClr val="CC0000"/>
                </a:solidFill>
                <a:latin typeface="Symbol" pitchFamily="18" charset="2"/>
              </a:rPr>
              <a:t>g ~50%</a:t>
            </a:r>
            <a:endParaRPr lang="en-US" sz="2000" baseline="30000">
              <a:solidFill>
                <a:srgbClr val="CC0000"/>
              </a:solidFill>
            </a:endParaRPr>
          </a:p>
        </p:txBody>
      </p:sp>
      <p:sp>
        <p:nvSpPr>
          <p:cNvPr id="5142" name="Rectangle 35"/>
          <p:cNvSpPr>
            <a:spLocks noChangeArrowheads="1"/>
          </p:cNvSpPr>
          <p:nvPr/>
        </p:nvSpPr>
        <p:spPr bwMode="auto">
          <a:xfrm>
            <a:off x="6425032" y="1341438"/>
            <a:ext cx="140936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CC0000"/>
                </a:solidFill>
              </a:rPr>
              <a:t>Q</a:t>
            </a:r>
            <a:r>
              <a:rPr lang="en-US" sz="1800" baseline="30000" dirty="0">
                <a:solidFill>
                  <a:srgbClr val="CC0000"/>
                </a:solidFill>
              </a:rPr>
              <a:t>2</a:t>
            </a:r>
            <a:r>
              <a:rPr lang="en-US" sz="1800" dirty="0">
                <a:solidFill>
                  <a:srgbClr val="CC0000"/>
                </a:solidFill>
              </a:rPr>
              <a:t> &lt; 1 </a:t>
            </a:r>
            <a:r>
              <a:rPr lang="en-US" sz="1800" dirty="0" smtClean="0">
                <a:solidFill>
                  <a:srgbClr val="CC0000"/>
                </a:solidFill>
              </a:rPr>
              <a:t>GeV</a:t>
            </a:r>
            <a:r>
              <a:rPr lang="en-US" sz="1800" baseline="30000" dirty="0" smtClean="0">
                <a:solidFill>
                  <a:srgbClr val="CC0000"/>
                </a:solidFill>
              </a:rPr>
              <a:t>2</a:t>
            </a:r>
            <a:endParaRPr lang="fr-FR" sz="1800" baseline="30000" dirty="0">
              <a:solidFill>
                <a:srgbClr val="CC0000"/>
              </a:solidFill>
            </a:endParaRPr>
          </a:p>
        </p:txBody>
      </p:sp>
      <p:sp>
        <p:nvSpPr>
          <p:cNvPr id="5143" name="Rectangle 36"/>
          <p:cNvSpPr>
            <a:spLocks noChangeArrowheads="1"/>
          </p:cNvSpPr>
          <p:nvPr/>
        </p:nvSpPr>
        <p:spPr bwMode="auto">
          <a:xfrm>
            <a:off x="6812110" y="2755442"/>
            <a:ext cx="520671" cy="39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fr-FR" sz="2000">
                <a:solidFill>
                  <a:srgbClr val="009900"/>
                </a:solidFill>
              </a:rPr>
              <a:t>q,</a:t>
            </a:r>
            <a:r>
              <a:rPr lang="fr-FR" sz="200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5144" name="Rectangle 37"/>
          <p:cNvSpPr>
            <a:spLocks noChangeArrowheads="1"/>
          </p:cNvSpPr>
          <p:nvPr/>
        </p:nvSpPr>
        <p:spPr bwMode="auto">
          <a:xfrm>
            <a:off x="6502105" y="2256598"/>
            <a:ext cx="657689" cy="39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fr-FR" sz="2000" dirty="0" err="1">
                <a:solidFill>
                  <a:srgbClr val="009900"/>
                </a:solidFill>
              </a:rPr>
              <a:t>q</a:t>
            </a:r>
            <a:r>
              <a:rPr lang="fr-FR" sz="2000" baseline="30000" dirty="0" err="1">
                <a:solidFill>
                  <a:srgbClr val="009900"/>
                </a:solidFill>
                <a:latin typeface="Symbol" pitchFamily="18" charset="2"/>
              </a:rPr>
              <a:t>g</a:t>
            </a:r>
            <a:r>
              <a:rPr lang="fr-FR" sz="2000" dirty="0" err="1">
                <a:solidFill>
                  <a:srgbClr val="009900"/>
                </a:solidFill>
              </a:rPr>
              <a:t>,</a:t>
            </a:r>
            <a:r>
              <a:rPr lang="fr-FR" sz="2000" dirty="0" err="1">
                <a:solidFill>
                  <a:srgbClr val="FF0000"/>
                </a:solidFill>
              </a:rPr>
              <a:t>g</a:t>
            </a:r>
            <a:r>
              <a:rPr lang="fr-FR" sz="2000" baseline="30000" dirty="0" err="1">
                <a:solidFill>
                  <a:srgbClr val="FF0000"/>
                </a:solidFill>
                <a:latin typeface="Symbol" pitchFamily="18" charset="2"/>
              </a:rPr>
              <a:t>g</a:t>
            </a:r>
            <a:endParaRPr lang="fr-FR" sz="2000" baseline="300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04800" y="4724400"/>
            <a:ext cx="8610600" cy="838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ΔG/G from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pairs</a:t>
            </a:r>
            <a:endParaRPr lang="en-US" dirty="0"/>
          </a:p>
        </p:txBody>
      </p:sp>
      <p:sp>
        <p:nvSpPr>
          <p:cNvPr id="5123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JPS, 23 September 2008</a:t>
            </a:r>
            <a:endParaRPr lang="fr-FR"/>
          </a:p>
        </p:txBody>
      </p:sp>
      <p:sp>
        <p:nvSpPr>
          <p:cNvPr id="512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G.K. Mallot</a:t>
            </a:r>
            <a:endParaRPr lang="fr-FR"/>
          </a:p>
        </p:txBody>
      </p:sp>
      <p:sp>
        <p:nvSpPr>
          <p:cNvPr id="3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3621B-9ABC-4524-9E83-D2D07533E91C}" type="slidenum">
              <a:rPr lang="fr-FR"/>
              <a:pPr>
                <a:defRPr/>
              </a:pPr>
              <a:t>42</a:t>
            </a:fld>
            <a:endParaRPr lang="fr-FR"/>
          </a:p>
        </p:txBody>
      </p:sp>
      <p:sp>
        <p:nvSpPr>
          <p:cNvPr id="5127" name="Rectangle 3"/>
          <p:cNvSpPr>
            <a:spLocks noChangeArrowheads="1"/>
          </p:cNvSpPr>
          <p:nvPr/>
        </p:nvSpPr>
        <p:spPr bwMode="auto">
          <a:xfrm>
            <a:off x="1766888" y="2492375"/>
            <a:ext cx="274637" cy="14906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Rectangle 4"/>
          <p:cNvSpPr>
            <a:spLocks noChangeArrowheads="1"/>
          </p:cNvSpPr>
          <p:nvPr/>
        </p:nvSpPr>
        <p:spPr bwMode="auto">
          <a:xfrm>
            <a:off x="395288" y="2420938"/>
            <a:ext cx="1536700" cy="162401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50825" y="1773238"/>
            <a:ext cx="5473700" cy="2016125"/>
            <a:chOff x="249" y="1525"/>
            <a:chExt cx="3267" cy="1134"/>
          </a:xfrm>
        </p:grpSpPr>
        <p:pic>
          <p:nvPicPr>
            <p:cNvPr id="5147" name="Picture 6" descr="pgf_1"/>
            <p:cNvPicPr>
              <a:picLocks noChangeAspect="1" noChangeArrowheads="1"/>
            </p:cNvPicPr>
            <p:nvPr/>
          </p:nvPicPr>
          <p:blipFill>
            <a:blip r:embed="rId3">
              <a:lum contrast="20000"/>
            </a:blip>
            <a:srcRect r="21796"/>
            <a:stretch>
              <a:fillRect/>
            </a:stretch>
          </p:blipFill>
          <p:spPr bwMode="auto">
            <a:xfrm>
              <a:off x="249" y="1527"/>
              <a:ext cx="851" cy="1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8" name="Oval 7"/>
            <p:cNvSpPr>
              <a:spLocks noChangeArrowheads="1"/>
            </p:cNvSpPr>
            <p:nvPr/>
          </p:nvSpPr>
          <p:spPr bwMode="auto">
            <a:xfrm>
              <a:off x="521" y="1797"/>
              <a:ext cx="499" cy="454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247" y="1525"/>
              <a:ext cx="1133" cy="1089"/>
              <a:chOff x="3787" y="3118"/>
              <a:chExt cx="1542" cy="1246"/>
            </a:xfrm>
          </p:grpSpPr>
          <p:pic>
            <p:nvPicPr>
              <p:cNvPr id="5154" name="Picture 9" descr="lodis_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787" y="3118"/>
                <a:ext cx="1542" cy="12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55" name="Rectangle 10"/>
              <p:cNvSpPr>
                <a:spLocks noChangeArrowheads="1"/>
              </p:cNvSpPr>
              <p:nvPr/>
            </p:nvSpPr>
            <p:spPr bwMode="auto">
              <a:xfrm>
                <a:off x="4967" y="3220"/>
                <a:ext cx="272" cy="109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6" name="Rectangle 11"/>
              <p:cNvSpPr>
                <a:spLocks noChangeArrowheads="1"/>
              </p:cNvSpPr>
              <p:nvPr/>
            </p:nvSpPr>
            <p:spPr bwMode="auto">
              <a:xfrm>
                <a:off x="3833" y="3125"/>
                <a:ext cx="1270" cy="1239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2245" y="1525"/>
              <a:ext cx="1271" cy="1134"/>
              <a:chOff x="4150" y="1791"/>
              <a:chExt cx="1497" cy="1239"/>
            </a:xfrm>
          </p:grpSpPr>
          <p:pic>
            <p:nvPicPr>
              <p:cNvPr id="5151" name="Picture 13" descr="qcdc_1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150" y="1791"/>
                <a:ext cx="1497" cy="1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52" name="Rectangle 14"/>
              <p:cNvSpPr>
                <a:spLocks noChangeArrowheads="1"/>
              </p:cNvSpPr>
              <p:nvPr/>
            </p:nvSpPr>
            <p:spPr bwMode="auto">
              <a:xfrm>
                <a:off x="5329" y="1887"/>
                <a:ext cx="227" cy="10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lIns="87433" tIns="43717" rIns="87433" bIns="43717" anchor="ctr"/>
              <a:lstStyle/>
              <a:p>
                <a:endParaRPr lang="en-US"/>
              </a:p>
            </p:txBody>
          </p:sp>
          <p:sp>
            <p:nvSpPr>
              <p:cNvPr id="5153" name="Rectangle 15"/>
              <p:cNvSpPr>
                <a:spLocks noChangeArrowheads="1"/>
              </p:cNvSpPr>
              <p:nvPr/>
            </p:nvSpPr>
            <p:spPr bwMode="auto">
              <a:xfrm>
                <a:off x="4193" y="1791"/>
                <a:ext cx="1227" cy="1239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lIns="87433" tIns="43717" rIns="87433" bIns="43717" anchor="ctr"/>
              <a:lstStyle/>
              <a:p>
                <a:pPr algn="ctr" defTabSz="874713">
                  <a:spcBef>
                    <a:spcPct val="0"/>
                  </a:spcBef>
                  <a:buFontTx/>
                  <a:buNone/>
                </a:pPr>
                <a:endParaRPr lang="en-US" sz="1800">
                  <a:solidFill>
                    <a:schemeClr val="bg2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5130" name="Text Box 16"/>
          <p:cNvSpPr txBox="1">
            <a:spLocks noChangeArrowheads="1"/>
          </p:cNvSpPr>
          <p:nvPr/>
        </p:nvSpPr>
        <p:spPr bwMode="auto">
          <a:xfrm>
            <a:off x="0" y="3789363"/>
            <a:ext cx="1908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Photon Gluon Fusion  ~ 30%</a:t>
            </a:r>
          </a:p>
        </p:txBody>
      </p:sp>
      <p:sp>
        <p:nvSpPr>
          <p:cNvPr id="5131" name="Text Box 17"/>
          <p:cNvSpPr txBox="1">
            <a:spLocks noChangeArrowheads="1"/>
          </p:cNvSpPr>
          <p:nvPr/>
        </p:nvSpPr>
        <p:spPr bwMode="auto">
          <a:xfrm>
            <a:off x="1908175" y="3933825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800"/>
              <a:t>Leading Order</a:t>
            </a:r>
          </a:p>
        </p:txBody>
      </p:sp>
      <p:sp>
        <p:nvSpPr>
          <p:cNvPr id="5132" name="Text Box 18"/>
          <p:cNvSpPr txBox="1">
            <a:spLocks noChangeArrowheads="1"/>
          </p:cNvSpPr>
          <p:nvPr/>
        </p:nvSpPr>
        <p:spPr bwMode="auto">
          <a:xfrm>
            <a:off x="3995738" y="3933825"/>
            <a:ext cx="187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800"/>
              <a:t>QCD Compton</a:t>
            </a:r>
          </a:p>
        </p:txBody>
      </p:sp>
      <p:sp>
        <p:nvSpPr>
          <p:cNvPr id="5133" name="Rectangle 24"/>
          <p:cNvSpPr>
            <a:spLocks noChangeArrowheads="1"/>
          </p:cNvSpPr>
          <p:nvPr/>
        </p:nvSpPr>
        <p:spPr bwMode="auto">
          <a:xfrm>
            <a:off x="2051050" y="1341438"/>
            <a:ext cx="862737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000" dirty="0" smtClean="0"/>
              <a:t>all Q</a:t>
            </a:r>
            <a:r>
              <a:rPr lang="en-US" sz="2000" baseline="30000" dirty="0" smtClean="0"/>
              <a:t>2</a:t>
            </a:r>
            <a:endParaRPr lang="fr-FR" sz="2000" baseline="30000" dirty="0"/>
          </a:p>
        </p:txBody>
      </p:sp>
      <p:sp>
        <p:nvSpPr>
          <p:cNvPr id="5134" name="Text Box 25"/>
          <p:cNvSpPr txBox="1">
            <a:spLocks noChangeArrowheads="1"/>
          </p:cNvSpPr>
          <p:nvPr/>
        </p:nvSpPr>
        <p:spPr bwMode="auto">
          <a:xfrm>
            <a:off x="468313" y="2636838"/>
            <a:ext cx="28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fr-FR" sz="2000">
                <a:solidFill>
                  <a:schemeClr val="accent2"/>
                </a:solidFill>
              </a:rPr>
              <a:t>g</a:t>
            </a:r>
          </a:p>
        </p:txBody>
      </p:sp>
      <p:sp>
        <p:nvSpPr>
          <p:cNvPr id="5135" name="Rectangle 26"/>
          <p:cNvSpPr>
            <a:spLocks noChangeArrowheads="1"/>
          </p:cNvSpPr>
          <p:nvPr/>
        </p:nvSpPr>
        <p:spPr bwMode="auto">
          <a:xfrm>
            <a:off x="2268538" y="2636838"/>
            <a:ext cx="315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fr-FR" sz="2000">
                <a:solidFill>
                  <a:srgbClr val="009900"/>
                </a:solidFill>
              </a:rPr>
              <a:t>q</a:t>
            </a:r>
          </a:p>
        </p:txBody>
      </p:sp>
      <p:sp>
        <p:nvSpPr>
          <p:cNvPr id="5136" name="Rectangle 27"/>
          <p:cNvSpPr>
            <a:spLocks noChangeArrowheads="1"/>
          </p:cNvSpPr>
          <p:nvPr/>
        </p:nvSpPr>
        <p:spPr bwMode="auto">
          <a:xfrm>
            <a:off x="4067175" y="2636838"/>
            <a:ext cx="315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fr-FR" sz="2000">
                <a:solidFill>
                  <a:srgbClr val="009900"/>
                </a:solidFill>
              </a:rPr>
              <a:t>q</a:t>
            </a:r>
          </a:p>
        </p:txBody>
      </p:sp>
      <p:pic>
        <p:nvPicPr>
          <p:cNvPr id="41" name="Picture 4" descr="compass-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43000" cy="1133475"/>
          </a:xfrm>
          <a:prstGeom prst="rect">
            <a:avLst/>
          </a:prstGeom>
          <a:noFill/>
        </p:spPr>
      </p:pic>
      <p:sp>
        <p:nvSpPr>
          <p:cNvPr id="5138" name="Line 29"/>
          <p:cNvSpPr>
            <a:spLocks noChangeShapeType="1"/>
          </p:cNvSpPr>
          <p:nvPr/>
        </p:nvSpPr>
        <p:spPr bwMode="auto">
          <a:xfrm>
            <a:off x="6890896" y="208970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6269174" y="1757753"/>
            <a:ext cx="2015886" cy="1995379"/>
            <a:chOff x="158" y="553"/>
            <a:chExt cx="1361" cy="1191"/>
          </a:xfrm>
        </p:grpSpPr>
        <p:pic>
          <p:nvPicPr>
            <p:cNvPr id="5145" name="Picture 31" descr="qq2qq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9" y="601"/>
              <a:ext cx="1180" cy="1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6" name="Rectangle 32"/>
            <p:cNvSpPr>
              <a:spLocks noChangeArrowheads="1"/>
            </p:cNvSpPr>
            <p:nvPr/>
          </p:nvSpPr>
          <p:spPr bwMode="auto">
            <a:xfrm>
              <a:off x="158" y="553"/>
              <a:ext cx="1361" cy="119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4" name="Picture 4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952874" y="4799779"/>
            <a:ext cx="7327524" cy="661219"/>
          </a:xfrm>
          <a:prstGeom prst="rect">
            <a:avLst/>
          </a:prstGeom>
          <a:noFill/>
        </p:spPr>
      </p:pic>
      <p:sp>
        <p:nvSpPr>
          <p:cNvPr id="45" name="TextBox 44"/>
          <p:cNvSpPr txBox="1"/>
          <p:nvPr/>
        </p:nvSpPr>
        <p:spPr>
          <a:xfrm>
            <a:off x="533400" y="57912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 also inclusive A</a:t>
            </a:r>
            <a:r>
              <a:rPr lang="en-US" sz="2400" baseline="-25000" dirty="0" smtClean="0"/>
              <a:t>LL</a:t>
            </a:r>
            <a:endParaRPr lang="en-US" sz="24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267632" y="3414252"/>
            <a:ext cx="1649361" cy="289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3400" y="1981200"/>
            <a:ext cx="1600200" cy="144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4" name="Picture 4" descr="rsubproc_diags_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981200"/>
            <a:ext cx="8229600" cy="4441825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1"/>
            <a:ext cx="8229600" cy="4572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/>
              <a:t>Ratios for </a:t>
            </a:r>
            <a:r>
              <a:rPr lang="en-US" sz="2000" dirty="0" smtClean="0"/>
              <a:t>hadron pairs with for </a:t>
            </a:r>
            <a:r>
              <a:rPr lang="en-US" sz="2000" dirty="0">
                <a:solidFill>
                  <a:srgbClr val="FF0000"/>
                </a:solidFill>
              </a:rPr>
              <a:t>Q</a:t>
            </a:r>
            <a:r>
              <a:rPr lang="en-US" sz="2000" baseline="30000" dirty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FF0000"/>
                </a:solidFill>
              </a:rPr>
              <a:t> &lt; 1</a:t>
            </a:r>
          </a:p>
          <a:p>
            <a:pPr>
              <a:buFontTx/>
              <a:buNone/>
            </a:pPr>
            <a:endParaRPr lang="en-US" sz="2000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pairs, low Q</a:t>
            </a:r>
            <a:r>
              <a:rPr lang="en-US" baseline="30000" dirty="0" smtClean="0"/>
              <a:t>2</a:t>
            </a:r>
            <a:r>
              <a:rPr lang="fr-FR" sz="2400" baseline="30000" dirty="0" smtClean="0">
                <a:solidFill>
                  <a:srgbClr val="CC0000"/>
                </a:solidFill>
              </a:rPr>
              <a:t/>
            </a:r>
            <a:br>
              <a:rPr lang="fr-FR" sz="2400" baseline="30000" dirty="0" smtClean="0">
                <a:solidFill>
                  <a:srgbClr val="CC0000"/>
                </a:solidFill>
              </a:rPr>
            </a:br>
            <a:endParaRPr lang="fr-FR" sz="2400" baseline="30000" dirty="0">
              <a:solidFill>
                <a:srgbClr val="CC0000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 Mallot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1E832C3C-D7A2-4DA7-BC01-543D8D27B7FA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172200" y="1524000"/>
            <a:ext cx="2165350" cy="366713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charset="0"/>
              </a:rPr>
              <a:t>Resolved photons</a:t>
            </a:r>
          </a:p>
        </p:txBody>
      </p:sp>
      <p:pic>
        <p:nvPicPr>
          <p:cNvPr id="11" name="Picture 4" descr="compass-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43000" cy="113347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239000" y="5562600"/>
            <a:ext cx="78418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signal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 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pairs, Q</a:t>
            </a:r>
            <a:r>
              <a:rPr lang="en-US" baseline="30000" dirty="0" smtClean="0"/>
              <a:t>2 </a:t>
            </a:r>
            <a:r>
              <a:rPr lang="en-US" dirty="0" smtClean="0"/>
              <a:t>&gt;1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2514600"/>
            <a:ext cx="8686800" cy="3611563"/>
          </a:xfrm>
        </p:spPr>
        <p:txBody>
          <a:bodyPr>
            <a:normAutofit fontScale="92500"/>
          </a:bodyPr>
          <a:lstStyle/>
          <a:p>
            <a:r>
              <a:rPr lang="en-US" sz="2600" dirty="0" smtClean="0"/>
              <a:t>tune MC (</a:t>
            </a:r>
            <a:r>
              <a:rPr lang="en-US" sz="2600" dirty="0" err="1" smtClean="0"/>
              <a:t>Lepto</a:t>
            </a:r>
            <a:r>
              <a:rPr lang="en-US" sz="2600" dirty="0" smtClean="0"/>
              <a:t>) to reproduce data</a:t>
            </a:r>
          </a:p>
          <a:p>
            <a:r>
              <a:rPr lang="en-US" sz="2600" dirty="0" smtClean="0"/>
              <a:t>estimate relative fractions </a:t>
            </a:r>
            <a:r>
              <a:rPr lang="en-US" sz="2600" i="1" dirty="0" smtClean="0"/>
              <a:t>R  </a:t>
            </a:r>
            <a:r>
              <a:rPr lang="en-US" sz="2600" dirty="0" smtClean="0"/>
              <a:t>on event-by-event basis using NN trained with MC events (kin. variables)</a:t>
            </a:r>
          </a:p>
          <a:p>
            <a:r>
              <a:rPr lang="en-US" sz="2600" dirty="0" smtClean="0"/>
              <a:t>use in NN output as event weight</a:t>
            </a:r>
          </a:p>
          <a:p>
            <a:r>
              <a:rPr lang="en-US" sz="2600" dirty="0" smtClean="0"/>
              <a:t>looser cuts possible</a:t>
            </a:r>
          </a:p>
          <a:p>
            <a:pPr lvl="1"/>
            <a:r>
              <a:rPr lang="en-US" sz="2400" dirty="0" smtClean="0"/>
              <a:t>Q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&gt; 1 GeV</a:t>
            </a:r>
            <a:r>
              <a:rPr lang="en-US" sz="2400" baseline="30000" dirty="0" smtClean="0"/>
              <a:t>2</a:t>
            </a:r>
          </a:p>
          <a:p>
            <a:pPr lvl="1"/>
            <a:r>
              <a:rPr lang="en-US" sz="2400" dirty="0" smtClean="0"/>
              <a:t>p</a:t>
            </a:r>
            <a:r>
              <a:rPr lang="en-US" sz="2400" baseline="-25000" dirty="0" smtClean="0"/>
              <a:t>T1,2</a:t>
            </a:r>
            <a:r>
              <a:rPr lang="en-US" sz="2400" dirty="0" smtClean="0"/>
              <a:t> &gt; 0.7 </a:t>
            </a:r>
            <a:r>
              <a:rPr lang="en-US" sz="2400" dirty="0" err="1" smtClean="0"/>
              <a:t>GeV</a:t>
            </a:r>
            <a:endParaRPr lang="en-US" sz="2400" dirty="0" smtClean="0"/>
          </a:p>
          <a:p>
            <a:pPr lvl="1"/>
            <a:r>
              <a:rPr lang="en-US" sz="2400" dirty="0" err="1" smtClean="0"/>
              <a:t>x</a:t>
            </a:r>
            <a:r>
              <a:rPr lang="en-US" sz="2400" baseline="-25000" dirty="0" err="1" smtClean="0"/>
              <a:t>F</a:t>
            </a:r>
            <a:r>
              <a:rPr lang="en-US" sz="2400" dirty="0" smtClean="0"/>
              <a:t> &gt; 0,  inv. mass 2h &gt; 1.5 </a:t>
            </a:r>
            <a:r>
              <a:rPr lang="en-US" sz="2400" dirty="0" smtClean="0"/>
              <a:t>GeV</a:t>
            </a:r>
            <a:r>
              <a:rPr lang="en-US" sz="2400" baseline="30000" dirty="0" smtClean="0"/>
              <a:t>2</a:t>
            </a:r>
            <a:endParaRPr lang="en-US" sz="2400" baseline="300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G.K. Mallot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7" name="Picture 4" descr="compass-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43000" cy="113347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04800" y="1524000"/>
            <a:ext cx="8610600" cy="838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952874" y="1599379"/>
            <a:ext cx="7327524" cy="661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cleanest process (“golden channel”)</a:t>
            </a:r>
          </a:p>
          <a:p>
            <a:pPr lvl="1"/>
            <a:r>
              <a:rPr lang="en-US" sz="2400" dirty="0" smtClean="0"/>
              <a:t>no or little physics background (LO, QCDC)</a:t>
            </a:r>
          </a:p>
          <a:p>
            <a:r>
              <a:rPr lang="en-US" sz="2800" dirty="0" smtClean="0"/>
              <a:t>observe asymmetry in D meson production</a:t>
            </a:r>
          </a:p>
          <a:p>
            <a:pPr lvl="1"/>
            <a:r>
              <a:rPr lang="en-US" sz="2400" dirty="0" smtClean="0"/>
              <a:t>strongly statistics limited</a:t>
            </a:r>
          </a:p>
          <a:p>
            <a:pPr lvl="1"/>
            <a:r>
              <a:rPr lang="en-US" sz="2400" dirty="0" smtClean="0"/>
              <a:t>only one D meson via D</a:t>
            </a:r>
            <a:r>
              <a:rPr lang="en-US" sz="2400" dirty="0" smtClean="0">
                <a:latin typeface="Times New Roman"/>
                <a:cs typeface="Times New Roman"/>
              </a:rPr>
              <a:t>→</a:t>
            </a:r>
            <a:r>
              <a:rPr lang="el-GR" sz="2400" dirty="0" smtClean="0">
                <a:latin typeface="Times New Roman"/>
                <a:cs typeface="Times New Roman"/>
              </a:rPr>
              <a:t>π</a:t>
            </a:r>
            <a:r>
              <a:rPr lang="en-US" sz="2400" dirty="0" smtClean="0">
                <a:cs typeface="Times New Roman"/>
              </a:rPr>
              <a:t>K  (BR ~ 4%)</a:t>
            </a:r>
          </a:p>
          <a:p>
            <a:pPr lvl="1"/>
            <a:r>
              <a:rPr lang="en-US" sz="2400" dirty="0" smtClean="0">
                <a:cs typeface="Times New Roman"/>
              </a:rPr>
              <a:t>combinatorial background large</a:t>
            </a:r>
          </a:p>
          <a:p>
            <a:pPr lvl="1"/>
            <a:r>
              <a:rPr lang="en-US" sz="2400" dirty="0" smtClean="0">
                <a:cs typeface="Times New Roman"/>
              </a:rPr>
              <a:t>drastically reduced when looking to D* decay in </a:t>
            </a:r>
            <a:r>
              <a:rPr lang="en-US" sz="2400" dirty="0" smtClean="0">
                <a:solidFill>
                  <a:schemeClr val="tx2"/>
                </a:solidFill>
                <a:cs typeface="Times New Roman"/>
              </a:rPr>
              <a:t>coincidence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/>
              <a:t>with slow pion</a:t>
            </a:r>
          </a:p>
          <a:p>
            <a:pPr lvl="1"/>
            <a:endParaRPr lang="en-US" sz="2400" dirty="0" smtClean="0">
              <a:cs typeface="Times New Roman"/>
            </a:endParaRPr>
          </a:p>
          <a:p>
            <a:pPr lvl="1"/>
            <a:endParaRPr lang="en-US" sz="2400" dirty="0" smtClean="0">
              <a:cs typeface="Times New Roman"/>
            </a:endParaRPr>
          </a:p>
          <a:p>
            <a:pPr lvl="1"/>
            <a:endParaRPr lang="en-US" sz="2400" dirty="0" smtClean="0"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9800" y="5334000"/>
            <a:ext cx="4572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</a:t>
            </a:r>
            <a:r>
              <a:rPr lang="en-US" dirty="0" smtClean="0"/>
              <a:t>g/g from open charm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G.K. Mallot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7" name="Picture 4" descr="compass-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43000" cy="1133475"/>
          </a:xfrm>
          <a:prstGeom prst="rect">
            <a:avLst/>
          </a:prstGeom>
          <a:noFill/>
        </p:spPr>
      </p:pic>
      <p:graphicFrame>
        <p:nvGraphicFramePr>
          <p:cNvPr id="71683" name="Object 5"/>
          <p:cNvGraphicFramePr>
            <a:graphicFrameLocks noGrp="1" noChangeAspect="1"/>
          </p:cNvGraphicFramePr>
          <p:nvPr/>
        </p:nvGraphicFramePr>
        <p:xfrm>
          <a:off x="2286000" y="5334000"/>
          <a:ext cx="4411662" cy="657225"/>
        </p:xfrm>
        <a:graphic>
          <a:graphicData uri="http://schemas.openxmlformats.org/presentationml/2006/ole">
            <p:oleObj spid="_x0000_s71683" name="Equation" r:id="rId4" imgW="2133360" imgH="317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 mass spectra </a:t>
            </a:r>
            <a:endParaRPr lang="en-US" dirty="0"/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095750" y="3748088"/>
          <a:ext cx="952500" cy="228600"/>
        </p:xfrm>
        <a:graphic>
          <a:graphicData uri="http://schemas.openxmlformats.org/presentationml/2006/ole">
            <p:oleObj spid="_x0000_s19458" name="Equation" r:id="rId3" imgW="952200" imgH="228600" progId="Equation.3">
              <p:embed/>
            </p:oleObj>
          </a:graphicData>
        </a:graphic>
      </p:graphicFrame>
      <p:sp>
        <p:nvSpPr>
          <p:cNvPr id="3076" name="Date Placehold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JPS, 23 September 2008</a:t>
            </a:r>
            <a:endParaRPr lang="fr-FR"/>
          </a:p>
        </p:txBody>
      </p:sp>
      <p:sp>
        <p:nvSpPr>
          <p:cNvPr id="307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G.K. Mallot</a:t>
            </a:r>
            <a:endParaRPr lang="fr-FR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73ED91-73F4-4132-BBED-B7E2E8E70B77}" type="slidenum">
              <a:rPr lang="fr-FR"/>
              <a:pPr>
                <a:defRPr/>
              </a:pPr>
              <a:t>46</a:t>
            </a:fld>
            <a:endParaRPr lang="fr-FR"/>
          </a:p>
        </p:txBody>
      </p:sp>
      <p:graphicFrame>
        <p:nvGraphicFramePr>
          <p:cNvPr id="3075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427538" y="1905000"/>
          <a:ext cx="4411662" cy="657814"/>
        </p:xfrm>
        <a:graphic>
          <a:graphicData uri="http://schemas.openxmlformats.org/presentationml/2006/ole">
            <p:oleObj spid="_x0000_s19459" name="Equation" r:id="rId4" imgW="2133360" imgH="317160" progId="Equation.3">
              <p:embed/>
            </p:oleObj>
          </a:graphicData>
        </a:graphic>
      </p:graphicFrame>
      <p:sp>
        <p:nvSpPr>
          <p:cNvPr id="3079" name="Line 2"/>
          <p:cNvSpPr>
            <a:spLocks noChangeShapeType="1"/>
          </p:cNvSpPr>
          <p:nvPr/>
        </p:nvSpPr>
        <p:spPr bwMode="auto">
          <a:xfrm>
            <a:off x="7308850" y="17002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82" name="Picture 15" descr="noweigh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52738"/>
            <a:ext cx="4859338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6" descr="noweigh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65625" y="2895600"/>
            <a:ext cx="4778375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Text Box 17"/>
          <p:cNvSpPr txBox="1">
            <a:spLocks noChangeArrowheads="1"/>
          </p:cNvSpPr>
          <p:nvPr/>
        </p:nvSpPr>
        <p:spPr bwMode="auto">
          <a:xfrm>
            <a:off x="2555875" y="4365625"/>
            <a:ext cx="17287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fr-FR" sz="2000"/>
              <a:t>nD</a:t>
            </a:r>
            <a:r>
              <a:rPr lang="fr-FR" sz="2000" baseline="30000"/>
              <a:t>0</a:t>
            </a:r>
            <a:r>
              <a:rPr lang="fr-FR" sz="2000"/>
              <a:t> = 37398</a:t>
            </a:r>
          </a:p>
        </p:txBody>
      </p:sp>
      <p:sp>
        <p:nvSpPr>
          <p:cNvPr id="3085" name="Text Box 18"/>
          <p:cNvSpPr txBox="1">
            <a:spLocks noChangeArrowheads="1"/>
          </p:cNvSpPr>
          <p:nvPr/>
        </p:nvSpPr>
        <p:spPr bwMode="auto">
          <a:xfrm>
            <a:off x="7019925" y="4292600"/>
            <a:ext cx="16557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fr-FR" sz="2000"/>
              <a:t>nD* = 8675</a:t>
            </a: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3505200" y="4800600"/>
            <a:ext cx="2282825" cy="609600"/>
          </a:xfrm>
          <a:prstGeom prst="wedgeRoundRectCallout">
            <a:avLst>
              <a:gd name="adj1" fmla="val 47704"/>
              <a:gd name="adj2" fmla="val -160051"/>
              <a:gd name="adj3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2800" i="1" dirty="0">
                <a:solidFill>
                  <a:schemeClr val="accent2"/>
                </a:solidFill>
                <a:latin typeface="Times New Roman" pitchFamily="18" charset="0"/>
              </a:rPr>
              <a:t>D</a:t>
            </a:r>
            <a:r>
              <a:rPr lang="en-US" sz="2800" i="1" baseline="30000" dirty="0">
                <a:solidFill>
                  <a:schemeClr val="accent2"/>
                </a:solidFill>
                <a:latin typeface="Times New Roman" pitchFamily="18" charset="0"/>
              </a:rPr>
              <a:t>0</a:t>
            </a:r>
            <a:r>
              <a:rPr lang="en-US" sz="2800" i="1" dirty="0">
                <a:solidFill>
                  <a:schemeClr val="accent2"/>
                </a:solidFill>
                <a:latin typeface="Times New Roman" pitchFamily="18" charset="0"/>
              </a:rPr>
              <a:t> → K </a:t>
            </a:r>
            <a:r>
              <a:rPr lang="el-GR" sz="2800" i="1" dirty="0">
                <a:solidFill>
                  <a:schemeClr val="accent2"/>
                </a:solidFill>
                <a:latin typeface="Times New Roman" pitchFamily="18" charset="0"/>
              </a:rPr>
              <a:t>π</a:t>
            </a:r>
            <a:r>
              <a:rPr lang="en-US" sz="2800" i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l-GR" sz="2800" i="1" dirty="0">
                <a:solidFill>
                  <a:schemeClr val="accent2"/>
                </a:solidFill>
                <a:latin typeface="Times New Roman" pitchFamily="18" charset="0"/>
              </a:rPr>
              <a:t>π</a:t>
            </a:r>
            <a:r>
              <a:rPr lang="en-US" sz="2800" i="1" baseline="30000" dirty="0">
                <a:solidFill>
                  <a:schemeClr val="accent2"/>
                </a:solidFill>
                <a:latin typeface="Times New Roman" pitchFamily="18" charset="0"/>
              </a:rPr>
              <a:t>0</a:t>
            </a:r>
            <a:endParaRPr lang="en-US" sz="2800" baseline="30000" dirty="0">
              <a:latin typeface="Times New Roman" pitchFamily="18" charset="0"/>
            </a:endParaRP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7239000" y="3581400"/>
            <a:ext cx="1905000" cy="609600"/>
          </a:xfrm>
          <a:prstGeom prst="wedgeRoundRectCallout">
            <a:avLst>
              <a:gd name="adj1" fmla="val -71805"/>
              <a:gd name="adj2" fmla="val 71058"/>
              <a:gd name="adj3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2800" i="1" dirty="0">
                <a:solidFill>
                  <a:schemeClr val="accent2"/>
                </a:solidFill>
                <a:latin typeface="Times New Roman" pitchFamily="18" charset="0"/>
              </a:rPr>
              <a:t>D</a:t>
            </a:r>
            <a:r>
              <a:rPr lang="en-US" sz="2800" i="1" baseline="30000" dirty="0">
                <a:solidFill>
                  <a:schemeClr val="accent2"/>
                </a:solidFill>
                <a:latin typeface="Times New Roman" pitchFamily="18" charset="0"/>
              </a:rPr>
              <a:t>0</a:t>
            </a:r>
            <a:r>
              <a:rPr lang="en-US" sz="2800" i="1" dirty="0">
                <a:solidFill>
                  <a:schemeClr val="accent2"/>
                </a:solidFill>
                <a:latin typeface="Times New Roman" pitchFamily="18" charset="0"/>
              </a:rPr>
              <a:t> → K </a:t>
            </a:r>
            <a:r>
              <a:rPr lang="el-GR" sz="2800" i="1" dirty="0">
                <a:solidFill>
                  <a:schemeClr val="accent2"/>
                </a:solidFill>
                <a:latin typeface="Times New Roman" pitchFamily="18" charset="0"/>
              </a:rPr>
              <a:t>π</a:t>
            </a:r>
            <a:endParaRPr lang="en-US" sz="2800" baseline="30000" dirty="0">
              <a:latin typeface="Times New Roman" pitchFamily="18" charset="0"/>
            </a:endParaRPr>
          </a:p>
        </p:txBody>
      </p:sp>
      <p:pic>
        <p:nvPicPr>
          <p:cNvPr id="18" name="Picture 4" descr="compass-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43000" cy="1133475"/>
          </a:xfrm>
          <a:prstGeom prst="rect">
            <a:avLst/>
          </a:prstGeom>
          <a:noFill/>
        </p:spPr>
      </p:pic>
      <p:graphicFrame>
        <p:nvGraphicFramePr>
          <p:cNvPr id="21" name="Object 5"/>
          <p:cNvGraphicFramePr>
            <a:graphicFrameLocks noGrp="1" noChangeAspect="1"/>
          </p:cNvGraphicFramePr>
          <p:nvPr/>
        </p:nvGraphicFramePr>
        <p:xfrm>
          <a:off x="1406525" y="1909763"/>
          <a:ext cx="2055813" cy="493712"/>
        </p:xfrm>
        <a:graphic>
          <a:graphicData uri="http://schemas.openxmlformats.org/presentationml/2006/ole">
            <p:oleObj spid="_x0000_s19463" name="Equation" r:id="rId8" imgW="952200" imgH="228600" progId="Equation.3">
              <p:embed/>
            </p:oleObj>
          </a:graphicData>
        </a:graphic>
      </p:graphicFrame>
      <p:sp>
        <p:nvSpPr>
          <p:cNvPr id="22" name="Line 2"/>
          <p:cNvSpPr>
            <a:spLocks noChangeShapeType="1"/>
          </p:cNvSpPr>
          <p:nvPr/>
        </p:nvSpPr>
        <p:spPr bwMode="auto">
          <a:xfrm>
            <a:off x="3109912" y="16240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</a:t>
            </a:r>
            <a:r>
              <a:rPr lang="en-US" baseline="-25000" dirty="0" err="1" smtClean="0"/>
              <a:t>LL</a:t>
            </a:r>
            <a:r>
              <a:rPr lang="en-US" dirty="0" smtClean="0"/>
              <a:t> variation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590800"/>
            <a:ext cx="3700462" cy="313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G.K. Mallot</a:t>
            </a:r>
            <a:endParaRPr lang="en-US"/>
          </a:p>
        </p:txBody>
      </p:sp>
      <p:pic>
        <p:nvPicPr>
          <p:cNvPr id="9" name="Picture 5" descr="a_ll_correlation_relea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5750" y="2514600"/>
            <a:ext cx="5048250" cy="3419475"/>
          </a:xfrm>
          <a:prstGeom prst="rect">
            <a:avLst/>
          </a:prstGeom>
          <a:noFill/>
        </p:spPr>
      </p:pic>
      <p:pic>
        <p:nvPicPr>
          <p:cNvPr id="10" name="Picture 4" descr="compass-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43000" cy="113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</a:t>
            </a:r>
            <a:r>
              <a:rPr lang="en-US" dirty="0" smtClean="0"/>
              <a:t>results on </a:t>
            </a:r>
            <a:r>
              <a:rPr lang="el-GR" dirty="0" smtClean="0"/>
              <a:t>Δ</a:t>
            </a:r>
            <a:r>
              <a:rPr lang="en-US" dirty="0" smtClean="0"/>
              <a:t>g/g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G.K. Mallot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7" name="Picture 2" descr="dGG_with_prel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143000"/>
            <a:ext cx="5832475" cy="561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ular Callout 8"/>
          <p:cNvSpPr/>
          <p:nvPr/>
        </p:nvSpPr>
        <p:spPr>
          <a:xfrm>
            <a:off x="6705600" y="5181600"/>
            <a:ext cx="1828800" cy="762000"/>
          </a:xfrm>
          <a:prstGeom prst="wedgeRoundRectCallout">
            <a:avLst>
              <a:gd name="adj1" fmla="val -100493"/>
              <a:gd name="adj2" fmla="val -62189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charm </a:t>
            </a:r>
            <a:r>
              <a:rPr lang="en-US" dirty="0" smtClean="0">
                <a:solidFill>
                  <a:schemeClr val="tx1"/>
                </a:solidFill>
              </a:rPr>
              <a:t>point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Transversity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G.K. Mallot</a:t>
            </a:r>
            <a:endParaRPr lang="en-US"/>
          </a:p>
        </p:txBody>
      </p:sp>
      <p:pic>
        <p:nvPicPr>
          <p:cNvPr id="21" name="Picture 20" descr="odd.png"/>
          <p:cNvPicPr>
            <a:picLocks noChangeAspect="1"/>
          </p:cNvPicPr>
          <p:nvPr/>
        </p:nvPicPr>
        <p:blipFill>
          <a:blip r:embed="rId8"/>
          <a:srcRect b="39619"/>
          <a:stretch>
            <a:fillRect/>
          </a:stretch>
        </p:blipFill>
        <p:spPr>
          <a:xfrm>
            <a:off x="4572000" y="4318000"/>
            <a:ext cx="4854638" cy="20447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68401" y="3749457"/>
            <a:ext cx="6183103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9400" indent="-2794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3 fundamental twist-2 PDFs, new transversity </a:t>
            </a:r>
          </a:p>
          <a:p>
            <a:pPr marL="279400" indent="-2794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non-</a:t>
            </a:r>
            <a:r>
              <a:rPr lang="en-US" sz="2400" dirty="0" err="1" smtClean="0">
                <a:latin typeface="+mn-lt"/>
              </a:rPr>
              <a:t>relativisic</a:t>
            </a:r>
            <a:r>
              <a:rPr lang="en-US" sz="2400" dirty="0" smtClean="0">
                <a:latin typeface="+mn-lt"/>
              </a:rPr>
              <a:t>  </a:t>
            </a:r>
          </a:p>
          <a:p>
            <a:pPr marL="279400" indent="-2794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accent2"/>
                </a:solidFill>
                <a:latin typeface="+mn-lt"/>
              </a:rPr>
              <a:t>chiral</a:t>
            </a:r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>-odd  </a:t>
            </a:r>
            <a:r>
              <a:rPr lang="en-US" sz="2400" dirty="0" smtClean="0">
                <a:latin typeface="+mn-lt"/>
              </a:rPr>
              <a:t>PDF →</a:t>
            </a:r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not seen in DIS</a:t>
            </a:r>
          </a:p>
          <a:p>
            <a:pPr marL="279400" indent="-2794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semi-inclusive DIS allowed if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coupled to a </a:t>
            </a:r>
            <a:r>
              <a:rPr lang="en-US" sz="2400" dirty="0" err="1" smtClean="0">
                <a:solidFill>
                  <a:schemeClr val="accent2"/>
                </a:solidFill>
                <a:latin typeface="+mn-lt"/>
              </a:rPr>
              <a:t>chiral</a:t>
            </a:r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>-odd</a:t>
            </a:r>
            <a:r>
              <a:rPr lang="en-US" sz="2400" dirty="0" smtClean="0">
                <a:latin typeface="+mn-lt"/>
              </a:rPr>
              <a:t> FF</a:t>
            </a:r>
            <a:r>
              <a:rPr lang="en-US" sz="2800" dirty="0" smtClean="0">
                <a:latin typeface="+mn-lt"/>
              </a:rPr>
              <a:t>	</a:t>
            </a:r>
          </a:p>
          <a:p>
            <a:pPr marL="279400" indent="-2794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 err="1" smtClean="0">
                <a:latin typeface="+mn-lt"/>
              </a:rPr>
              <a:t>Soffer</a:t>
            </a:r>
            <a:r>
              <a:rPr lang="en-US" sz="2400" dirty="0" smtClean="0">
                <a:latin typeface="+mn-lt"/>
              </a:rPr>
              <a:t> bound: </a:t>
            </a:r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endParaRPr lang="en-US" sz="2400" dirty="0" smtClean="0">
              <a:latin typeface="+mn-lt"/>
            </a:endParaRPr>
          </a:p>
          <a:p>
            <a:pPr marL="279400" indent="-279400">
              <a:buFont typeface="Arial" pitchFamily="34" charset="0"/>
              <a:buChar char="•"/>
            </a:pPr>
            <a:endParaRPr lang="en-US" sz="2800" dirty="0" smtClean="0">
              <a:latin typeface="+mn-lt"/>
            </a:endParaRPr>
          </a:p>
          <a:p>
            <a:endParaRPr lang="en-US" sz="2800" dirty="0" smtClean="0">
              <a:latin typeface="+mn-lt"/>
            </a:endParaRPr>
          </a:p>
        </p:txBody>
      </p:sp>
      <p:pic>
        <p:nvPicPr>
          <p:cNvPr id="23" name="Picture 2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7315200" y="3810000"/>
            <a:ext cx="1093492" cy="353718"/>
          </a:xfrm>
          <a:prstGeom prst="rect">
            <a:avLst/>
          </a:prstGeom>
          <a:noFill/>
        </p:spPr>
      </p:pic>
      <p:grpSp>
        <p:nvGrpSpPr>
          <p:cNvPr id="2" name="Group 24"/>
          <p:cNvGrpSpPr/>
          <p:nvPr/>
        </p:nvGrpSpPr>
        <p:grpSpPr>
          <a:xfrm>
            <a:off x="660400" y="1428750"/>
            <a:ext cx="6311900" cy="2310272"/>
            <a:chOff x="882650" y="1651000"/>
            <a:chExt cx="6311900" cy="2310272"/>
          </a:xfrm>
        </p:grpSpPr>
        <p:grpSp>
          <p:nvGrpSpPr>
            <p:cNvPr id="3" name="Group 19"/>
            <p:cNvGrpSpPr/>
            <p:nvPr/>
          </p:nvGrpSpPr>
          <p:grpSpPr>
            <a:xfrm>
              <a:off x="882650" y="1651000"/>
              <a:ext cx="6311900" cy="2310272"/>
              <a:chOff x="793750" y="1962150"/>
              <a:chExt cx="7325551" cy="2681287"/>
            </a:xfrm>
          </p:grpSpPr>
          <p:pic>
            <p:nvPicPr>
              <p:cNvPr id="138242" name="Picture 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238500" y="1962150"/>
                <a:ext cx="2057041" cy="2681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" name="Picture 12" descr="txp_fig.png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838200" y="2139950"/>
                <a:ext cx="786386" cy="381000"/>
              </a:xfrm>
              <a:prstGeom prst="rect">
                <a:avLst/>
              </a:prstGeom>
              <a:noFill/>
            </p:spPr>
          </p:pic>
          <p:pic>
            <p:nvPicPr>
              <p:cNvPr id="16" name="Picture 15" descr="txp_fig.png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793750" y="3028950"/>
                <a:ext cx="1524003" cy="481584"/>
              </a:xfrm>
              <a:prstGeom prst="rect">
                <a:avLst/>
              </a:prstGeom>
              <a:noFill/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6261100" y="2051050"/>
                <a:ext cx="18181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+mn-lt"/>
                  </a:rPr>
                  <a:t>momentum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261100" y="2895600"/>
                <a:ext cx="12586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+mn-lt"/>
                  </a:rPr>
                  <a:t>helicity</a:t>
                </a:r>
                <a:endParaRPr lang="en-US" sz="2800" dirty="0" smtClean="0">
                  <a:latin typeface="+mn-lt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261100" y="3740150"/>
                <a:ext cx="18582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+mn-lt"/>
                  </a:rPr>
                  <a:t>transversity</a:t>
                </a:r>
              </a:p>
            </p:txBody>
          </p:sp>
        </p:grpSp>
        <p:pic>
          <p:nvPicPr>
            <p:cNvPr id="24" name="Picture 23" descr="txp_fig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971550" y="3295650"/>
              <a:ext cx="829893" cy="435957"/>
            </a:xfrm>
            <a:prstGeom prst="rect">
              <a:avLst/>
            </a:prstGeom>
            <a:noFill/>
          </p:spPr>
        </p:pic>
      </p:grpSp>
      <p:sp>
        <p:nvSpPr>
          <p:cNvPr id="26" name="TextBox 25"/>
          <p:cNvSpPr txBox="1"/>
          <p:nvPr/>
        </p:nvSpPr>
        <p:spPr>
          <a:xfrm>
            <a:off x="7461250" y="3017541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(alias </a:t>
            </a:r>
            <a:r>
              <a:rPr lang="en-US" sz="2400" dirty="0" smtClean="0">
                <a:cs typeface="Arial" pitchFamily="34" charset="0"/>
              </a:rPr>
              <a:t>h</a:t>
            </a:r>
            <a:r>
              <a:rPr lang="en-US" sz="2400" baseline="-25000" dirty="0" smtClean="0">
                <a:cs typeface="Arial" pitchFamily="34" charset="0"/>
              </a:rPr>
              <a:t>1</a:t>
            </a:r>
            <a:r>
              <a:rPr lang="en-US" sz="2400" dirty="0" smtClean="0">
                <a:latin typeface="+mn-lt"/>
              </a:rPr>
              <a:t>)</a:t>
            </a:r>
          </a:p>
        </p:txBody>
      </p:sp>
      <p:pic>
        <p:nvPicPr>
          <p:cNvPr id="25" name="Picture 24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819400" y="4267200"/>
            <a:ext cx="1180468" cy="291783"/>
          </a:xfrm>
          <a:prstGeom prst="rect">
            <a:avLst/>
          </a:prstGeom>
          <a:noFill/>
        </p:spPr>
      </p:pic>
      <p:pic>
        <p:nvPicPr>
          <p:cNvPr id="27" name="Picture 26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743200" y="5791200"/>
            <a:ext cx="2146226" cy="312210"/>
          </a:xfrm>
          <a:prstGeom prst="rect">
            <a:avLst/>
          </a:prstGeom>
          <a:noFill/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05000" y="1143000"/>
            <a:ext cx="5410200" cy="4038600"/>
          </a:xfrm>
          <a:prstGeom prst="rect">
            <a:avLst/>
          </a:prstGeom>
          <a:solidFill>
            <a:srgbClr val="FAD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gold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1730249" y="-206248"/>
            <a:ext cx="5536911" cy="6711408"/>
          </a:xfrm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1600200"/>
            <a:ext cx="4800600" cy="311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09600" y="4572000"/>
            <a:ext cx="7518716" cy="1524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Up">
              <a:avLst>
                <a:gd name="adj" fmla="val 17570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>
                  <a:solidFill>
                    <a:sysClr val="windowText" lastClr="0000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20</a:t>
            </a:r>
            <a:r>
              <a:rPr lang="en-US" sz="5400" b="1" cap="all" baseline="30000" dirty="0" smtClean="0">
                <a:ln w="0">
                  <a:solidFill>
                    <a:sysClr val="windowText" lastClr="0000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</a:t>
            </a:r>
            <a:r>
              <a:rPr lang="en-US" sz="5400" b="1" cap="all" spc="0" dirty="0" smtClean="0">
                <a:ln w="0">
                  <a:solidFill>
                    <a:sysClr val="windowText" lastClr="0000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anniversary</a:t>
            </a:r>
            <a:endParaRPr lang="en-US" sz="5400" b="1" cap="all" spc="0" dirty="0">
              <a:ln w="0">
                <a:solidFill>
                  <a:sysClr val="windowText" lastClr="000000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G.K. Mallot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24200" y="685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EMC 1987/88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2568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z="3600" dirty="0" smtClean="0">
                <a:latin typeface="Comic Sans MS" pitchFamily="66" charset="0"/>
              </a:rPr>
              <a:t>Origin of single-spin asymmetries</a:t>
            </a:r>
            <a:endParaRPr lang="en-US" sz="3600" baseline="-25000" dirty="0">
              <a:latin typeface="Comic Sans MS" pitchFamily="66" charset="0"/>
            </a:endParaRP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215900" y="1428750"/>
            <a:ext cx="331893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Collins/</a:t>
            </a:r>
            <a:r>
              <a:rPr lang="en-US" b="1" dirty="0" err="1"/>
              <a:t>Heppelmann</a:t>
            </a:r>
            <a:r>
              <a:rPr lang="en-US" b="1" dirty="0"/>
              <a:t> mechanism</a:t>
            </a:r>
            <a:r>
              <a:rPr lang="en-US" dirty="0"/>
              <a:t> requires </a:t>
            </a:r>
            <a:r>
              <a:rPr lang="en-US" i="1" dirty="0">
                <a:solidFill>
                  <a:schemeClr val="accent2"/>
                </a:solidFill>
              </a:rPr>
              <a:t>transverse quark polarization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and </a:t>
            </a:r>
            <a:r>
              <a:rPr lang="en-US" i="1" dirty="0"/>
              <a:t>spin-dependent fragmentation</a:t>
            </a:r>
          </a:p>
        </p:txBody>
      </p:sp>
      <p:pic>
        <p:nvPicPr>
          <p:cNvPr id="65542" name="Picture 6" descr="Colli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400" y="3117850"/>
            <a:ext cx="3397956" cy="3213982"/>
          </a:xfrm>
          <a:prstGeom prst="rect">
            <a:avLst/>
          </a:prstGeom>
          <a:noFill/>
        </p:spPr>
      </p:pic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5372100" y="1493838"/>
            <a:ext cx="368196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dirty="0" err="1"/>
              <a:t>Sivers</a:t>
            </a:r>
            <a:r>
              <a:rPr lang="en-US" b="1" dirty="0"/>
              <a:t> mechanism  </a:t>
            </a:r>
          </a:p>
          <a:p>
            <a:pPr algn="ctr"/>
            <a:r>
              <a:rPr lang="en-US" dirty="0"/>
              <a:t>requires </a:t>
            </a:r>
            <a:r>
              <a:rPr lang="en-US" i="1" dirty="0">
                <a:solidFill>
                  <a:schemeClr val="accent2"/>
                </a:solidFill>
              </a:rPr>
              <a:t>spin-correlated transverse momentum </a:t>
            </a:r>
            <a:r>
              <a:rPr lang="en-US" i="1" dirty="0" smtClean="0">
                <a:solidFill>
                  <a:schemeClr val="accent2"/>
                </a:solidFill>
              </a:rPr>
              <a:t>k</a:t>
            </a:r>
            <a:r>
              <a:rPr lang="en-US" baseline="-25000" dirty="0" smtClean="0">
                <a:solidFill>
                  <a:schemeClr val="accent2"/>
                </a:solidFill>
              </a:rPr>
              <a:t>T </a:t>
            </a:r>
            <a:r>
              <a:rPr lang="en-US" dirty="0" smtClean="0"/>
              <a:t>in </a:t>
            </a:r>
            <a:r>
              <a:rPr lang="en-US" dirty="0"/>
              <a:t>the proton (orbital motion).  </a:t>
            </a:r>
            <a:endParaRPr lang="en-US" dirty="0">
              <a:latin typeface="Symbol" pitchFamily="18" charset="2"/>
            </a:endParaRPr>
          </a:p>
        </p:txBody>
      </p:sp>
      <p:pic>
        <p:nvPicPr>
          <p:cNvPr id="65545" name="Picture 9" descr="Siv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5536" y="3028950"/>
            <a:ext cx="3517182" cy="3270076"/>
          </a:xfrm>
          <a:prstGeom prst="rect">
            <a:avLst/>
          </a:prstGeom>
          <a:noFill/>
        </p:spPr>
      </p:pic>
      <p:sp>
        <p:nvSpPr>
          <p:cNvPr id="65547" name="Oval 11"/>
          <p:cNvSpPr>
            <a:spLocks noChangeArrowheads="1"/>
          </p:cNvSpPr>
          <p:nvPr/>
        </p:nvSpPr>
        <p:spPr bwMode="auto">
          <a:xfrm>
            <a:off x="990600" y="4953000"/>
            <a:ext cx="2057400" cy="8382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8" name="Oval 12"/>
          <p:cNvSpPr>
            <a:spLocks noChangeArrowheads="1"/>
          </p:cNvSpPr>
          <p:nvPr/>
        </p:nvSpPr>
        <p:spPr bwMode="auto">
          <a:xfrm>
            <a:off x="6781800" y="3048000"/>
            <a:ext cx="2057400" cy="8382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304800" y="5029200"/>
            <a:ext cx="762000" cy="6413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3300"/>
                </a:solidFill>
              </a:rPr>
              <a:t>final state</a:t>
            </a: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5943600" y="3124200"/>
            <a:ext cx="838200" cy="6413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3300"/>
                </a:solidFill>
              </a:rPr>
              <a:t>initial state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72350" y="806450"/>
            <a:ext cx="1354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from L. Bland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G.K. Mallot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Collins </a:t>
            </a:r>
            <a:r>
              <a:rPr lang="de-DE" dirty="0" err="1" smtClean="0"/>
              <a:t>asymmetry</a:t>
            </a:r>
            <a:r>
              <a:rPr lang="de-DE" dirty="0" smtClean="0"/>
              <a:t>  (</a:t>
            </a:r>
            <a:r>
              <a:rPr lang="de-DE" dirty="0" err="1" smtClean="0"/>
              <a:t>proton</a:t>
            </a:r>
            <a:r>
              <a:rPr lang="de-DE" dirty="0" smtClean="0"/>
              <a:t>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943600" y="1600200"/>
            <a:ext cx="27432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at large x:</a:t>
            </a:r>
          </a:p>
          <a:p>
            <a:r>
              <a:rPr lang="en-US" sz="2000" dirty="0" smtClean="0"/>
              <a:t>large and positive for </a:t>
            </a:r>
            <a:r>
              <a:rPr lang="el-GR" sz="2000" dirty="0" smtClean="0">
                <a:latin typeface="Comic Sans MS"/>
              </a:rPr>
              <a:t>π</a:t>
            </a:r>
            <a:r>
              <a:rPr lang="en-US" sz="2000" baseline="30000" dirty="0" smtClean="0">
                <a:latin typeface="Comic Sans MS"/>
              </a:rPr>
              <a:t>+</a:t>
            </a:r>
          </a:p>
          <a:p>
            <a:r>
              <a:rPr lang="en-US" sz="2000" dirty="0" smtClean="0"/>
              <a:t>large and </a:t>
            </a:r>
            <a:r>
              <a:rPr lang="en-US" sz="2000" dirty="0" err="1" smtClean="0"/>
              <a:t>negtive</a:t>
            </a:r>
            <a:r>
              <a:rPr lang="en-US" sz="2000" dirty="0" smtClean="0"/>
              <a:t> for </a:t>
            </a:r>
            <a:r>
              <a:rPr lang="el-GR" sz="2000" dirty="0" smtClean="0"/>
              <a:t>π</a:t>
            </a:r>
            <a:r>
              <a:rPr lang="en-US" sz="2000" baseline="30000" dirty="0" smtClean="0"/>
              <a:t>–</a:t>
            </a:r>
          </a:p>
          <a:p>
            <a:endParaRPr lang="en-US" sz="2000" baseline="30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G.K. Mallot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10" name="Picture 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5184775" cy="51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" name="Picture 5" descr="hermes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28600"/>
            <a:ext cx="1028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Sivers </a:t>
            </a:r>
            <a:r>
              <a:rPr lang="de-DE" dirty="0" err="1" smtClean="0"/>
              <a:t>asymmetry</a:t>
            </a:r>
            <a:r>
              <a:rPr lang="de-DE" dirty="0" smtClean="0"/>
              <a:t>  (</a:t>
            </a:r>
            <a:r>
              <a:rPr lang="de-DE" dirty="0" err="1" smtClean="0"/>
              <a:t>proton</a:t>
            </a:r>
            <a:r>
              <a:rPr lang="de-DE" dirty="0" smtClean="0"/>
              <a:t>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943600" y="1600200"/>
            <a:ext cx="27432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large and positive for </a:t>
            </a:r>
            <a:r>
              <a:rPr lang="el-GR" sz="2000" dirty="0" smtClean="0">
                <a:latin typeface="Comic Sans MS"/>
              </a:rPr>
              <a:t>π</a:t>
            </a:r>
            <a:r>
              <a:rPr lang="en-US" sz="2000" baseline="30000" dirty="0" smtClean="0">
                <a:latin typeface="Comic Sans MS"/>
              </a:rPr>
              <a:t>+</a:t>
            </a:r>
          </a:p>
          <a:p>
            <a:r>
              <a:rPr lang="en-US" sz="2000" dirty="0" smtClean="0"/>
              <a:t>small for </a:t>
            </a:r>
            <a:r>
              <a:rPr lang="el-GR" sz="2000" dirty="0" smtClean="0"/>
              <a:t>π</a:t>
            </a:r>
            <a:r>
              <a:rPr lang="en-US" sz="2000" baseline="30000" dirty="0" smtClean="0"/>
              <a:t>–</a:t>
            </a:r>
          </a:p>
          <a:p>
            <a:endParaRPr lang="en-US" sz="2000" baseline="30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G.K. Mallot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10" name="Picture 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5184775" cy="51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" name="Picture 5" descr="hermes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28600"/>
            <a:ext cx="1028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1" y="1219200"/>
            <a:ext cx="4876800" cy="48825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 Collins &amp; </a:t>
            </a:r>
            <a:r>
              <a:rPr lang="en-US" dirty="0" err="1" smtClean="0"/>
              <a:t>Sivers</a:t>
            </a:r>
            <a:r>
              <a:rPr lang="en-US" dirty="0" smtClean="0"/>
              <a:t> asymmetries  (</a:t>
            </a:r>
            <a:r>
              <a:rPr lang="en-US" dirty="0" err="1" smtClean="0"/>
              <a:t>deut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G.K. Mallot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53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219200" y="1600200"/>
            <a:ext cx="6019800" cy="4267200"/>
            <a:chOff x="1295400" y="1183314"/>
            <a:chExt cx="6838950" cy="5293686"/>
          </a:xfrm>
        </p:grpSpPr>
        <p:pic>
          <p:nvPicPr>
            <p:cNvPr id="8" name="Picture 13" descr="Collins_ah_2002_200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5401" y="1183314"/>
              <a:ext cx="6838949" cy="3220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5" descr="Sivers_ah_2002_2004"/>
            <p:cNvPicPr>
              <a:picLocks noChangeAspect="1" noChangeArrowheads="1"/>
            </p:cNvPicPr>
            <p:nvPr/>
          </p:nvPicPr>
          <p:blipFill>
            <a:blip r:embed="rId3"/>
            <a:srcRect t="7729"/>
            <a:stretch>
              <a:fillRect/>
            </a:stretch>
          </p:blipFill>
          <p:spPr bwMode="auto">
            <a:xfrm>
              <a:off x="1295400" y="3505200"/>
              <a:ext cx="6838252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4" descr="compass-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43000" cy="113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Date Placeholder 7"/>
          <p:cNvSpPr txBox="1">
            <a:spLocks noGrp="1"/>
          </p:cNvSpPr>
          <p:nvPr/>
        </p:nvSpPr>
        <p:spPr bwMode="auto">
          <a:xfrm>
            <a:off x="17463" y="6500813"/>
            <a:ext cx="18923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>
                <a:latin typeface="Comic Sans MS" pitchFamily="66" charset="0"/>
              </a:rPr>
              <a:t>A.Magnon</a:t>
            </a:r>
            <a:endParaRPr lang="fr-FR" sz="1600">
              <a:latin typeface="Comic Sans MS" pitchFamily="66" charset="0"/>
            </a:endParaRPr>
          </a:p>
        </p:txBody>
      </p:sp>
      <p:sp>
        <p:nvSpPr>
          <p:cNvPr id="98308" name="Footer Placeholder 9"/>
          <p:cNvSpPr txBox="1">
            <a:spLocks noGrp="1"/>
          </p:cNvSpPr>
          <p:nvPr/>
        </p:nvSpPr>
        <p:spPr bwMode="auto">
          <a:xfrm>
            <a:off x="3346450" y="6503988"/>
            <a:ext cx="21431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>
                <a:latin typeface="Comic Sans MS" pitchFamily="66" charset="0"/>
              </a:rPr>
              <a:t> </a:t>
            </a:r>
            <a:r>
              <a:rPr lang="en-US" sz="1600">
                <a:latin typeface="Comic Sans MS" pitchFamily="66" charset="0"/>
              </a:rPr>
              <a:t>CERN 15 July 2008</a:t>
            </a:r>
            <a:endParaRPr lang="fr-FR" sz="1600">
              <a:latin typeface="Comic Sans MS" pitchFamily="66" charset="0"/>
            </a:endParaRPr>
          </a:p>
        </p:txBody>
      </p:sp>
      <p:sp>
        <p:nvSpPr>
          <p:cNvPr id="98310" name="Slide Number Placeholder 5"/>
          <p:cNvSpPr txBox="1">
            <a:spLocks/>
          </p:cNvSpPr>
          <p:nvPr/>
        </p:nvSpPr>
        <p:spPr bwMode="auto">
          <a:xfrm>
            <a:off x="8643938" y="6429375"/>
            <a:ext cx="5000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fld id="{CA8FE1AD-25E9-433D-B2B8-CE900D622D4E}" type="slidenum">
              <a:rPr lang="fr-FR" sz="1600">
                <a:latin typeface="Comic Sans MS" pitchFamily="66" charset="0"/>
              </a:rPr>
              <a:pPr eaLnBrk="0" hangingPunct="0"/>
              <a:t>54</a:t>
            </a:fld>
            <a:endParaRPr lang="fr-FR" sz="160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9118600" cy="838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pPr eaLnBrk="0" hangingPunct="0">
              <a:defRPr/>
            </a:pPr>
            <a:r>
              <a:rPr lang="en-US" sz="2800" dirty="0">
                <a:latin typeface="Comic Sans MS" pitchFamily="66" charset="0"/>
              </a:rPr>
              <a:t>      </a:t>
            </a:r>
            <a:r>
              <a:rPr lang="en-US" sz="2800" dirty="0" smtClean="0">
                <a:latin typeface="Comic Sans MS" pitchFamily="66" charset="0"/>
              </a:rPr>
              <a:t>		 </a:t>
            </a:r>
            <a:r>
              <a:rPr lang="en-US" sz="3600" dirty="0" smtClean="0">
                <a:latin typeface="Comic Sans MS" pitchFamily="66" charset="0"/>
              </a:rPr>
              <a:t>Collins &amp; </a:t>
            </a:r>
            <a:r>
              <a:rPr lang="en-US" sz="3600" dirty="0" err="1" smtClean="0">
                <a:latin typeface="Comic Sans MS" pitchFamily="66" charset="0"/>
              </a:rPr>
              <a:t>Sivers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asym</a:t>
            </a:r>
            <a:r>
              <a:rPr lang="en-US" sz="3600" dirty="0" smtClean="0">
                <a:latin typeface="Comic Sans MS" pitchFamily="66" charset="0"/>
              </a:rPr>
              <a:t> (proton)</a:t>
            </a:r>
            <a:endParaRPr lang="en-US" sz="3600" dirty="0">
              <a:latin typeface="Comic Sans MS" pitchFamily="66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14400" y="1219200"/>
            <a:ext cx="7672388" cy="5182582"/>
            <a:chOff x="914400" y="1219200"/>
            <a:chExt cx="7672388" cy="5182582"/>
          </a:xfrm>
        </p:grpSpPr>
        <p:cxnSp>
          <p:nvCxnSpPr>
            <p:cNvPr id="98309" name="Straight Arrow Connector 12"/>
            <p:cNvCxnSpPr>
              <a:cxnSpLocks noChangeShapeType="1"/>
            </p:cNvCxnSpPr>
            <p:nvPr/>
          </p:nvCxnSpPr>
          <p:spPr bwMode="auto">
            <a:xfrm>
              <a:off x="2990850" y="1819275"/>
              <a:ext cx="285750" cy="71438"/>
            </a:xfrm>
            <a:prstGeom prst="straightConnector1">
              <a:avLst/>
            </a:prstGeom>
            <a:noFill/>
            <a:ln w="9525" algn="ctr">
              <a:noFill/>
              <a:round/>
              <a:headEnd/>
              <a:tailEnd type="arrow" w="med" len="med"/>
            </a:ln>
          </p:spPr>
        </p:cxnSp>
        <p:pic>
          <p:nvPicPr>
            <p:cNvPr id="98311" name="Picture 2" descr="C:\magnondir\COMPASS SPSC 2008\SPSC87\collins_proton_2007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14400" y="1219200"/>
              <a:ext cx="7664450" cy="3214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Oval 13"/>
            <p:cNvSpPr/>
            <p:nvPr/>
          </p:nvSpPr>
          <p:spPr>
            <a:xfrm>
              <a:off x="2438400" y="2057400"/>
              <a:ext cx="1285875" cy="1500188"/>
            </a:xfrm>
            <a:prstGeom prst="ellipse">
              <a:avLst/>
            </a:prstGeom>
            <a:noFill/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2400"/>
            </a:p>
          </p:txBody>
        </p:sp>
        <p:pic>
          <p:nvPicPr>
            <p:cNvPr id="11" name="Picture 3" descr="C:\magnondir\COMPASS SPSC 2008\SPSC87\sivers_proton_2007.gif"/>
            <p:cNvPicPr>
              <a:picLocks noChangeAspect="1" noChangeArrowheads="1"/>
            </p:cNvPicPr>
            <p:nvPr/>
          </p:nvPicPr>
          <p:blipFill>
            <a:blip r:embed="rId4"/>
            <a:srcRect t="19076"/>
            <a:stretch>
              <a:fillRect/>
            </a:stretch>
          </p:blipFill>
          <p:spPr bwMode="auto">
            <a:xfrm>
              <a:off x="948268" y="3810000"/>
              <a:ext cx="7638520" cy="259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4" descr="compass-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1066800" cy="1057910"/>
          </a:xfrm>
          <a:prstGeom prst="rect">
            <a:avLst/>
          </a:prstGeom>
          <a:noFill/>
        </p:spPr>
      </p:pic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G.K. Mallot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a global fit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Data</a:t>
            </a:r>
          </a:p>
          <a:p>
            <a:pPr lvl="1"/>
            <a:r>
              <a:rPr lang="en-US" sz="2000" dirty="0" smtClean="0"/>
              <a:t>Hermes p</a:t>
            </a:r>
          </a:p>
          <a:p>
            <a:pPr lvl="1"/>
            <a:r>
              <a:rPr lang="en-US" sz="2000" dirty="0" smtClean="0"/>
              <a:t>COMPASS </a:t>
            </a:r>
            <a:r>
              <a:rPr lang="en-US" sz="2000" dirty="0" err="1" smtClean="0"/>
              <a:t>p,d</a:t>
            </a:r>
            <a:endParaRPr lang="en-US" sz="2000" dirty="0" smtClean="0"/>
          </a:p>
          <a:p>
            <a:pPr lvl="1"/>
            <a:r>
              <a:rPr lang="en-US" sz="2000" dirty="0" smtClean="0"/>
              <a:t>Belle </a:t>
            </a:r>
            <a:r>
              <a:rPr lang="en-US" sz="2000" dirty="0" err="1" smtClean="0"/>
              <a:t>fragm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G.K. Mallot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1524000"/>
            <a:ext cx="5883876" cy="398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 rot="16200000">
            <a:off x="6934200" y="3429000"/>
            <a:ext cx="3657600" cy="30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Prokudin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 et al., DIS2008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glimpse of </a:t>
            </a:r>
            <a:r>
              <a:rPr lang="en-US" dirty="0" err="1" smtClean="0"/>
              <a:t>transversity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towards a global analysis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G.K. Mallot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828800"/>
            <a:ext cx="6058063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 rot="16200000">
            <a:off x="6858000" y="3886200"/>
            <a:ext cx="3657600" cy="30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Anselmino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et al., DIS2008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&amp;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None/>
            </a:pPr>
            <a:r>
              <a:rPr lang="en-US" sz="2800" dirty="0" err="1" smtClean="0">
                <a:solidFill>
                  <a:srgbClr val="C00000"/>
                </a:solidFill>
              </a:rPr>
              <a:t>Exiciting</a:t>
            </a:r>
            <a:r>
              <a:rPr lang="en-US" sz="2800" dirty="0" smtClean="0">
                <a:solidFill>
                  <a:srgbClr val="C00000"/>
                </a:solidFill>
              </a:rPr>
              <a:t> times behind AND ahead of us:</a:t>
            </a:r>
          </a:p>
          <a:p>
            <a:pPr>
              <a:buClr>
                <a:schemeClr val="tx1"/>
              </a:buClr>
            </a:pPr>
            <a:endParaRPr lang="en-US" sz="2800" dirty="0" smtClean="0">
              <a:solidFill>
                <a:schemeClr val="tx2"/>
              </a:solidFill>
            </a:endParaRPr>
          </a:p>
          <a:p>
            <a:pPr>
              <a:buClr>
                <a:schemeClr val="tx1"/>
              </a:buClr>
            </a:pPr>
            <a:r>
              <a:rPr lang="en-US" sz="2800" dirty="0" err="1" smtClean="0">
                <a:solidFill>
                  <a:schemeClr val="tx2"/>
                </a:solidFill>
              </a:rPr>
              <a:t>Bjorken</a:t>
            </a:r>
            <a:r>
              <a:rPr lang="en-US" sz="2800" dirty="0" smtClean="0">
                <a:solidFill>
                  <a:schemeClr val="tx2"/>
                </a:solidFill>
              </a:rPr>
              <a:t> sum </a:t>
            </a:r>
            <a:r>
              <a:rPr lang="en-US" sz="2800" dirty="0" smtClean="0"/>
              <a:t>rule confirmed at 10%</a:t>
            </a:r>
          </a:p>
          <a:p>
            <a:pPr>
              <a:buClr>
                <a:schemeClr val="tx1"/>
              </a:buClr>
            </a:pPr>
            <a:r>
              <a:rPr lang="en-US" sz="2800" dirty="0" smtClean="0">
                <a:solidFill>
                  <a:schemeClr val="tx2"/>
                </a:solidFill>
              </a:rPr>
              <a:t>quark polarization </a:t>
            </a:r>
            <a:r>
              <a:rPr lang="en-US" sz="2800" dirty="0" smtClean="0"/>
              <a:t>are well measured</a:t>
            </a:r>
          </a:p>
          <a:p>
            <a:pPr>
              <a:buClr>
                <a:schemeClr val="tx1"/>
              </a:buClr>
            </a:pPr>
            <a:r>
              <a:rPr lang="en-US" sz="2800" dirty="0" smtClean="0">
                <a:solidFill>
                  <a:schemeClr val="tx2"/>
                </a:solidFill>
              </a:rPr>
              <a:t>anti-quark </a:t>
            </a:r>
            <a:r>
              <a:rPr lang="en-US" sz="2800" dirty="0" smtClean="0"/>
              <a:t>still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/>
              <a:t>need improvement</a:t>
            </a:r>
          </a:p>
          <a:p>
            <a:pPr>
              <a:buClr>
                <a:schemeClr val="tx1"/>
              </a:buClr>
            </a:pPr>
            <a:r>
              <a:rPr lang="en-US" sz="2800" dirty="0" smtClean="0"/>
              <a:t>first handles on </a:t>
            </a:r>
            <a:r>
              <a:rPr lang="el-GR" sz="2800" dirty="0" smtClean="0">
                <a:solidFill>
                  <a:schemeClr val="tx2"/>
                </a:solidFill>
              </a:rPr>
              <a:t>Δ</a:t>
            </a:r>
            <a:r>
              <a:rPr lang="en-US" sz="2800" dirty="0" smtClean="0">
                <a:solidFill>
                  <a:schemeClr val="tx2"/>
                </a:solidFill>
              </a:rPr>
              <a:t>g/g</a:t>
            </a:r>
            <a:r>
              <a:rPr lang="en-US" sz="2800" dirty="0" smtClean="0"/>
              <a:t>, axial anomaly </a:t>
            </a:r>
            <a:br>
              <a:rPr lang="en-US" sz="2800" dirty="0" smtClean="0"/>
            </a:br>
            <a:r>
              <a:rPr lang="en-US" sz="2800" dirty="0" smtClean="0">
                <a:solidFill>
                  <a:schemeClr val="tx2"/>
                </a:solidFill>
              </a:rPr>
              <a:t>will not restore quark spin </a:t>
            </a:r>
            <a:r>
              <a:rPr lang="en-US" sz="2800" dirty="0" smtClean="0"/>
              <a:t>contribution of 0.6</a:t>
            </a:r>
          </a:p>
          <a:p>
            <a:pPr>
              <a:buClr>
                <a:schemeClr val="tx1"/>
              </a:buClr>
            </a:pPr>
            <a:r>
              <a:rPr lang="en-US" sz="2800" dirty="0" smtClean="0"/>
              <a:t>GPD will be the topic of the next decade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G.K. Mallot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of the EMC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Ellis-Jaffe sum rule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/>
              <a:t>for the proton is violated</a:t>
            </a:r>
          </a:p>
          <a:p>
            <a:r>
              <a:rPr lang="en-US" sz="2400" dirty="0" smtClean="0"/>
              <a:t>The fundamental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Bjorken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sum rule </a:t>
            </a:r>
            <a:r>
              <a:rPr lang="en-US" sz="2400" dirty="0" smtClean="0"/>
              <a:t>can only be valid, if the EJ sum rule for the neutron is violated by the same amount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“if wrong, QCD is wrong”</a:t>
            </a:r>
          </a:p>
          <a:p>
            <a:endParaRPr lang="en-US" sz="2400" dirty="0" smtClean="0"/>
          </a:p>
          <a:p>
            <a:r>
              <a:rPr lang="en-US" sz="2400" dirty="0" smtClean="0"/>
              <a:t>The strange quark polarization 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Δ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en-US" sz="2400" dirty="0" smtClean="0"/>
              <a:t> does not vanish</a:t>
            </a:r>
          </a:p>
          <a:p>
            <a:r>
              <a:rPr lang="en-US" sz="2400" dirty="0" smtClean="0"/>
              <a:t>The quark spins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contribute little </a:t>
            </a:r>
            <a:r>
              <a:rPr lang="en-US" sz="2400" dirty="0" smtClean="0"/>
              <a:t>to the proton spin</a:t>
            </a:r>
            <a:br>
              <a:rPr lang="en-US" sz="2400" dirty="0" smtClean="0"/>
            </a:b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G.K. Mallot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3810000" y="2667000"/>
            <a:ext cx="2881313" cy="81121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4038600" y="2819400"/>
            <a:ext cx="2340355" cy="511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G.K. Mallot</a:t>
            </a:r>
            <a:endParaRPr 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Where, oh where is the proton spin?</a:t>
            </a:r>
          </a:p>
        </p:txBody>
      </p:sp>
      <p:sp>
        <p:nvSpPr>
          <p:cNvPr id="25605" name="AutoShape 4"/>
          <p:cNvSpPr>
            <a:spLocks noChangeArrowheads="1"/>
          </p:cNvSpPr>
          <p:nvPr/>
        </p:nvSpPr>
        <p:spPr bwMode="auto">
          <a:xfrm>
            <a:off x="1398588" y="1898650"/>
            <a:ext cx="6345237" cy="121443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AutoShape 6"/>
          <p:cNvSpPr>
            <a:spLocks noChangeArrowheads="1"/>
          </p:cNvSpPr>
          <p:nvPr/>
        </p:nvSpPr>
        <p:spPr bwMode="auto">
          <a:xfrm>
            <a:off x="3402013" y="3743325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AutoShape 7"/>
          <p:cNvSpPr>
            <a:spLocks noChangeArrowheads="1"/>
          </p:cNvSpPr>
          <p:nvPr/>
        </p:nvSpPr>
        <p:spPr bwMode="auto">
          <a:xfrm>
            <a:off x="5021263" y="3698875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AutoShape 8"/>
          <p:cNvSpPr>
            <a:spLocks noChangeArrowheads="1"/>
          </p:cNvSpPr>
          <p:nvPr/>
        </p:nvSpPr>
        <p:spPr bwMode="auto">
          <a:xfrm>
            <a:off x="6172200" y="3733800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Text Box 9"/>
          <p:cNvSpPr txBox="1">
            <a:spLocks noChangeArrowheads="1"/>
          </p:cNvSpPr>
          <p:nvPr/>
        </p:nvSpPr>
        <p:spPr bwMode="auto">
          <a:xfrm>
            <a:off x="3222625" y="5041900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small</a:t>
            </a:r>
          </a:p>
        </p:txBody>
      </p:sp>
      <p:sp>
        <p:nvSpPr>
          <p:cNvPr id="25611" name="Text Box 10"/>
          <p:cNvSpPr txBox="1">
            <a:spLocks noChangeArrowheads="1"/>
          </p:cNvSpPr>
          <p:nvPr/>
        </p:nvSpPr>
        <p:spPr bwMode="auto">
          <a:xfrm>
            <a:off x="4346575" y="5087938"/>
            <a:ext cx="16209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poorly known</a:t>
            </a:r>
            <a:br>
              <a:rPr lang="en-US" dirty="0" smtClean="0"/>
            </a:br>
            <a:r>
              <a:rPr lang="en-US" dirty="0" smtClean="0"/>
              <a:t>certainly not 6</a:t>
            </a:r>
            <a:endParaRPr lang="en-US" dirty="0"/>
          </a:p>
        </p:txBody>
      </p:sp>
      <p:sp>
        <p:nvSpPr>
          <p:cNvPr id="25612" name="Text Box 11"/>
          <p:cNvSpPr txBox="1">
            <a:spLocks noChangeArrowheads="1"/>
          </p:cNvSpPr>
          <p:nvPr/>
        </p:nvSpPr>
        <p:spPr bwMode="auto">
          <a:xfrm>
            <a:off x="6192838" y="5041900"/>
            <a:ext cx="1107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unknown</a:t>
            </a:r>
            <a:endParaRPr lang="en-US" baseline="30000" dirty="0"/>
          </a:p>
        </p:txBody>
      </p:sp>
      <p:pic>
        <p:nvPicPr>
          <p:cNvPr id="16" name="Picture 15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547210" y="2177534"/>
            <a:ext cx="3977194" cy="61779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121989" y="838200"/>
            <a:ext cx="1022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ahoma" pitchFamily="34" charset="0"/>
                <a:cs typeface="Tahoma" pitchFamily="34" charset="0"/>
              </a:rPr>
              <a:t>Elliot Leader</a:t>
            </a:r>
            <a:endParaRPr lang="en-US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 Mallot</a:t>
            </a:r>
            <a:endParaRPr lang="en-GB"/>
          </a:p>
        </p:txBody>
      </p:sp>
      <p:sp>
        <p:nvSpPr>
          <p:cNvPr id="61452" name="AutoShape 12"/>
          <p:cNvSpPr>
            <a:spLocks noChangeArrowheads="1"/>
          </p:cNvSpPr>
          <p:nvPr/>
        </p:nvSpPr>
        <p:spPr bwMode="auto">
          <a:xfrm>
            <a:off x="2819400" y="1219200"/>
            <a:ext cx="5638800" cy="19050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1447800"/>
            <a:ext cx="5334000" cy="1797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6019800" y="2514600"/>
            <a:ext cx="2254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b="1">
                <a:solidFill>
                  <a:srgbClr val="800000"/>
                </a:solidFill>
                <a:latin typeface="Arial" charset="0"/>
              </a:rPr>
              <a:t>PLB 206 (1988) 309</a:t>
            </a:r>
          </a:p>
        </p:txBody>
      </p:sp>
      <p:sp>
        <p:nvSpPr>
          <p:cNvPr id="61453" name="AutoShape 13"/>
          <p:cNvSpPr>
            <a:spLocks noChangeArrowheads="1"/>
          </p:cNvSpPr>
          <p:nvPr/>
        </p:nvSpPr>
        <p:spPr bwMode="auto">
          <a:xfrm>
            <a:off x="0" y="2667000"/>
            <a:ext cx="4648200" cy="20574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54" name="AutoShape 14"/>
          <p:cNvSpPr>
            <a:spLocks noChangeArrowheads="1"/>
          </p:cNvSpPr>
          <p:nvPr/>
        </p:nvSpPr>
        <p:spPr bwMode="auto">
          <a:xfrm>
            <a:off x="4114800" y="2895600"/>
            <a:ext cx="3962400" cy="1981200"/>
          </a:xfrm>
          <a:prstGeom prst="roundRect">
            <a:avLst>
              <a:gd name="adj" fmla="val 16667"/>
            </a:avLst>
          </a:prstGeom>
          <a:solidFill>
            <a:srgbClr val="FFE3B9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Theory Input 1988</a:t>
            </a:r>
          </a:p>
        </p:txBody>
      </p:sp>
      <p:pic>
        <p:nvPicPr>
          <p:cNvPr id="61449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819400"/>
            <a:ext cx="4173538" cy="167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1828800" y="4267200"/>
            <a:ext cx="2127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b="1">
                <a:solidFill>
                  <a:srgbClr val="800000"/>
                </a:solidFill>
                <a:latin typeface="Arial" charset="0"/>
              </a:rPr>
              <a:t>ZPC 41 (1988) 239</a:t>
            </a:r>
          </a:p>
        </p:txBody>
      </p:sp>
      <p:sp>
        <p:nvSpPr>
          <p:cNvPr id="61455" name="AutoShape 15"/>
          <p:cNvSpPr>
            <a:spLocks noChangeArrowheads="1"/>
          </p:cNvSpPr>
          <p:nvPr/>
        </p:nvSpPr>
        <p:spPr bwMode="auto">
          <a:xfrm>
            <a:off x="990600" y="4648200"/>
            <a:ext cx="6934200" cy="1676400"/>
          </a:xfrm>
          <a:prstGeom prst="roundRect">
            <a:avLst>
              <a:gd name="adj" fmla="val 16667"/>
            </a:avLst>
          </a:prstGeom>
          <a:solidFill>
            <a:srgbClr val="D5E8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1456" name="Picture 1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4800600"/>
            <a:ext cx="6515100" cy="1249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4876800" y="5410200"/>
            <a:ext cx="2254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b="1">
                <a:solidFill>
                  <a:srgbClr val="800000"/>
                </a:solidFill>
                <a:latin typeface="Arial" charset="0"/>
              </a:rPr>
              <a:t>PLB 212 (1988) 391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343400" y="3048000"/>
            <a:ext cx="3733800" cy="1566863"/>
            <a:chOff x="2688" y="2064"/>
            <a:chExt cx="2352" cy="987"/>
          </a:xfrm>
        </p:grpSpPr>
        <p:pic>
          <p:nvPicPr>
            <p:cNvPr id="61445" name="Picture 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6286"/>
            <a:stretch>
              <a:fillRect/>
            </a:stretch>
          </p:blipFill>
          <p:spPr bwMode="auto">
            <a:xfrm>
              <a:off x="2688" y="2064"/>
              <a:ext cx="2256" cy="9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61458" name="Picture 18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83714"/>
            <a:stretch>
              <a:fillRect/>
            </a:stretch>
          </p:blipFill>
          <p:spPr bwMode="auto">
            <a:xfrm>
              <a:off x="2784" y="2064"/>
              <a:ext cx="2256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2" grpId="0" animBg="1"/>
      <p:bldP spid="61448" grpId="0"/>
      <p:bldP spid="61453" grpId="0" animBg="1"/>
      <p:bldP spid="61454" grpId="0" animBg="1"/>
      <p:bldP spid="61451" grpId="0"/>
      <p:bldP spid="61455" grpId="0" animBg="1"/>
      <p:bldP spid="614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 Mallot</a:t>
            </a:r>
            <a:endParaRPr lang="en-GB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Considered Options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700" y="1651000"/>
            <a:ext cx="84582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2400" dirty="0" err="1"/>
              <a:t>Skyrmions</a:t>
            </a:r>
            <a:r>
              <a:rPr lang="en-GB" sz="2400" dirty="0"/>
              <a:t>:  </a:t>
            </a:r>
            <a:r>
              <a:rPr lang="en-GB" sz="2400" dirty="0" smtClean="0"/>
              <a:t>model, </a:t>
            </a:r>
            <a:br>
              <a:rPr lang="en-GB" sz="2400" dirty="0" smtClean="0"/>
            </a:br>
            <a:r>
              <a:rPr lang="en-GB" sz="2400" dirty="0" smtClean="0"/>
              <a:t>                    all orbital </a:t>
            </a:r>
            <a:r>
              <a:rPr lang="en-GB" sz="2400" dirty="0" err="1" smtClean="0"/>
              <a:t>angl</a:t>
            </a:r>
            <a:r>
              <a:rPr lang="en-GB" sz="2400" dirty="0" smtClean="0"/>
              <a:t>. mom. </a:t>
            </a:r>
            <a:r>
              <a:rPr lang="en-US" sz="2400" dirty="0" smtClean="0"/>
              <a:t>( </a:t>
            </a:r>
            <a:r>
              <a:rPr lang="en-US" sz="2400" dirty="0"/>
              <a:t>BEK</a:t>
            </a:r>
            <a:r>
              <a:rPr lang="en-US" sz="2400" dirty="0" smtClean="0"/>
              <a:t>)       </a:t>
            </a:r>
            <a:r>
              <a:rPr lang="en-US" sz="2400" dirty="0" smtClean="0">
                <a:solidFill>
                  <a:srgbClr val="FF0000"/>
                </a:solidFill>
              </a:rPr>
              <a:t>maybe								       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err="1"/>
              <a:t>Bjorken</a:t>
            </a:r>
            <a:r>
              <a:rPr lang="en-US" sz="2400" dirty="0"/>
              <a:t> sum rule broken?</a:t>
            </a:r>
            <a:br>
              <a:rPr lang="en-US" sz="2400" dirty="0"/>
            </a:br>
            <a:r>
              <a:rPr lang="en-US" sz="2400" dirty="0"/>
              <a:t>Measurement wrong?             </a:t>
            </a:r>
            <a:r>
              <a:rPr lang="en-US" sz="2400" dirty="0" smtClean="0"/>
              <a:t>         (</a:t>
            </a:r>
            <a:r>
              <a:rPr lang="en-US" sz="2400" dirty="0"/>
              <a:t>LA</a:t>
            </a:r>
            <a:r>
              <a:rPr lang="en-US" sz="2400" dirty="0" smtClean="0"/>
              <a:t>)        </a:t>
            </a:r>
            <a:r>
              <a:rPr lang="en-US" sz="2400" dirty="0" smtClean="0">
                <a:solidFill>
                  <a:srgbClr val="FF0000"/>
                </a:solidFill>
              </a:rPr>
              <a:t>no!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Large </a:t>
            </a:r>
            <a:r>
              <a:rPr lang="el-GR" sz="2400" dirty="0"/>
              <a:t>Δ</a:t>
            </a:r>
            <a:r>
              <a:rPr lang="en-US" sz="2400" dirty="0"/>
              <a:t>G ~ </a:t>
            </a:r>
            <a:r>
              <a:rPr lang="en-US" sz="2400" dirty="0" smtClean="0"/>
              <a:t>2-3-6 </a:t>
            </a:r>
            <a:r>
              <a:rPr lang="en-US" sz="2400" dirty="0"/>
              <a:t>at EMC </a:t>
            </a:r>
            <a:r>
              <a:rPr lang="en-US" sz="2400" i="1" dirty="0"/>
              <a:t>Q</a:t>
            </a:r>
            <a:r>
              <a:rPr lang="en-US" sz="2400" baseline="30000" dirty="0"/>
              <a:t>2</a:t>
            </a:r>
            <a:r>
              <a:rPr lang="en-US" sz="2400" dirty="0"/>
              <a:t> could mask </a:t>
            </a:r>
            <a:r>
              <a:rPr lang="en-US" sz="2400" dirty="0" smtClean="0"/>
              <a:t>     </a:t>
            </a:r>
            <a:r>
              <a:rPr lang="en-US" sz="2400" dirty="0" smtClean="0">
                <a:solidFill>
                  <a:srgbClr val="FF0000"/>
                </a:solidFill>
              </a:rPr>
              <a:t>measure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quark </a:t>
            </a:r>
            <a:r>
              <a:rPr lang="en-US" sz="2400" dirty="0"/>
              <a:t>spin via </a:t>
            </a:r>
            <a:r>
              <a:rPr lang="en-US" sz="2400" dirty="0">
                <a:solidFill>
                  <a:schemeClr val="accent2"/>
                </a:solidFill>
              </a:rPr>
              <a:t>axial anomaly</a:t>
            </a:r>
            <a:r>
              <a:rPr lang="en-US" sz="2400" dirty="0"/>
              <a:t>     </a:t>
            </a:r>
            <a:r>
              <a:rPr lang="en-US" sz="2400" dirty="0" smtClean="0"/>
              <a:t>  (</a:t>
            </a:r>
            <a:r>
              <a:rPr lang="en-US" sz="2400" dirty="0"/>
              <a:t>ET, AR</a:t>
            </a:r>
            <a:r>
              <a:rPr lang="en-US" sz="2400" dirty="0" smtClean="0"/>
              <a:t>)      </a:t>
            </a:r>
            <a:r>
              <a:rPr lang="en-US" sz="2400" dirty="0" smtClean="0">
                <a:solidFill>
                  <a:srgbClr val="FF0000"/>
                </a:solidFill>
              </a:rPr>
              <a:t>gluon </a:t>
            </a:r>
            <a:r>
              <a:rPr lang="en-US" sz="2400" dirty="0" err="1" smtClean="0">
                <a:solidFill>
                  <a:srgbClr val="FF0000"/>
                </a:solidFill>
              </a:rPr>
              <a:t>pol</a:t>
            </a:r>
            <a:r>
              <a:rPr lang="en-US" sz="2400" dirty="0" smtClean="0">
                <a:solidFill>
                  <a:srgbClr val="FF0000"/>
                </a:solidFill>
              </a:rPr>
              <a:t>!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solidFill>
                  <a:srgbClr val="800000"/>
                </a:solidFill>
              </a:rPr>
              <a:t>requires fine tuning of cancelation of </a:t>
            </a:r>
            <a:r>
              <a:rPr lang="el-GR" sz="2400" dirty="0">
                <a:solidFill>
                  <a:srgbClr val="800000"/>
                </a:solidFill>
              </a:rPr>
              <a:t>Δ</a:t>
            </a:r>
            <a:r>
              <a:rPr lang="en-US" sz="2400" dirty="0">
                <a:solidFill>
                  <a:srgbClr val="800000"/>
                </a:solidFill>
              </a:rPr>
              <a:t>G and orbital angular </a:t>
            </a:r>
            <a:r>
              <a:rPr lang="en-US" sz="2400" dirty="0" smtClean="0">
                <a:solidFill>
                  <a:srgbClr val="800000"/>
                </a:solidFill>
              </a:rPr>
              <a:t>momentum (orb. </a:t>
            </a:r>
            <a:r>
              <a:rPr lang="en-US" sz="2400" dirty="0" err="1" smtClean="0">
                <a:solidFill>
                  <a:srgbClr val="800000"/>
                </a:solidFill>
              </a:rPr>
              <a:t>ang</a:t>
            </a:r>
            <a:r>
              <a:rPr lang="en-US" sz="2400" dirty="0" smtClean="0">
                <a:solidFill>
                  <a:srgbClr val="800000"/>
                </a:solidFill>
              </a:rPr>
              <a:t>. mom.  is generated at gluon emission)</a:t>
            </a:r>
            <a:endParaRPr lang="en-US" sz="2400" dirty="0">
              <a:solidFill>
                <a:srgbClr val="800000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80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usepackage[T1]{fontenc}&#10;\usepackage{amsfonts}&#10;\usepackage{cmbright}&#10;\usepackage{color}&#10;\include{mycolors}&#10;\begin{document}&#10;&#10;\end{document}&#10;"/>
  <p:tag name="TEX2PS" val="d:\cygwin\bin\bash -c &quot;/cygdrive/d/cygwin/bin/latex  $(base).tex; d:\cygwin\bin\dvips -D $(res) -E -o $(base).ps $(base).dvi&quot;"/>
  <p:tag name="EXTERNALEDITCOMMAND" val="c:\program files\vim\vim71\gvim %"/>
  <p:tag name="GHOSTSCRIPTCOMMAND" val="d:\cygwin\bin\gs"/>
  <p:tag name="DEFAULTBITMAP" val="png256"/>
  <p:tag name="DEFAULTBLEND" val="False"/>
  <p:tag name="DEFAULTTRANSPARENT" val="True"/>
  <p:tag name="DEFAULTWORKAROUNDTRANSPARENCYBUG" val="False"/>
  <p:tag name="DEFAULTRESOLUTION" val="600"/>
  <p:tag name="DEFAULTMAGNIFICATION" val="1"/>
  <p:tag name="DEFAULTFONTSIZE" val="10"/>
  <p:tag name="DEFAULTWIDTH" val="348"/>
  <p:tag name="DEFAULTHEIGHT" val="2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pstricks}\begin{document}\input{commands.tex}\input{colors.tex}&#10;$$\vec{\cal{A}} = \cal{P}\vec{\cal{Q}}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82"/>
  <p:tag name="PICTUREFILESIZE" val="728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pstricks}\begin{document}\input{commands.tex}\input{colors.tex}&#10;$$\vec{\cal{A}} = (A_{1,t}^h,...)$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29.875"/>
  <p:tag name="PICTUREFILESIZE" val="25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pstricks}\begin{document}\input{commands.tex}\input{colors.tex}&#10;$$\vec{\cal{Q}} = ({\blue \Delta q_f},...)$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32"/>
  <p:tag name="PICTUREFILESIZE" val="250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pstricks}\begin{document}\input{commands.tex}\input{colors.tex}&#10;$${\cal{P}}_f^h = \frac{e_f^2q_f(x)\int dzD^h_f}{\sum_{i}e_i^2q_i(x)\int dz D^h_i(z)}$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53.875"/>
  <p:tag name="PICTUREFILESIZE" val="743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$\vec\ell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3.875"/>
  <p:tag name="PICTUREFILESIZE" val="118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$\ell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8.875"/>
  <p:tag name="PICTUREFILESIZE" val="11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T1]{fontenc}&#10;\usepackage{amsfonts}&#10;\usepackage{cmbright}&#10;\usepackage{color}&#10;\include{mycolors}&#10;\begin{document}&#10;$$&#10;A_\parallel = R_{pgf}&#10;              {\blue\langle \hat a_{pdf} \rangle }&#10;             {\red\left\langle\frac{\Delta g}{g}\right\rangle}&#10;$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04.0004"/>
  <p:tag name="PICTUREFILESIZE" val="1013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T1]{fontenc}&#10;\usepackage{amsfonts}&#10;\usepackage{cmbright}&#10;\usepackage{color}&#10;\include{mycolors}&#10;\begin{document}&#10;$$ R_{pgf} $$&#10;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42.00008"/>
  <p:tag name="PICTUREFILESIZE" val="234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include{mycolors}&#10;$\ell$&#10;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8.875"/>
  <p:tag name="PICTUREFILESIZE" val="111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include{mycolors}&#10;$\ell'$&#10;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3.875"/>
  <p:tag name="PICTUREFILESIZE" val="117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put{mycommands.tex}\input{mycolors.tex}&#10;\begin{document}&#10;$\Gamma_1^\pp-\Gamma_1^\pn=\frac{1}{6}g_a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27.9202"/>
  <p:tag name="PICTUREFILESIZE" val="436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clude{mycommands}&#10;\include{mycolors}&#10;\begin{document}&#10;$$&#10;\sum p_T^2 &gt; 2 \mbox{GeV}^2&#10;$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44.9603"/>
  <p:tag name="PICTUREFILESIZE" val="613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clude{mycommands}&#10;\include{mycolors}&#10;\begin{document}&#10;$$&#10;\left\langle{\DarkGreen\frac{\Delta g}{g}}\right\rangle =%(p_T)=&#10;\frac{1}{\magenta R_{sig}\langle\hat a\rangle}&#10;\left\{{\red A_\parallel^{meas}}-{\magenta R_{bg}A_{bg}}\right\}&#10;$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333.9607"/>
  <p:tag name="PICTUREFILESIZE" val="1721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T1]{fontenc}&#10;\usepackage{amsfonts}&#10;\usepackage{cmbright}&#10;\usepackage{color}&#10;\include{mycolors}&#10;\begin{document}&#10;$$&#10;A_{LL}^{2h}=R_{pgf}{\blue a_{LL}^{pgf}}{\red\frac{\Delta g}{g}}(x_g)+&#10;            R_{LO}DA_1^{LO}(x_{Bj})+R_{C}{\blue a_{LL}^{C}}A_1^{LO}(x_C)&#10;$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519.961"/>
  <p:tag name="PICTUREFILESIZE" val="2215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T1]{fontenc}&#10;\usepackage{amsfonts}&#10;\usepackage{cmbright}&#10;\usepackage{color}&#10;\include{mycolors}&#10;\begin{document}&#10;$$&#10;A_{LL}^{2h}=R_{pgf}{\blue a_{LL}^{pgf}}{\red\frac{\Delta g}{g}}(x_g)+&#10;            R_{LO}DA_1^{LO}(x_{Bj})+R_{C}{\blue a_{LL}^{C}}A_1^{LO}(x_C)&#10;$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519.961"/>
  <p:tag name="PICTUREFILESIZE" val="2215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clude{mycommands}&#10;\include{mycolors}&#10;\begin{document}&#10;\[&#10;\red\Delta_T q(x)&#10;\]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42"/>
  <p:tag name="BOXHEIGHT" val="340"/>
  <p:tag name="BOXFONT" val="10"/>
  <p:tag name="BOXWRAP" val="False"/>
  <p:tag name="WORKAROUNDTRANSPARENCYBUG" val="False"/>
  <p:tag name="ALLOWFONTSUBSTITUTION" val="False"/>
  <p:tag name="BITMAPFORMAT" val="png256"/>
  <p:tag name="ORIGWIDTH" val="64.92016"/>
  <p:tag name="PICTUREFILESIZE" val="315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clude{mycommands}&#10;\include{mycolors}&#10;\begin{document}&#10;\[&#10;\Delta_T q = g_1&#10;\]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42"/>
  <p:tag name="BOXHEIGHT" val="340"/>
  <p:tag name="BOXFONT" val="10"/>
  <p:tag name="BOXWRAP" val="False"/>
  <p:tag name="WORKAROUNDTRANSPARENCYBUG" val="False"/>
  <p:tag name="ALLOWFONTSUBSTITUTION" val="False"/>
  <p:tag name="BITMAPFORMAT" val="png256"/>
  <p:tag name="ORIGWIDTH" val="84.96016"/>
  <p:tag name="PICTUREFILESIZE" val="302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clude{mycommands}&#10;\include{mycolors}&#10;\begin{document}&#10;\[&#10;2|\Delta_T q| \le q+\Delta q&#10;\]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42"/>
  <p:tag name="BOXHEIGHT" val="340"/>
  <p:tag name="BOXFONT" val="10"/>
  <p:tag name="BOXWRAP" val="False"/>
  <p:tag name="WORKAROUNDTRANSPARENCYBUG" val="False"/>
  <p:tag name="ALLOWFONTSUBSTITUTION" val="False"/>
  <p:tag name="BITMAPFORMAT" val="png256"/>
  <p:tag name="ORIGWIDTH" val="150.9603"/>
  <p:tag name="PICTUREFILESIZE" val="532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clude{mycommands}&#10;\include{mycolors}&#10;\begin{document}&#10;\[&#10;\red\Delta_T q&#10;\]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42"/>
  <p:tag name="BOXHEIGHT" val="340"/>
  <p:tag name="BOXFONT" val="10"/>
  <p:tag name="BOXWRAP" val="False"/>
  <p:tag name="WORKAROUNDTRANSPARENCYBUG" val="False"/>
  <p:tag name="ALLOWFONTSUBSTITUTION" val="False"/>
  <p:tag name="BITMAPFORMAT" val="png256"/>
  <p:tag name="ORIGWIDTH" val="37.92008"/>
  <p:tag name="PICTUREFILESIZE" val="203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clude{mycommands}&#10;\include{mycolors}&#10;\begin{document}&#10;\[&#10;q, g&#10;\]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42"/>
  <p:tag name="BOXHEIGHT" val="340"/>
  <p:tag name="BOXFONT" val="10"/>
  <p:tag name="BOXWRAP" val="False"/>
  <p:tag name="WORKAROUNDTRANSPARENCYBUG" val="False"/>
  <p:tag name="ALLOWFONTSUBSTITUTION" val="False"/>
  <p:tag name="BITMAPFORMAT" val="png256"/>
  <p:tag name="ORIGWIDTH" val="30.96008"/>
  <p:tag name="PICTUREFILESIZE" val="18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clude{mycommands}&#10;\include{mycolors}&#10;\begin{document}&#10;\[&#10;\Delta q, \Delta g&#10;\]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42"/>
  <p:tag name="BOXHEIGHT" val="340"/>
  <p:tag name="BOXFONT" val="10"/>
  <p:tag name="BOXWRAP" val="False"/>
  <p:tag name="WORKAROUNDTRANSPARENCYBUG" val="False"/>
  <p:tag name="ALLOWFONTSUBSTITUTION" val="False"/>
  <p:tag name="BITMAPFORMAT" val="png256"/>
  <p:tag name="ORIGWIDTH" val="60.00016"/>
  <p:tag name="PICTUREFILESIZE" val="263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clude{mycommands}&#10;\include{mycolors}&#10;\begin{document}&#10;$\blue\frac{1}{2}=\frac{1}{2}\Delta\Sigma+\Delta G+ L_z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80.0004"/>
  <p:tag name="PICTUREFILESIZE" val="546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clude{mycommands}&#10;\include{mycolors}&#10;&#10;\begin{document}&#10;\[&#10;a_0\simeq 0.3&#10;\]&#10;\end{document}&#10;%&#10;%\usepackage[T1]{fontenc}&#10;%\usepackage{amsfonts}&#10;%\usepackage{cmbright}&#10;%\usepackage{color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87"/>
  <p:tag name="BOXHEIGHT" val="261"/>
  <p:tag name="BOXFONT" val="10"/>
  <p:tag name="BOXWRAP" val="False"/>
  <p:tag name="WORKAROUNDTRANSPARENCYBUG" val="False"/>
  <p:tag name="ALLOWFONTSUBSTITUTION" val="False"/>
  <p:tag name="BITMAPFORMAT" val="png256"/>
  <p:tag name="ORIGWIDTH" val="72.96016"/>
  <p:tag name="PICTUREFILESIZE" val="298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clude{mycommands}&#10;\include{mycolors}&#10;&#10;\begin{document}&#10;\[&#10;{\red \Delta G} \simeq 2.5&#10;\]&#10;\end{document}&#10;%&#10;%\usepackage[T1]{fontenc}&#10;%\usepackage{amsfonts}&#10;%\usepackage{cmbright}&#10;%\usepackage{color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84.00016"/>
  <p:tag name="PICTUREFILESIZE" val="288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clude{mycommands}&#10;\include{mycolors}&#10;&#10;\begin{document}&#10;\beqa&#10;\Delta\Sigma &amp;\leftarrow &amp; a_0 +      \frac{3\alpha_s}{2\pi}{\red \Delta G}\nonumber\\&#10;\Delta s     &amp;\leftarrow &amp;\Delta s + \frac{3\alpha_s}{2\pi}{\red \Delta G}\nonumber&#10;\eeqa&#10;\end{document}&#10;%&#10;%\usepackage[T1]{fontenc}&#10;%\usepackage{amsfonts}&#10;%\usepackage{cmbright}&#10;%\usepackage{color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87"/>
  <p:tag name="BOXHEIGHT" val="261"/>
  <p:tag name="BOXFONT" val="10"/>
  <p:tag name="BOXWRAP" val="False"/>
  <p:tag name="WORKAROUNDTRANSPARENCYBUG" val="False"/>
  <p:tag name="ALLOWFONTSUBSTITUTION" val="False"/>
  <p:tag name="BITMAPFORMAT" val="png256"/>
  <p:tag name="ORIGWIDTH" val="195.0004"/>
  <p:tag name="PICTUREFILESIZE" val="1342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T1]{fontenc}&#10;\usepackage{amsfonts}&#10;\usepackage{cmbright}&#10;\usepackage{color}&#10;\include{mycolors}&#10;\begin{document}&#10;$$&#10;g_1^n=\frac{2}{1-\frac{3}{2}\omega_D}g_1^d-g_1^p&#10;$$&#10;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95.0004"/>
  <p:tag name="PICTUREFILESIZE" val="759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clude{mycommands}&#10;\include{mycolors}&#10;\begin{document}&#10;\beqa&#10;\frac{\id }{\id \ln Q^2}{\blue \Dqns}&amp;=&amp;\Delta\mathcal{P}_{qq}^{\rm ns}\otimes {\blue\Dqns}\nonumber\\&#10;\nonumber\\&#10;\frac{\id}{\id \ln Q^2}&#10;       \left(&#10;          \begin{array}{c}&#10;             {\ForestGreen\Dqs}\\&#10;             {\red\Delta g}\\&#10;            \end{array}&#10;          \right)&#10;       &amp;=&amp;&#10;       \left(&#10;          \begin{array}{cc}&#10;             \Delta \mathcal{P}^{\rm s}_{qq} &amp;  \Delta \mathcal{P}^{\rm s}_{qg}\\&#10;             \Delta \mathcal{P}^{\rm s}_{gq} &amp;  \Delta \mathcal{P}^{\rm s}_{gg}&#10;             \end{array}\ &#10;          \right)\otimes&#10;       \left(&#10;           \begin{array}{c}&#10;              {\ForestGreen\Dqs}\\&#10;              {\red \Delta g}&#10;              \end{array}&#10;           \right)\nonumber&#10;\eeqa&#10;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42"/>
  <p:tag name="BOXHEIGHT" val="340"/>
  <p:tag name="BOXFONT" val="10"/>
  <p:tag name="BOXWRAP" val="False"/>
  <p:tag name="WORKAROUNDTRANSPARENCYBUG" val="False"/>
  <p:tag name="ALLOWFONTSUBSTITUTION" val="False"/>
  <p:tag name="BITMAPFORMAT" val="png256"/>
  <p:tag name="ORIGWIDTH" val="444.9609"/>
  <p:tag name="PICTUREFILESIZE" val="3800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$\chi^2$&#10;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1.875"/>
  <p:tag name="PICTUREFILESIZE" val="133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mic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10901</TotalTime>
  <Words>1807</Words>
  <Application>Microsoft Office PowerPoint</Application>
  <PresentationFormat>On-screen Show (4:3)</PresentationFormat>
  <Paragraphs>510</Paragraphs>
  <Slides>57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0" baseType="lpstr">
      <vt:lpstr>Office Theme</vt:lpstr>
      <vt:lpstr>Equation</vt:lpstr>
      <vt:lpstr>Microsoft Equation 3.0</vt:lpstr>
      <vt:lpstr>Spin structure of the nucleon　studied with muon and electron beams  </vt:lpstr>
      <vt:lpstr>The early days </vt:lpstr>
      <vt:lpstr>Support for the QPM</vt:lpstr>
      <vt:lpstr>The shock 1987/88</vt:lpstr>
      <vt:lpstr>Slide 5</vt:lpstr>
      <vt:lpstr>Implications of the EMC result</vt:lpstr>
      <vt:lpstr>Where, oh where is the proton spin?</vt:lpstr>
      <vt:lpstr>Theory Input 1988</vt:lpstr>
      <vt:lpstr>Considered Options</vt:lpstr>
      <vt:lpstr>Lepton-Photon 1989</vt:lpstr>
      <vt:lpstr>∆G and ∆Σ in AB/jet scheme</vt:lpstr>
      <vt:lpstr>Priorities in 1988</vt:lpstr>
      <vt:lpstr>SLAC E155 Spectrometer</vt:lpstr>
      <vt:lpstr>HERMES</vt:lpstr>
      <vt:lpstr>HERMES</vt:lpstr>
      <vt:lpstr>The COMPASS Spectrometer  </vt:lpstr>
      <vt:lpstr>          Polarized          target</vt:lpstr>
      <vt:lpstr>Structure Functions</vt:lpstr>
      <vt:lpstr>World data on xg1 (x,Q2)</vt:lpstr>
      <vt:lpstr>World data on neutron g1</vt:lpstr>
      <vt:lpstr>Scaling violations: QCD fits</vt:lpstr>
      <vt:lpstr>COMPASS QCD Fit</vt:lpstr>
      <vt:lpstr>COMPASS deuteron g1</vt:lpstr>
      <vt:lpstr>QCD Fit: LSS06 / COMPASS06</vt:lpstr>
      <vt:lpstr>Sign of ∆G and low g1 at small x</vt:lpstr>
      <vt:lpstr>QCD Fit: DNS05/DSSV08</vt:lpstr>
      <vt:lpstr>QCD Fit: DSSV08</vt:lpstr>
      <vt:lpstr>DSSV08</vt:lpstr>
      <vt:lpstr>Semi-inclusive DIS</vt:lpstr>
      <vt:lpstr>Semi-inclusive asymmetries</vt:lpstr>
      <vt:lpstr>   Flavour separated polarization</vt:lpstr>
      <vt:lpstr>Alternative: difference asymmetries</vt:lpstr>
      <vt:lpstr>Valence polarization</vt:lpstr>
      <vt:lpstr>Valence quark polarisation</vt:lpstr>
      <vt:lpstr>Strange quark sea</vt:lpstr>
      <vt:lpstr>Δg/g from hadron production </vt:lpstr>
      <vt:lpstr>Hadron production in DIS via PGF</vt:lpstr>
      <vt:lpstr>Analyzed channels for Δg/g</vt:lpstr>
      <vt:lpstr>ALL for single hadrons </vt:lpstr>
      <vt:lpstr>Direct Method (I)</vt:lpstr>
      <vt:lpstr>Indirect Method (II)</vt:lpstr>
      <vt:lpstr>    ΔG/G from high-pT pairs</vt:lpstr>
      <vt:lpstr>   High-pT pairs, low Q2 </vt:lpstr>
      <vt:lpstr>        High-pT pairs, Q2 &gt;1 GeV 2</vt:lpstr>
      <vt:lpstr>Δg/g from open charm</vt:lpstr>
      <vt:lpstr>D mass spectra </vt:lpstr>
      <vt:lpstr>aLL variation </vt:lpstr>
      <vt:lpstr>Summary of results on Δg/g</vt:lpstr>
      <vt:lpstr>Transversity</vt:lpstr>
      <vt:lpstr>Origin of single-spin asymmetries</vt:lpstr>
      <vt:lpstr>Collins asymmetry  (proton)</vt:lpstr>
      <vt:lpstr>Sivers asymmetry  (proton)</vt:lpstr>
      <vt:lpstr>  Collins &amp; Sivers asymmetries  (deut.)</vt:lpstr>
      <vt:lpstr>Slide 54</vt:lpstr>
      <vt:lpstr>Towards a global fit</vt:lpstr>
      <vt:lpstr>A glimpse of transversity </vt:lpstr>
      <vt:lpstr>Summary &amp; Outlook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gkm</dc:creator>
  <cp:lastModifiedBy>gkm</cp:lastModifiedBy>
  <cp:revision>38</cp:revision>
  <dcterms:created xsi:type="dcterms:W3CDTF">2008-04-08T08:20:50Z</dcterms:created>
  <dcterms:modified xsi:type="dcterms:W3CDTF">2008-09-23T01:13:26Z</dcterms:modified>
</cp:coreProperties>
</file>