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6" r:id="rId2"/>
    <p:sldId id="259" r:id="rId3"/>
    <p:sldId id="258" r:id="rId4"/>
    <p:sldId id="261" r:id="rId5"/>
    <p:sldId id="265" r:id="rId6"/>
    <p:sldId id="266" r:id="rId7"/>
    <p:sldId id="260" r:id="rId8"/>
    <p:sldId id="264" r:id="rId9"/>
    <p:sldId id="267" r:id="rId10"/>
    <p:sldId id="268" r:id="rId11"/>
    <p:sldId id="270" r:id="rId12"/>
    <p:sldId id="271" r:id="rId13"/>
    <p:sldId id="273" r:id="rId14"/>
    <p:sldId id="272" r:id="rId15"/>
    <p:sldId id="274" r:id="rId16"/>
    <p:sldId id="276" r:id="rId17"/>
    <p:sldId id="277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273" autoAdjust="0"/>
  </p:normalViewPr>
  <p:slideViewPr>
    <p:cSldViewPr>
      <p:cViewPr>
        <p:scale>
          <a:sx n="80" d="100"/>
          <a:sy n="80" d="100"/>
        </p:scale>
        <p:origin x="-86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171B1-CB3A-455C-8E03-41F6879F5190}" type="datetimeFigureOut">
              <a:rPr lang="it-IT" smtClean="0"/>
              <a:pPr/>
              <a:t>13/09/2007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6CAEB-B5B7-4056-8C28-70C8C3E6B75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6CAEB-B5B7-4056-8C28-70C8C3E6B75E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6CAEB-B5B7-4056-8C28-70C8C3E6B75E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6CAEB-B5B7-4056-8C28-70C8C3E6B75E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6CAEB-B5B7-4056-8C28-70C8C3E6B75E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6CAEB-B5B7-4056-8C28-70C8C3E6B75E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6CAEB-B5B7-4056-8C28-70C8C3E6B75E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6CAEB-B5B7-4056-8C28-70C8C3E6B75E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6CAEB-B5B7-4056-8C28-70C8C3E6B75E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6CAEB-B5B7-4056-8C28-70C8C3E6B75E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D1850-FFE6-4CF7-911F-F6F7D5C8827C}" type="slidenum">
              <a:rPr lang="en-US"/>
              <a:pPr/>
              <a:t>2</a:t>
            </a:fld>
            <a:endParaRPr lang="en-US"/>
          </a:p>
        </p:txBody>
      </p:sp>
      <p:sp>
        <p:nvSpPr>
          <p:cNvPr id="152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0800" y="877888"/>
            <a:ext cx="4219575" cy="3163887"/>
          </a:xfrm>
          <a:solidFill>
            <a:srgbClr val="FFFFFF"/>
          </a:solidFill>
          <a:ln/>
        </p:spPr>
      </p:sp>
      <p:sp>
        <p:nvSpPr>
          <p:cNvPr id="1527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61129" y="4349587"/>
            <a:ext cx="4740560" cy="3512957"/>
          </a:xfrm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6CAEB-B5B7-4056-8C28-70C8C3E6B75E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6CAEB-B5B7-4056-8C28-70C8C3E6B75E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376941-B01F-4BC2-8CAB-677878847CEC}" type="slidenum">
              <a:rPr lang="it-IT"/>
              <a:pPr/>
              <a:t>5</a:t>
            </a:fld>
            <a:endParaRPr lang="it-IT"/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CB687C-7F86-46F7-8C3A-87FDE157A95C}" type="slidenum">
              <a:rPr lang="it-IT"/>
              <a:pPr/>
              <a:t>6</a:t>
            </a:fld>
            <a:endParaRPr lang="it-IT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E0F248-7137-41D6-8CE0-60C1F1FFC7F2}" type="slidenum">
              <a:rPr lang="it-IT"/>
              <a:pPr/>
              <a:t>7</a:t>
            </a:fld>
            <a:endParaRPr lang="it-IT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C524E3-85F9-40EC-BC44-07D1542A99AA}" type="slidenum">
              <a:rPr lang="it-IT"/>
              <a:pPr/>
              <a:t>8</a:t>
            </a:fld>
            <a:endParaRPr lang="it-IT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6CAEB-B5B7-4056-8C28-70C8C3E6B75E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3098-4B4D-470C-ADEB-9AA378D6941B}" type="datetime1">
              <a:rPr lang="it-IT" smtClean="0"/>
              <a:pPr/>
              <a:t>13/09/2007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Colantoni - Menu 2007 Juelich 10-14 Sept 2007</a:t>
            </a:r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D671-53C5-4B82-9535-E81E9B730F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C304-A6F1-4F9F-B3FC-EE4D55A17C25}" type="datetime1">
              <a:rPr lang="it-IT" smtClean="0"/>
              <a:pPr/>
              <a:t>13/09/2007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Colantoni - Menu 2007 Juelich 10-14 Sept 2007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D671-53C5-4B82-9535-E81E9B730F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3AD2-15BF-43D0-B938-18340523E5E7}" type="datetime1">
              <a:rPr lang="it-IT" smtClean="0"/>
              <a:pPr/>
              <a:t>13/09/2007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Colantoni - Menu 2007 Juelich 10-14 Sept 2007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D671-53C5-4B82-9535-E81E9B730F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457200" y="6461126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AB3CE85B-1EDE-4572-9C3B-8F7D2F2AAEEE}" type="datetime1">
              <a:rPr lang="it-IT" smtClean="0"/>
              <a:pPr/>
              <a:t>13/09/2007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1524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M. Colantoni - Menu 2007 Juelich 10-14 Sept 2007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553200" y="64579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fld id="{98D96D81-EC3A-4734-82FC-BD896C300C9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8E5E-77B4-493A-AE1A-CABD4D4231D6}" type="datetime1">
              <a:rPr lang="it-IT" smtClean="0"/>
              <a:pPr/>
              <a:t>13/09/2007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Colantoni - Menu 2007 Juelich 10-14 Sept 2007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D671-53C5-4B82-9535-E81E9B730F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62D52-F785-46D7-B09E-19F3E1CEB434}" type="datetime1">
              <a:rPr lang="it-IT" smtClean="0"/>
              <a:pPr/>
              <a:t>13/09/2007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Colantoni - Menu 2007 Juelich 10-14 Sept 2007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D671-53C5-4B82-9535-E81E9B730F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1E35-A019-4665-B217-AFC6AC89709B}" type="datetime1">
              <a:rPr lang="it-IT" smtClean="0"/>
              <a:pPr/>
              <a:t>13/09/2007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Colantoni - Menu 2007 Juelich 10-14 Sept 2007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D671-53C5-4B82-9535-E81E9B730F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306B0-D8ED-4FE3-A0D6-A1E800652DE1}" type="datetime1">
              <a:rPr lang="it-IT" smtClean="0"/>
              <a:pPr/>
              <a:t>13/09/2007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Colantoni - Menu 2007 Juelich 10-14 Sept 2007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D671-53C5-4B82-9535-E81E9B730F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3314-311C-4B1E-A714-651AB85F588D}" type="datetime1">
              <a:rPr lang="it-IT" smtClean="0"/>
              <a:pPr/>
              <a:t>13/09/2007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Colantoni - Menu 2007 Juelich 10-14 Sept 2007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D671-53C5-4B82-9535-E81E9B730F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04284-F1FD-4229-B186-DD3FE055B2A0}" type="datetime1">
              <a:rPr lang="it-IT" smtClean="0"/>
              <a:pPr/>
              <a:t>13/09/2007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Colantoni - Menu 2007 Juelich 10-14 Sept 2007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D671-53C5-4B82-9535-E81E9B730F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85885-D5B6-48AE-859D-297E67B24EBE}" type="datetime1">
              <a:rPr lang="it-IT" smtClean="0"/>
              <a:pPr/>
              <a:t>13/09/2007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Colantoni - Menu 2007 Juelich 10-14 Sept 2007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D671-53C5-4B82-9535-E81E9B730F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5AC48-5ACF-4C58-A9E1-6197E2184FEF}" type="datetime1">
              <a:rPr lang="it-IT" smtClean="0"/>
              <a:pPr/>
              <a:t>13/09/2007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Colantoni - Menu 2007 Juelich 10-14 Sept 2007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8ADD671-53C5-4B82-9535-E81E9B730FC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213574-AB55-43EC-8F11-9CBD70390AFF}" type="datetime1">
              <a:rPr lang="it-IT" smtClean="0"/>
              <a:pPr/>
              <a:t>13/09/2007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it-IT" smtClean="0"/>
              <a:t>M. Colantoni - Menu 2007 Juelich 10-14 Sept 2007</a:t>
            </a: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ADD671-53C5-4B82-9535-E81E9B730FCB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results on </a:t>
            </a:r>
            <a:r>
              <a:rPr lang="en-US" dirty="0" err="1" smtClean="0"/>
              <a:t>pion</a:t>
            </a:r>
            <a:r>
              <a:rPr lang="en-US" dirty="0" smtClean="0"/>
              <a:t> </a:t>
            </a:r>
            <a:r>
              <a:rPr lang="en-US" dirty="0" err="1" smtClean="0"/>
              <a:t>polarizabilities</a:t>
            </a:r>
            <a:r>
              <a:rPr lang="en-US" dirty="0" smtClean="0"/>
              <a:t> @ COMPASS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Marialaura</a:t>
            </a:r>
            <a:r>
              <a:rPr lang="en-US" dirty="0" smtClean="0"/>
              <a:t> </a:t>
            </a:r>
            <a:r>
              <a:rPr lang="en-US" dirty="0" err="1" smtClean="0"/>
              <a:t>Colantoni</a:t>
            </a:r>
            <a:endParaRPr lang="en-US" dirty="0" smtClean="0"/>
          </a:p>
          <a:p>
            <a:r>
              <a:rPr lang="en-US" dirty="0" smtClean="0"/>
              <a:t>Univ. </a:t>
            </a:r>
            <a:r>
              <a:rPr lang="en-US" dirty="0" err="1" smtClean="0"/>
              <a:t>Piemonte</a:t>
            </a:r>
            <a:r>
              <a:rPr lang="en-US" dirty="0" smtClean="0"/>
              <a:t> Orientale – INFN Torino</a:t>
            </a:r>
          </a:p>
          <a:p>
            <a:r>
              <a:rPr lang="en-US" dirty="0" smtClean="0"/>
              <a:t>For COMPASS collaboration</a:t>
            </a:r>
          </a:p>
          <a:p>
            <a:r>
              <a:rPr lang="en-US" dirty="0" smtClean="0"/>
              <a:t>MENU 2007 - </a:t>
            </a:r>
            <a:r>
              <a:rPr lang="en-US" dirty="0" err="1" smtClean="0"/>
              <a:t>Jülich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54622" y="727803"/>
            <a:ext cx="8889377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Use point like particle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dirty="0" smtClean="0"/>
              <a:t>as reference within the same setup</a:t>
            </a:r>
          </a:p>
          <a:p>
            <a:r>
              <a:rPr lang="en-US" dirty="0" smtClean="0"/>
              <a:t>Corrections for background:</a:t>
            </a:r>
          </a:p>
          <a:p>
            <a:pPr lvl="1"/>
            <a:r>
              <a:rPr lang="en-US" dirty="0" smtClean="0"/>
              <a:t>ρ production:  </a:t>
            </a:r>
            <a:r>
              <a:rPr lang="el-GR" dirty="0" smtClean="0"/>
              <a:t>π</a:t>
            </a:r>
            <a:r>
              <a:rPr lang="en-US" baseline="30000" dirty="0" smtClean="0"/>
              <a:t>-</a:t>
            </a:r>
            <a:r>
              <a:rPr lang="en-US" dirty="0" smtClean="0"/>
              <a:t>+Z</a:t>
            </a:r>
            <a:r>
              <a:rPr lang="el-GR" dirty="0" smtClean="0"/>
              <a:t>→ρ</a:t>
            </a:r>
            <a:r>
              <a:rPr lang="en-US" baseline="30000" dirty="0" smtClean="0"/>
              <a:t>-</a:t>
            </a:r>
            <a:r>
              <a:rPr lang="en-US" dirty="0" smtClean="0"/>
              <a:t>+Z</a:t>
            </a:r>
            <a:r>
              <a:rPr lang="el-GR" dirty="0" smtClean="0"/>
              <a:t>→π</a:t>
            </a:r>
            <a:r>
              <a:rPr lang="en-US" baseline="30000" dirty="0" smtClean="0"/>
              <a:t>-</a:t>
            </a:r>
            <a:r>
              <a:rPr lang="en-US" dirty="0" smtClean="0"/>
              <a:t>+Z+</a:t>
            </a:r>
            <a:r>
              <a:rPr lang="el-GR" dirty="0" smtClean="0"/>
              <a:t>γ</a:t>
            </a:r>
            <a:r>
              <a:rPr lang="en-US" dirty="0" smtClean="0"/>
              <a:t>+</a:t>
            </a:r>
            <a:r>
              <a:rPr lang="el-GR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</a:t>
            </a:r>
            <a:r>
              <a:rPr lang="en-US" dirty="0" smtClean="0"/>
              <a:t> 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suppressed by M</a:t>
            </a:r>
            <a:r>
              <a:rPr lang="el-GR" baseline="-25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πγ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cut</a:t>
            </a:r>
          </a:p>
          <a:p>
            <a:pPr lvl="1"/>
            <a:r>
              <a:rPr lang="en-US" dirty="0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→e</a:t>
            </a:r>
            <a:r>
              <a:rPr lang="en-US" baseline="30000" dirty="0" smtClean="0"/>
              <a:t>-</a:t>
            </a:r>
            <a:r>
              <a:rPr lang="en-US" dirty="0" smtClean="0"/>
              <a:t>+</a:t>
            </a:r>
            <a:r>
              <a:rPr lang="el-GR" dirty="0" smtClean="0"/>
              <a:t>γ</a:t>
            </a:r>
            <a:r>
              <a:rPr lang="en-US" dirty="0" smtClean="0"/>
              <a:t> (0.1% of e</a:t>
            </a:r>
            <a:r>
              <a:rPr lang="en-US" baseline="30000" dirty="0" smtClean="0"/>
              <a:t>-</a:t>
            </a:r>
            <a:r>
              <a:rPr lang="en-US" dirty="0" smtClean="0"/>
              <a:t> in </a:t>
            </a:r>
            <a:r>
              <a:rPr lang="en-US" dirty="0" err="1" smtClean="0"/>
              <a:t>hadron</a:t>
            </a:r>
            <a:r>
              <a:rPr lang="en-US" dirty="0" smtClean="0"/>
              <a:t> beam)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suppressed by P</a:t>
            </a:r>
            <a:r>
              <a:rPr lang="en-US" baseline="-25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cut</a:t>
            </a:r>
          </a:p>
          <a:p>
            <a:pPr lvl="1"/>
            <a:r>
              <a:rPr lang="en-US" dirty="0" smtClean="0"/>
              <a:t>µ</a:t>
            </a:r>
            <a:r>
              <a:rPr lang="en-US" baseline="30000" dirty="0" smtClean="0"/>
              <a:t>-</a:t>
            </a:r>
            <a:r>
              <a:rPr lang="en-US" dirty="0" smtClean="0"/>
              <a:t>→µ</a:t>
            </a:r>
            <a:r>
              <a:rPr lang="en-US" baseline="30000" dirty="0" smtClean="0"/>
              <a:t>-</a:t>
            </a:r>
            <a:r>
              <a:rPr lang="en-US" dirty="0" smtClean="0"/>
              <a:t>+</a:t>
            </a:r>
            <a:r>
              <a:rPr lang="el-GR" dirty="0" smtClean="0"/>
              <a:t>γ</a:t>
            </a:r>
            <a:r>
              <a:rPr lang="en-US" dirty="0" smtClean="0"/>
              <a:t> (0.1% of µ</a:t>
            </a:r>
            <a:r>
              <a:rPr lang="en-US" baseline="30000" dirty="0" smtClean="0"/>
              <a:t>-</a:t>
            </a:r>
            <a:r>
              <a:rPr lang="en-US" dirty="0" smtClean="0"/>
              <a:t> in </a:t>
            </a:r>
            <a:r>
              <a:rPr lang="en-US" dirty="0" err="1" smtClean="0"/>
              <a:t>hadron</a:t>
            </a:r>
            <a:r>
              <a:rPr lang="en-US" dirty="0" smtClean="0"/>
              <a:t> beam) 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el-G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</a:t>
            </a:r>
            <a:r>
              <a:rPr lang="en-US" b="1" baseline="-250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</a:t>
            </a:r>
            <a:endParaRPr lang="en-US" b="1" baseline="-250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smtClean="0"/>
              <a:t>Diffractive process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subtracted</a:t>
            </a:r>
            <a:endParaRPr lang="en-US" dirty="0" smtClean="0"/>
          </a:p>
          <a:p>
            <a:pPr lvl="1"/>
            <a:r>
              <a:rPr lang="en-US" dirty="0" err="1" smtClean="0"/>
              <a:t>Kaon</a:t>
            </a:r>
            <a:r>
              <a:rPr lang="en-US" dirty="0" smtClean="0"/>
              <a:t> decay: k</a:t>
            </a:r>
            <a:r>
              <a:rPr lang="en-US" baseline="30000" dirty="0" smtClean="0"/>
              <a:t>-</a:t>
            </a:r>
            <a:r>
              <a:rPr lang="en-US" dirty="0" smtClean="0"/>
              <a:t>→</a:t>
            </a:r>
            <a:r>
              <a:rPr lang="el-GR" dirty="0" smtClean="0"/>
              <a:t>π</a:t>
            </a:r>
            <a:r>
              <a:rPr lang="en-US" baseline="30000" dirty="0" smtClean="0"/>
              <a:t>-</a:t>
            </a:r>
            <a:r>
              <a:rPr lang="el-GR" dirty="0" smtClean="0"/>
              <a:t>π</a:t>
            </a:r>
            <a:r>
              <a:rPr lang="en-US" baseline="30000" dirty="0" smtClean="0"/>
              <a:t>0</a:t>
            </a:r>
            <a:r>
              <a:rPr lang="el-GR" dirty="0" smtClean="0"/>
              <a:t>→π</a:t>
            </a:r>
            <a:r>
              <a:rPr lang="en-US" baseline="30000" dirty="0" smtClean="0"/>
              <a:t>-</a:t>
            </a:r>
            <a:r>
              <a:rPr lang="en-US" dirty="0" smtClean="0"/>
              <a:t>+</a:t>
            </a:r>
            <a:r>
              <a:rPr lang="el-GR" dirty="0" smtClean="0"/>
              <a:t>γ </a:t>
            </a:r>
            <a:r>
              <a:rPr lang="en-US" dirty="0" smtClean="0"/>
              <a:t>+</a:t>
            </a:r>
            <a:r>
              <a:rPr lang="el-GR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subtracted </a:t>
            </a:r>
            <a:r>
              <a:rPr lang="en-US" dirty="0" smtClean="0"/>
              <a:t>with empty target </a:t>
            </a:r>
          </a:p>
          <a:p>
            <a:pPr lvl="1">
              <a:buNone/>
            </a:pPr>
            <a:r>
              <a:rPr lang="en-US" dirty="0" smtClean="0"/>
              <a:t>    (~4% of K</a:t>
            </a:r>
            <a:r>
              <a:rPr lang="en-US" baseline="30000" dirty="0" smtClean="0"/>
              <a:t>-</a:t>
            </a:r>
            <a:r>
              <a:rPr lang="en-US" dirty="0" smtClean="0"/>
              <a:t> in </a:t>
            </a:r>
            <a:r>
              <a:rPr lang="en-US" dirty="0" err="1" smtClean="0"/>
              <a:t>hadron</a:t>
            </a:r>
            <a:r>
              <a:rPr lang="en-US" dirty="0" smtClean="0"/>
              <a:t> beam)</a:t>
            </a:r>
          </a:p>
          <a:p>
            <a:endParaRPr lang="en-US" dirty="0" smtClean="0"/>
          </a:p>
          <a:p>
            <a:endParaRPr lang="it-IT" baseline="30000" dirty="0"/>
          </a:p>
        </p:txBody>
      </p:sp>
      <p:pic>
        <p:nvPicPr>
          <p:cNvPr id="15" name="Immagine 14" descr="mass_cor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200" y="2822400"/>
            <a:ext cx="5438197" cy="3913200"/>
          </a:xfrm>
          <a:prstGeom prst="rect">
            <a:avLst/>
          </a:prstGeom>
        </p:spPr>
      </p:pic>
      <p:pic>
        <p:nvPicPr>
          <p:cNvPr id="16" name="Immagine 15" descr="Q2_2_1m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75" y="2500306"/>
            <a:ext cx="5572125" cy="4019550"/>
          </a:xfrm>
          <a:prstGeom prst="rect">
            <a:avLst/>
          </a:prstGeom>
        </p:spPr>
      </p:pic>
      <p:grpSp>
        <p:nvGrpSpPr>
          <p:cNvPr id="13" name="Gruppo 12"/>
          <p:cNvGrpSpPr/>
          <p:nvPr/>
        </p:nvGrpSpPr>
        <p:grpSpPr>
          <a:xfrm>
            <a:off x="3624575" y="2821119"/>
            <a:ext cx="5400675" cy="3914775"/>
            <a:chOff x="3743325" y="2571744"/>
            <a:chExt cx="5400675" cy="3914775"/>
          </a:xfrm>
        </p:grpSpPr>
        <p:pic>
          <p:nvPicPr>
            <p:cNvPr id="14" name="Immagine 13" descr="mass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43325" y="2571744"/>
              <a:ext cx="5400675" cy="3914775"/>
            </a:xfrm>
            <a:prstGeom prst="rect">
              <a:avLst/>
            </a:prstGeom>
          </p:spPr>
        </p:pic>
        <p:sp>
          <p:nvSpPr>
            <p:cNvPr id="11" name="Callout 9 10"/>
            <p:cNvSpPr/>
            <p:nvPr/>
          </p:nvSpPr>
          <p:spPr>
            <a:xfrm>
              <a:off x="7215206" y="3643314"/>
              <a:ext cx="1928794" cy="785818"/>
            </a:xfrm>
            <a:prstGeom prst="callout1">
              <a:avLst>
                <a:gd name="adj1" fmla="val 104889"/>
                <a:gd name="adj2" fmla="val 23067"/>
                <a:gd name="adj3" fmla="val 157837"/>
                <a:gd name="adj4" fmla="val 33702"/>
              </a:avLst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accent5">
                      <a:lumMod val="50000"/>
                    </a:schemeClr>
                  </a:solidFill>
                </a:rPr>
                <a:t>Kaon</a:t>
              </a: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</a:rPr>
                <a:t> peak before the subtraction</a:t>
              </a:r>
              <a:endParaRPr lang="it-IT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81772"/>
          </a:xfrm>
        </p:spPr>
        <p:txBody>
          <a:bodyPr>
            <a:noAutofit/>
          </a:bodyPr>
          <a:lstStyle/>
          <a:p>
            <a:r>
              <a:rPr lang="en-US" sz="3600" dirty="0" smtClean="0"/>
              <a:t>Analysis procedure:</a:t>
            </a:r>
            <a:endParaRPr lang="it-IT" sz="360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5791200" y="6492875"/>
            <a:ext cx="3352800" cy="365125"/>
          </a:xfrm>
        </p:spPr>
        <p:txBody>
          <a:bodyPr/>
          <a:lstStyle/>
          <a:p>
            <a:r>
              <a:rPr lang="it-IT" dirty="0" smtClean="0"/>
              <a:t>M. </a:t>
            </a:r>
            <a:r>
              <a:rPr lang="it-IT" dirty="0" err="1" smtClean="0"/>
              <a:t>Colantoni</a:t>
            </a:r>
            <a:r>
              <a:rPr lang="it-IT" dirty="0" smtClean="0"/>
              <a:t> - Menu 2007 </a:t>
            </a:r>
            <a:r>
              <a:rPr lang="it-IT" dirty="0" err="1" smtClean="0"/>
              <a:t>Juelich</a:t>
            </a:r>
            <a:r>
              <a:rPr lang="it-IT" dirty="0" smtClean="0"/>
              <a:t> 10-14 </a:t>
            </a:r>
            <a:r>
              <a:rPr lang="it-IT" dirty="0" err="1" smtClean="0"/>
              <a:t>Sept</a:t>
            </a:r>
            <a:r>
              <a:rPr lang="it-IT" dirty="0" smtClean="0"/>
              <a:t> 2007</a:t>
            </a:r>
            <a:endParaRPr lang="it-IT" dirty="0"/>
          </a:p>
        </p:txBody>
      </p:sp>
      <p:grpSp>
        <p:nvGrpSpPr>
          <p:cNvPr id="18" name="Gruppo 17"/>
          <p:cNvGrpSpPr/>
          <p:nvPr/>
        </p:nvGrpSpPr>
        <p:grpSpPr>
          <a:xfrm>
            <a:off x="214282" y="2714620"/>
            <a:ext cx="5400675" cy="4022553"/>
            <a:chOff x="214282" y="2714620"/>
            <a:chExt cx="5400675" cy="4022553"/>
          </a:xfrm>
        </p:grpSpPr>
        <p:pic>
          <p:nvPicPr>
            <p:cNvPr id="12" name="Immagine 11" descr="Q2_mupi_norm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282" y="2714620"/>
              <a:ext cx="5400675" cy="3895725"/>
            </a:xfrm>
            <a:prstGeom prst="rect">
              <a:avLst/>
            </a:prstGeom>
          </p:spPr>
        </p:pic>
        <p:sp>
          <p:nvSpPr>
            <p:cNvPr id="17" name="CasellaDiTesto 16"/>
            <p:cNvSpPr txBox="1"/>
            <p:nvPr/>
          </p:nvSpPr>
          <p:spPr>
            <a:xfrm>
              <a:off x="3929058" y="6429396"/>
              <a:ext cx="110799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Q</a:t>
              </a:r>
              <a:r>
                <a:rPr lang="en-US" sz="1400" baseline="30000" dirty="0" smtClean="0"/>
                <a:t>2</a:t>
              </a:r>
              <a:r>
                <a:rPr lang="en-US" sz="1400" dirty="0" smtClean="0"/>
                <a:t> (</a:t>
              </a:r>
              <a:r>
                <a:rPr lang="en-US" sz="1400" dirty="0" err="1" smtClean="0"/>
                <a:t>GeV</a:t>
              </a:r>
              <a:r>
                <a:rPr lang="en-US" sz="1400" dirty="0" smtClean="0"/>
                <a:t>/c)</a:t>
              </a:r>
              <a:r>
                <a:rPr lang="en-US" sz="1400" baseline="30000" dirty="0" smtClean="0"/>
                <a:t>2</a:t>
              </a:r>
              <a:endParaRPr lang="it-IT" sz="1400" baseline="30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7148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Comparison with different target:</a:t>
            </a:r>
            <a:endParaRPr lang="it-IT" sz="360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428596" y="1071546"/>
            <a:ext cx="4040188" cy="659352"/>
          </a:xfrm>
        </p:spPr>
        <p:txBody>
          <a:bodyPr/>
          <a:lstStyle/>
          <a:p>
            <a:r>
              <a:rPr lang="en-US" b="0" dirty="0" smtClean="0"/>
              <a:t>Q</a:t>
            </a:r>
            <a:r>
              <a:rPr lang="en-US" b="0" baseline="30000" dirty="0" smtClean="0"/>
              <a:t>2</a:t>
            </a:r>
            <a:r>
              <a:rPr lang="en-US" b="0" dirty="0" smtClean="0"/>
              <a:t> distribution for different target material</a:t>
            </a:r>
            <a:endParaRPr lang="it-IT" b="0" dirty="0" smtClean="0"/>
          </a:p>
          <a:p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half" idx="3"/>
          </p:nvPr>
        </p:nvSpPr>
        <p:spPr>
          <a:xfrm>
            <a:off x="4643438" y="785794"/>
            <a:ext cx="4041775" cy="942988"/>
          </a:xfrm>
        </p:spPr>
        <p:txBody>
          <a:bodyPr>
            <a:normAutofit fontScale="32500" lnSpcReduction="20000"/>
          </a:bodyPr>
          <a:lstStyle/>
          <a:p>
            <a:r>
              <a:rPr lang="en-US" sz="7400" b="0" dirty="0" smtClean="0"/>
              <a:t>Z</a:t>
            </a:r>
            <a:r>
              <a:rPr lang="en-US" sz="7400" b="0" baseline="30000" dirty="0" smtClean="0"/>
              <a:t>2</a:t>
            </a:r>
            <a:r>
              <a:rPr lang="en-US" sz="7400" b="0" dirty="0" smtClean="0"/>
              <a:t>-dependence of the</a:t>
            </a:r>
          </a:p>
          <a:p>
            <a:r>
              <a:rPr lang="en-US" sz="7400" b="0" dirty="0" smtClean="0"/>
              <a:t> </a:t>
            </a:r>
            <a:r>
              <a:rPr lang="en-US" sz="7400" b="0" dirty="0" err="1" smtClean="0"/>
              <a:t>Primakoff</a:t>
            </a:r>
            <a:r>
              <a:rPr lang="en-US" sz="7400" b="0" dirty="0" smtClean="0"/>
              <a:t> cross  section</a:t>
            </a:r>
            <a:endParaRPr lang="it-IT" sz="7400" b="0" dirty="0" smtClean="0"/>
          </a:p>
          <a:p>
            <a:endParaRPr lang="it-IT" dirty="0"/>
          </a:p>
        </p:txBody>
      </p:sp>
      <p:pic>
        <p:nvPicPr>
          <p:cNvPr id="9" name="Segnaposto contenuto 8" descr="Q2_all_target.gif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0" y="1857364"/>
            <a:ext cx="4541545" cy="3276000"/>
          </a:xfrm>
        </p:spPr>
      </p:pic>
      <p:pic>
        <p:nvPicPr>
          <p:cNvPr id="10" name="Segnaposto contenuto 9" descr="Z2.gif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331844" y="1785926"/>
            <a:ext cx="4812156" cy="3276000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791200" y="6492875"/>
            <a:ext cx="3352800" cy="365125"/>
          </a:xfrm>
        </p:spPr>
        <p:txBody>
          <a:bodyPr/>
          <a:lstStyle/>
          <a:p>
            <a:r>
              <a:rPr lang="it-IT" dirty="0" smtClean="0"/>
              <a:t>M. </a:t>
            </a:r>
            <a:r>
              <a:rPr lang="it-IT" dirty="0" err="1" smtClean="0"/>
              <a:t>Colantoni</a:t>
            </a:r>
            <a:r>
              <a:rPr lang="it-IT" dirty="0" smtClean="0"/>
              <a:t> - Menu 2007 </a:t>
            </a:r>
            <a:r>
              <a:rPr lang="it-IT" dirty="0" err="1" smtClean="0"/>
              <a:t>Juelich</a:t>
            </a:r>
            <a:r>
              <a:rPr lang="it-IT" dirty="0" smtClean="0"/>
              <a:t> 10-14 </a:t>
            </a:r>
            <a:r>
              <a:rPr lang="it-IT" dirty="0" err="1" smtClean="0"/>
              <a:t>Sept</a:t>
            </a:r>
            <a:r>
              <a:rPr lang="it-IT" dirty="0" smtClean="0"/>
              <a:t> 2007</a:t>
            </a:r>
            <a:endParaRPr lang="it-IT" dirty="0"/>
          </a:p>
        </p:txBody>
      </p:sp>
      <p:grpSp>
        <p:nvGrpSpPr>
          <p:cNvPr id="32" name="Gruppo 31"/>
          <p:cNvGrpSpPr/>
          <p:nvPr/>
        </p:nvGrpSpPr>
        <p:grpSpPr>
          <a:xfrm>
            <a:off x="226313" y="2214554"/>
            <a:ext cx="3236681" cy="3319185"/>
            <a:chOff x="226313" y="2214554"/>
            <a:chExt cx="3236681" cy="3319185"/>
          </a:xfrm>
        </p:grpSpPr>
        <p:grpSp>
          <p:nvGrpSpPr>
            <p:cNvPr id="28" name="Gruppo 27"/>
            <p:cNvGrpSpPr/>
            <p:nvPr/>
          </p:nvGrpSpPr>
          <p:grpSpPr>
            <a:xfrm>
              <a:off x="642116" y="2214554"/>
              <a:ext cx="2820878" cy="3319185"/>
              <a:chOff x="642116" y="2214554"/>
              <a:chExt cx="2820878" cy="3319185"/>
            </a:xfrm>
          </p:grpSpPr>
          <p:cxnSp>
            <p:nvCxnSpPr>
              <p:cNvPr id="26" name="Connettore 1 25"/>
              <p:cNvCxnSpPr/>
              <p:nvPr/>
            </p:nvCxnSpPr>
            <p:spPr>
              <a:xfrm rot="5400000">
                <a:off x="-750131" y="3606801"/>
                <a:ext cx="2786082" cy="1588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CasellaDiTesto 26"/>
              <p:cNvSpPr txBox="1"/>
              <p:nvPr/>
            </p:nvSpPr>
            <p:spPr>
              <a:xfrm>
                <a:off x="785786" y="5072074"/>
                <a:ext cx="26772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 smtClean="0">
                    <a:solidFill>
                      <a:schemeClr val="accent1"/>
                    </a:solidFill>
                  </a:rPr>
                  <a:t>Primakoff</a:t>
                </a:r>
                <a:r>
                  <a:rPr lang="en-US" sz="2400" b="1" dirty="0" smtClean="0">
                    <a:solidFill>
                      <a:schemeClr val="accent1"/>
                    </a:solidFill>
                  </a:rPr>
                  <a:t> region</a:t>
                </a:r>
                <a:endParaRPr lang="it-IT" sz="2400" b="1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31" name="Freccia angolare in su 30"/>
            <p:cNvSpPr/>
            <p:nvPr/>
          </p:nvSpPr>
          <p:spPr>
            <a:xfrm rot="5400000" flipV="1">
              <a:off x="119172" y="4964901"/>
              <a:ext cx="642942" cy="428660"/>
            </a:xfrm>
            <a:prstGeom prst="bentUpArrow">
              <a:avLst>
                <a:gd name="adj1" fmla="val 19459"/>
                <a:gd name="adj2" fmla="val 33312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5" name="Gruppo 34"/>
          <p:cNvGrpSpPr/>
          <p:nvPr/>
        </p:nvGrpSpPr>
        <p:grpSpPr>
          <a:xfrm>
            <a:off x="1561557" y="5464701"/>
            <a:ext cx="3078022" cy="711792"/>
            <a:chOff x="571440" y="5393451"/>
            <a:chExt cx="3078022" cy="711792"/>
          </a:xfrm>
        </p:grpSpPr>
        <p:sp>
          <p:nvSpPr>
            <p:cNvPr id="33" name="Freccia angolare in su 32"/>
            <p:cNvSpPr/>
            <p:nvPr/>
          </p:nvSpPr>
          <p:spPr>
            <a:xfrm rot="16200000" flipH="1" flipV="1">
              <a:off x="464299" y="5500592"/>
              <a:ext cx="642942" cy="428660"/>
            </a:xfrm>
            <a:prstGeom prst="bentUpArrow">
              <a:avLst>
                <a:gd name="adj1" fmla="val 19459"/>
                <a:gd name="adj2" fmla="val 33312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914739" y="5643578"/>
              <a:ext cx="27347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1"/>
                  </a:solidFill>
                </a:rPr>
                <a:t>Diffractive region</a:t>
              </a:r>
              <a:endParaRPr lang="it-IT" sz="24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6" name="CasellaDiTesto 35"/>
          <p:cNvSpPr txBox="1"/>
          <p:nvPr/>
        </p:nvSpPr>
        <p:spPr>
          <a:xfrm>
            <a:off x="4857752" y="5000636"/>
            <a:ext cx="3683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Good Z</a:t>
            </a:r>
            <a:r>
              <a:rPr lang="en-US" sz="2400" b="1" baseline="30000" dirty="0" smtClean="0">
                <a:solidFill>
                  <a:schemeClr val="accent1"/>
                </a:solidFill>
              </a:rPr>
              <a:t>2</a:t>
            </a:r>
            <a:r>
              <a:rPr lang="en-US" sz="2400" b="1" dirty="0" smtClean="0">
                <a:solidFill>
                  <a:schemeClr val="accent1"/>
                </a:solidFill>
              </a:rPr>
              <a:t> dependence </a:t>
            </a:r>
          </a:p>
          <a:p>
            <a:r>
              <a:rPr lang="en-US" sz="2400" b="1" dirty="0" smtClean="0">
                <a:solidFill>
                  <a:schemeClr val="accent1"/>
                </a:solidFill>
              </a:rPr>
              <a:t>between different target</a:t>
            </a:r>
            <a:endParaRPr lang="it-IT" sz="2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81772"/>
          </a:xfrm>
        </p:spPr>
        <p:txBody>
          <a:bodyPr>
            <a:noAutofit/>
          </a:bodyPr>
          <a:lstStyle/>
          <a:p>
            <a:r>
              <a:rPr lang="en-US" sz="3600" dirty="0" smtClean="0"/>
              <a:t>Monte Carlo simulation</a:t>
            </a:r>
            <a:endParaRPr lang="it-IT" sz="3600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>
          <a:xfrm>
            <a:off x="457200" y="1428736"/>
            <a:ext cx="4038600" cy="4434840"/>
          </a:xfrm>
        </p:spPr>
        <p:txBody>
          <a:bodyPr/>
          <a:lstStyle/>
          <a:p>
            <a:r>
              <a:rPr lang="en-US" dirty="0" smtClean="0"/>
              <a:t>POLARIS generator for </a:t>
            </a:r>
            <a:r>
              <a:rPr lang="en-US" dirty="0" err="1" smtClean="0"/>
              <a:t>Primakoff</a:t>
            </a:r>
            <a:r>
              <a:rPr lang="en-US" dirty="0" smtClean="0"/>
              <a:t> </a:t>
            </a:r>
            <a:r>
              <a:rPr lang="el-GR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πγ</a:t>
            </a:r>
            <a:r>
              <a:rPr lang="en-US" dirty="0" smtClean="0"/>
              <a:t> and  </a:t>
            </a:r>
            <a:r>
              <a:rPr lang="el-GR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µγ</a:t>
            </a:r>
            <a:r>
              <a:rPr lang="en-US" dirty="0" smtClean="0"/>
              <a:t> events.</a:t>
            </a:r>
          </a:p>
          <a:p>
            <a:r>
              <a:rPr lang="en-US" dirty="0" smtClean="0"/>
              <a:t>COMPASS simulation based on GEANT3</a:t>
            </a:r>
          </a:p>
          <a:p>
            <a:r>
              <a:rPr lang="el-GR" dirty="0" smtClean="0"/>
              <a:t>ω</a:t>
            </a:r>
            <a:r>
              <a:rPr lang="en-US" dirty="0" smtClean="0"/>
              <a:t>=E</a:t>
            </a:r>
            <a:r>
              <a:rPr lang="el-GR" baseline="-25000" dirty="0" smtClean="0"/>
              <a:t>γ</a:t>
            </a:r>
            <a:r>
              <a:rPr lang="en-US" dirty="0" smtClean="0"/>
              <a:t>/</a:t>
            </a:r>
            <a:r>
              <a:rPr lang="en-US" dirty="0" err="1" smtClean="0"/>
              <a:t>E</a:t>
            </a:r>
            <a:r>
              <a:rPr lang="en-US" baseline="-25000" dirty="0" err="1" smtClean="0"/>
              <a:t>beam</a:t>
            </a:r>
            <a:endParaRPr lang="it-IT" baseline="-25000" dirty="0"/>
          </a:p>
        </p:txBody>
      </p:sp>
      <p:pic>
        <p:nvPicPr>
          <p:cNvPr id="8" name="Segnaposto contenuto 7" descr="Acceptance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00562" y="1296008"/>
            <a:ext cx="4526053" cy="3276000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791200" y="6492875"/>
            <a:ext cx="3352800" cy="365125"/>
          </a:xfrm>
        </p:spPr>
        <p:txBody>
          <a:bodyPr/>
          <a:lstStyle/>
          <a:p>
            <a:r>
              <a:rPr lang="it-IT" dirty="0" smtClean="0"/>
              <a:t>M. </a:t>
            </a:r>
            <a:r>
              <a:rPr lang="it-IT" dirty="0" err="1" smtClean="0"/>
              <a:t>Colantoni</a:t>
            </a:r>
            <a:r>
              <a:rPr lang="it-IT" dirty="0" smtClean="0"/>
              <a:t> - Menu 2007 </a:t>
            </a:r>
            <a:r>
              <a:rPr lang="it-IT" dirty="0" err="1" smtClean="0"/>
              <a:t>Juelich</a:t>
            </a:r>
            <a:r>
              <a:rPr lang="it-IT" dirty="0" smtClean="0"/>
              <a:t> 10-14 </a:t>
            </a:r>
            <a:r>
              <a:rPr lang="it-IT" dirty="0" err="1" smtClean="0"/>
              <a:t>Sept</a:t>
            </a:r>
            <a:r>
              <a:rPr lang="it-IT" dirty="0" smtClean="0"/>
              <a:t> 2007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857224" y="4929198"/>
            <a:ext cx="751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Same acceptance behavior between the </a:t>
            </a:r>
            <a:r>
              <a:rPr lang="el-GR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en-US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/>
              <a:t>and </a:t>
            </a:r>
            <a:r>
              <a:rPr lang="el-GR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µ</a:t>
            </a:r>
            <a:r>
              <a:rPr lang="en-US" sz="2800" dirty="0" smtClean="0"/>
              <a:t> 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642910" y="0"/>
            <a:ext cx="8029604" cy="628632"/>
          </a:xfrm>
        </p:spPr>
        <p:txBody>
          <a:bodyPr/>
          <a:lstStyle/>
          <a:p>
            <a:r>
              <a:rPr lang="en-US" sz="3600" dirty="0" smtClean="0"/>
              <a:t>Analysis of the data (2+1)mm </a:t>
            </a:r>
            <a:r>
              <a:rPr lang="en-US" sz="3600" dirty="0" err="1" smtClean="0"/>
              <a:t>Pb</a:t>
            </a:r>
            <a:endParaRPr lang="it-IT" sz="3600" dirty="0"/>
          </a:p>
        </p:txBody>
      </p:sp>
      <p:pic>
        <p:nvPicPr>
          <p:cNvPr id="8" name="Segnaposto contenuto 7" descr="Yields.gif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032250" y="3018196"/>
            <a:ext cx="5111750" cy="3732389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791200" y="6492875"/>
            <a:ext cx="3352800" cy="365125"/>
          </a:xfrm>
        </p:spPr>
        <p:txBody>
          <a:bodyPr/>
          <a:lstStyle/>
          <a:p>
            <a:r>
              <a:rPr lang="it-IT" dirty="0" smtClean="0"/>
              <a:t>M. </a:t>
            </a:r>
            <a:r>
              <a:rPr lang="it-IT" dirty="0" err="1" smtClean="0"/>
              <a:t>Colantoni</a:t>
            </a:r>
            <a:r>
              <a:rPr lang="it-IT" dirty="0" smtClean="0"/>
              <a:t> - Menu 2007 </a:t>
            </a:r>
            <a:r>
              <a:rPr lang="it-IT" dirty="0" err="1" smtClean="0"/>
              <a:t>Juelich</a:t>
            </a:r>
            <a:r>
              <a:rPr lang="it-IT" dirty="0" smtClean="0"/>
              <a:t> 10-14 </a:t>
            </a:r>
            <a:r>
              <a:rPr lang="it-IT" dirty="0" err="1" smtClean="0"/>
              <a:t>Sept</a:t>
            </a:r>
            <a:r>
              <a:rPr lang="it-IT" dirty="0" smtClean="0"/>
              <a:t> 2007</a:t>
            </a:r>
            <a:endParaRPr lang="it-IT" dirty="0"/>
          </a:p>
        </p:txBody>
      </p:sp>
      <p:graphicFrame>
        <p:nvGraphicFramePr>
          <p:cNvPr id="10" name="Oggetto 9"/>
          <p:cNvGraphicFramePr>
            <a:graphicFrameLocks noChangeAspect="1"/>
          </p:cNvGraphicFramePr>
          <p:nvPr/>
        </p:nvGraphicFramePr>
        <p:xfrm>
          <a:off x="71438" y="1192213"/>
          <a:ext cx="5929312" cy="2730500"/>
        </p:xfrm>
        <a:graphic>
          <a:graphicData uri="http://schemas.openxmlformats.org/presentationml/2006/ole">
            <p:oleObj spid="_x0000_s30723" name="Equazione" r:id="rId5" imgW="3225600" imgH="1485720" progId="Equation.3">
              <p:embed/>
            </p:oleObj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6572264" y="1285860"/>
            <a:ext cx="1118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PION</a:t>
            </a:r>
            <a:endParaRPr lang="it-IT" sz="2800" b="1" dirty="0">
              <a:ln w="18000">
                <a:solidFill>
                  <a:schemeClr val="accent1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572264" y="2214554"/>
            <a:ext cx="1364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MUON</a:t>
            </a:r>
            <a:endParaRPr lang="it-IT" sz="2800" b="1" dirty="0">
              <a:ln w="18000">
                <a:solidFill>
                  <a:schemeClr val="accent1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81772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Radiative</a:t>
            </a:r>
            <a:r>
              <a:rPr lang="en-US" sz="3600" dirty="0" smtClean="0"/>
              <a:t> corrections</a:t>
            </a:r>
            <a:endParaRPr lang="it-IT" sz="36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Colantoni - Menu 2007 Juelich 10-14 Sept 2007</a:t>
            </a:r>
            <a:endParaRPr lang="it-IT"/>
          </a:p>
        </p:txBody>
      </p:sp>
      <p:pic>
        <p:nvPicPr>
          <p:cNvPr id="13" name="Segnaposto contenuto 12" descr="rad_corr_pi.gif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-32" y="1189132"/>
            <a:ext cx="4480683" cy="3240000"/>
          </a:xfrm>
        </p:spPr>
      </p:pic>
      <p:pic>
        <p:nvPicPr>
          <p:cNvPr id="14" name="Segnaposto contenuto 13" descr="rad_corr_mu.gif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663349" y="1189132"/>
            <a:ext cx="4480683" cy="3240000"/>
          </a:xfrm>
        </p:spPr>
      </p:pic>
      <p:sp>
        <p:nvSpPr>
          <p:cNvPr id="15" name="CasellaDiTesto 14"/>
          <p:cNvSpPr txBox="1"/>
          <p:nvPr/>
        </p:nvSpPr>
        <p:spPr>
          <a:xfrm>
            <a:off x="1857600" y="644400"/>
            <a:ext cx="1118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PION</a:t>
            </a:r>
            <a:endParaRPr lang="it-IT" sz="28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6480000" y="644400"/>
            <a:ext cx="1364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MUON</a:t>
            </a:r>
            <a:endParaRPr lang="it-IT" sz="28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91096" y="4619884"/>
            <a:ext cx="50006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Effects taken into account:</a:t>
            </a:r>
          </a:p>
          <a:p>
            <a:r>
              <a:rPr lang="en-US" sz="2400" dirty="0" smtClean="0"/>
              <a:t>Vacuum polarization</a:t>
            </a:r>
          </a:p>
          <a:p>
            <a:r>
              <a:rPr lang="en-US" sz="2400" dirty="0" smtClean="0"/>
              <a:t>Compton vertex</a:t>
            </a:r>
          </a:p>
          <a:p>
            <a:r>
              <a:rPr lang="en-US" sz="2400" dirty="0" smtClean="0"/>
              <a:t>Multiple photon exchange</a:t>
            </a:r>
          </a:p>
          <a:p>
            <a:r>
              <a:rPr lang="en-US" sz="2400" dirty="0" smtClean="0"/>
              <a:t>Screening by atomic electrons</a:t>
            </a:r>
            <a:endParaRPr lang="it-IT" sz="2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714876" y="4929198"/>
            <a:ext cx="42368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 </a:t>
            </a:r>
            <a:r>
              <a:rPr lang="en-US" sz="2400" dirty="0" smtClean="0"/>
              <a:t>evaluation of the </a:t>
            </a:r>
            <a:r>
              <a:rPr lang="en-US" sz="2400" dirty="0" err="1" smtClean="0"/>
              <a:t>radiative</a:t>
            </a:r>
            <a:r>
              <a:rPr lang="en-US" sz="2400" dirty="0" smtClean="0"/>
              <a:t>  corrections for the </a:t>
            </a:r>
            <a:r>
              <a:rPr lang="en-US" sz="2400" dirty="0" err="1" smtClean="0"/>
              <a:t>polarizability</a:t>
            </a:r>
            <a:r>
              <a:rPr lang="en-US" sz="2400" dirty="0" smtClean="0"/>
              <a:t> is </a:t>
            </a:r>
            <a:endParaRPr lang="it-IT" sz="2400" b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it-IT" sz="2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~0.6·10</a:t>
            </a:r>
            <a:r>
              <a:rPr lang="it-IT" sz="2400" b="1" baseline="300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-4</a:t>
            </a:r>
            <a:r>
              <a:rPr lang="it-IT" sz="2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fm</a:t>
            </a:r>
            <a:r>
              <a:rPr lang="it-IT" sz="2400" b="1" baseline="300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en-US" sz="2400" baseline="30000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81772"/>
          </a:xfrm>
        </p:spPr>
        <p:txBody>
          <a:bodyPr>
            <a:noAutofit/>
          </a:bodyPr>
          <a:lstStyle/>
          <a:p>
            <a:r>
              <a:rPr lang="en-US" sz="3600" dirty="0" smtClean="0"/>
              <a:t>Preliminary results</a:t>
            </a:r>
            <a:endParaRPr lang="it-IT" sz="3600" dirty="0"/>
          </a:p>
        </p:txBody>
      </p:sp>
      <p:pic>
        <p:nvPicPr>
          <p:cNvPr id="5" name="Segnaposto contenuto 4" descr="R_pi_final_RC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440000"/>
            <a:ext cx="4480683" cy="3240000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791200" y="6492875"/>
            <a:ext cx="3352800" cy="365125"/>
          </a:xfrm>
        </p:spPr>
        <p:txBody>
          <a:bodyPr/>
          <a:lstStyle/>
          <a:p>
            <a:r>
              <a:rPr lang="it-IT" dirty="0" smtClean="0"/>
              <a:t>M. </a:t>
            </a:r>
            <a:r>
              <a:rPr lang="it-IT" dirty="0" err="1" smtClean="0"/>
              <a:t>Colantoni</a:t>
            </a:r>
            <a:r>
              <a:rPr lang="it-IT" dirty="0" smtClean="0"/>
              <a:t> - Menu 2007 </a:t>
            </a:r>
            <a:r>
              <a:rPr lang="it-IT" dirty="0" err="1" smtClean="0"/>
              <a:t>Juelich</a:t>
            </a:r>
            <a:r>
              <a:rPr lang="it-IT" dirty="0" smtClean="0"/>
              <a:t> 10-14 </a:t>
            </a:r>
            <a:r>
              <a:rPr lang="it-IT" dirty="0" err="1" smtClean="0"/>
              <a:t>Sept</a:t>
            </a:r>
            <a:r>
              <a:rPr lang="it-IT" dirty="0" smtClean="0"/>
              <a:t> 2007</a:t>
            </a:r>
            <a:endParaRPr lang="it-IT" dirty="0"/>
          </a:p>
        </p:txBody>
      </p:sp>
      <p:pic>
        <p:nvPicPr>
          <p:cNvPr id="6" name="Immagine 5" descr="R_mu_final_RC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317" y="1440000"/>
            <a:ext cx="4480683" cy="324000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857356" y="642918"/>
            <a:ext cx="1118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PION</a:t>
            </a:r>
            <a:endParaRPr lang="it-IT" sz="28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480000" y="642918"/>
            <a:ext cx="1364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MUON</a:t>
            </a:r>
            <a:endParaRPr lang="it-IT" sz="28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14282" y="4680000"/>
            <a:ext cx="3858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baseline="300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β</a:t>
            </a:r>
            <a:r>
              <a:rPr lang="el-GR" sz="2800" b="1" baseline="-250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π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=(-2.5±1.7</a:t>
            </a:r>
            <a:r>
              <a:rPr lang="en-US" sz="2800" b="1" baseline="-250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stat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)·10</a:t>
            </a:r>
            <a:r>
              <a:rPr lang="en-US" sz="2800" b="1" baseline="300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-4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fm</a:t>
            </a:r>
            <a:r>
              <a:rPr lang="en-US" sz="2800" b="1" baseline="300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it-IT" sz="2800" b="1" baseline="3000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714876" y="4680000"/>
            <a:ext cx="3970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β</a:t>
            </a:r>
            <a:r>
              <a:rPr lang="en-US" sz="28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µ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=(-0.2±0.5</a:t>
            </a:r>
            <a:r>
              <a:rPr lang="en-US" sz="28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stat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)·10</a:t>
            </a:r>
            <a:r>
              <a:rPr lang="en-US" sz="2800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-4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fm</a:t>
            </a:r>
            <a:r>
              <a:rPr lang="en-US" sz="2800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it-IT" sz="2800" b="1" baseline="30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0"/>
            <a:ext cx="8305800" cy="65321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Preliminary results</a:t>
            </a:r>
            <a:endParaRPr lang="it-IT" sz="360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5791200" y="6492875"/>
            <a:ext cx="3352800" cy="365125"/>
          </a:xfrm>
        </p:spPr>
        <p:txBody>
          <a:bodyPr/>
          <a:lstStyle/>
          <a:p>
            <a:r>
              <a:rPr lang="it-IT" dirty="0" smtClean="0"/>
              <a:t>M. </a:t>
            </a:r>
            <a:r>
              <a:rPr lang="it-IT" dirty="0" err="1" smtClean="0"/>
              <a:t>Colantoni</a:t>
            </a:r>
            <a:r>
              <a:rPr lang="it-IT" dirty="0" smtClean="0"/>
              <a:t> - Menu 2007 </a:t>
            </a:r>
            <a:r>
              <a:rPr lang="it-IT" dirty="0" err="1" smtClean="0"/>
              <a:t>Juelich</a:t>
            </a:r>
            <a:r>
              <a:rPr lang="it-IT" dirty="0" smtClean="0"/>
              <a:t> 10-14 </a:t>
            </a:r>
            <a:r>
              <a:rPr lang="it-IT" dirty="0" err="1" smtClean="0"/>
              <a:t>Sept</a:t>
            </a:r>
            <a:r>
              <a:rPr lang="it-IT" dirty="0" smtClean="0"/>
              <a:t> 2007</a:t>
            </a:r>
            <a:endParaRPr lang="it-IT" dirty="0"/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357430"/>
            <a:ext cx="4135443" cy="352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285720" y="928670"/>
          <a:ext cx="4071966" cy="3046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206"/>
                <a:gridCol w="1428760"/>
              </a:tblGrid>
              <a:tr h="142875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Systematic uncertainties</a:t>
                      </a:r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baseline="30000" dirty="0"/>
                    </a:p>
                  </a:txBody>
                  <a:tcPr/>
                </a:tc>
              </a:tr>
              <a:tr h="687959">
                <a:tc>
                  <a:txBody>
                    <a:bodyPr/>
                    <a:lstStyle/>
                    <a:p>
                      <a:r>
                        <a:rPr lang="en-US" dirty="0" smtClean="0"/>
                        <a:t>Origin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Syst.</a:t>
                      </a:r>
                      <a:r>
                        <a:rPr lang="en-US" baseline="0" dirty="0" smtClean="0"/>
                        <a:t> Error 10</a:t>
                      </a:r>
                      <a:r>
                        <a:rPr lang="en-US" baseline="30000" dirty="0" smtClean="0"/>
                        <a:t>-4</a:t>
                      </a:r>
                      <a:r>
                        <a:rPr lang="en-US" baseline="0" dirty="0" smtClean="0"/>
                        <a:t> fm</a:t>
                      </a:r>
                      <a:r>
                        <a:rPr lang="en-US" baseline="30000" dirty="0" smtClean="0"/>
                        <a:t>3</a:t>
                      </a:r>
                      <a:endParaRPr lang="it-IT" baseline="30000" dirty="0"/>
                    </a:p>
                  </a:txBody>
                  <a:tcPr/>
                </a:tc>
              </a:tr>
              <a:tr h="398579">
                <a:tc>
                  <a:txBody>
                    <a:bodyPr/>
                    <a:lstStyle/>
                    <a:p>
                      <a:r>
                        <a:rPr lang="en-US" dirty="0" smtClean="0"/>
                        <a:t>Setup description in MC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±0.5</a:t>
                      </a:r>
                    </a:p>
                  </a:txBody>
                  <a:tcPr/>
                </a:tc>
              </a:tr>
              <a:tr h="398579">
                <a:tc>
                  <a:txBody>
                    <a:bodyPr/>
                    <a:lstStyle/>
                    <a:p>
                      <a:r>
                        <a:rPr lang="en-US" dirty="0" smtClean="0"/>
                        <a:t>Background subtraction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±0.3</a:t>
                      </a:r>
                    </a:p>
                  </a:txBody>
                  <a:tcPr/>
                </a:tc>
              </a:tr>
              <a:tr h="398579">
                <a:tc>
                  <a:txBody>
                    <a:bodyPr/>
                    <a:lstStyle/>
                    <a:p>
                      <a:r>
                        <a:rPr lang="en-US" dirty="0" smtClean="0"/>
                        <a:t>Beam </a:t>
                      </a:r>
                      <a:r>
                        <a:rPr lang="en-US" dirty="0" err="1" smtClean="0"/>
                        <a:t>muons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&lt;0.2</a:t>
                      </a:r>
                      <a:endParaRPr lang="it-IT" dirty="0"/>
                    </a:p>
                  </a:txBody>
                  <a:tcPr/>
                </a:tc>
              </a:tr>
              <a:tr h="398579">
                <a:tc>
                  <a:txBody>
                    <a:bodyPr/>
                    <a:lstStyle/>
                    <a:p>
                      <a:r>
                        <a:rPr lang="en-US" dirty="0" smtClean="0"/>
                        <a:t>Beam</a:t>
                      </a:r>
                      <a:r>
                        <a:rPr lang="en-US" baseline="0" dirty="0" smtClean="0"/>
                        <a:t> electron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&lt;0.1</a:t>
                      </a:r>
                      <a:endParaRPr lang="it-IT" dirty="0"/>
                    </a:p>
                  </a:txBody>
                  <a:tcPr/>
                </a:tc>
              </a:tr>
              <a:tr h="398579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endParaRPr lang="it-IT" b="1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±0.6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85720" y="4357694"/>
            <a:ext cx="455136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With improved setup:</a:t>
            </a:r>
          </a:p>
          <a:p>
            <a:pPr>
              <a:buFontTx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muon</a:t>
            </a:r>
            <a:r>
              <a:rPr lang="en-US" sz="2000" dirty="0"/>
              <a:t> ID coverage</a:t>
            </a:r>
          </a:p>
          <a:p>
            <a:pPr>
              <a:buFontTx/>
              <a:buChar char="•"/>
            </a:pPr>
            <a:r>
              <a:rPr lang="en-US" sz="2000" dirty="0"/>
              <a:t> electron rejection</a:t>
            </a:r>
          </a:p>
          <a:p>
            <a:pPr>
              <a:buFontTx/>
              <a:buChar char="•"/>
            </a:pPr>
            <a:r>
              <a:rPr lang="en-US" sz="2000" dirty="0"/>
              <a:t> beam </a:t>
            </a:r>
            <a:r>
              <a:rPr lang="en-US" sz="2000" dirty="0" err="1"/>
              <a:t>kaon</a:t>
            </a:r>
            <a:r>
              <a:rPr lang="en-US" sz="2000" dirty="0"/>
              <a:t> ID</a:t>
            </a:r>
          </a:p>
          <a:p>
            <a:pPr>
              <a:buFontTx/>
              <a:buChar char="•"/>
            </a:pPr>
            <a:r>
              <a:rPr lang="en-US" sz="2000" dirty="0"/>
              <a:t> target arrangement</a:t>
            </a:r>
          </a:p>
          <a:p>
            <a:endParaRPr lang="en-US" sz="2000" dirty="0"/>
          </a:p>
          <a:p>
            <a:r>
              <a:rPr lang="en-US" sz="2000" dirty="0"/>
              <a:t>Improve accuracy by factor 4-5 in 30 days.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286248" y="1500174"/>
            <a:ext cx="47315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b="1" dirty="0" smtClean="0">
                <a:ln w="1905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α</a:t>
            </a:r>
            <a:r>
              <a:rPr lang="el-GR" sz="2200" b="1" baseline="-25000" dirty="0" smtClean="0">
                <a:ln w="1905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π</a:t>
            </a:r>
            <a:r>
              <a:rPr lang="en-US" sz="2200" b="1" dirty="0" smtClean="0">
                <a:ln w="1905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= -</a:t>
            </a:r>
            <a:r>
              <a:rPr lang="el-GR" sz="2200" b="1" dirty="0" smtClean="0">
                <a:ln w="1905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β</a:t>
            </a:r>
            <a:r>
              <a:rPr lang="el-GR" sz="2200" b="1" baseline="-25000" dirty="0" smtClean="0">
                <a:ln w="1905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π</a:t>
            </a:r>
            <a:r>
              <a:rPr lang="en-US" sz="2200" b="1" dirty="0" smtClean="0">
                <a:ln w="1905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= (2.5±1.7</a:t>
            </a:r>
            <a:r>
              <a:rPr lang="en-US" sz="2200" b="1" baseline="-25000" dirty="0" smtClean="0">
                <a:ln w="1905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stat</a:t>
            </a:r>
            <a:r>
              <a:rPr lang="en-US" sz="2200" b="1" dirty="0" smtClean="0">
                <a:ln w="1905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±0.6</a:t>
            </a:r>
            <a:r>
              <a:rPr lang="en-US" sz="2200" b="1" baseline="-25000" dirty="0" smtClean="0">
                <a:ln w="1905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syst</a:t>
            </a:r>
            <a:r>
              <a:rPr lang="en-US" sz="2200" b="1" dirty="0" smtClean="0">
                <a:ln w="1905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)·10</a:t>
            </a:r>
            <a:r>
              <a:rPr lang="en-US" sz="2200" b="1" baseline="30000" dirty="0" smtClean="0">
                <a:ln w="1905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-4</a:t>
            </a:r>
            <a:r>
              <a:rPr lang="en-US" sz="2200" b="1" dirty="0" smtClean="0">
                <a:ln w="1905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fm</a:t>
            </a:r>
            <a:r>
              <a:rPr lang="en-US" sz="2200" b="1" baseline="30000" dirty="0" smtClean="0">
                <a:ln w="1905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endParaRPr lang="it-IT" sz="2200" b="1" baseline="30000" dirty="0">
              <a:ln w="19050">
                <a:solidFill>
                  <a:schemeClr val="accent1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81772"/>
          </a:xfrm>
        </p:spPr>
        <p:txBody>
          <a:bodyPr>
            <a:noAutofit/>
          </a:bodyPr>
          <a:lstStyle/>
          <a:p>
            <a:r>
              <a:rPr lang="en-US" sz="3600" dirty="0" smtClean="0"/>
              <a:t>Summary: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033466"/>
            <a:ext cx="8229600" cy="511017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it-IT" b="1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ymbol" pitchFamily="18" charset="2"/>
              </a:rPr>
              <a:t> </a:t>
            </a:r>
            <a:r>
              <a:rPr lang="it-IT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ymbol" pitchFamily="18" charset="2"/>
              </a:rPr>
              <a:t>a</a:t>
            </a:r>
            <a:r>
              <a:rPr lang="it-IT" b="1" baseline="-250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ymbol" pitchFamily="18" charset="2"/>
              </a:rPr>
              <a:t>p</a:t>
            </a:r>
            <a:r>
              <a:rPr lang="it-IT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= - </a:t>
            </a:r>
            <a:r>
              <a:rPr lang="it-IT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ymbol" pitchFamily="18" charset="2"/>
              </a:rPr>
              <a:t>b</a:t>
            </a:r>
            <a:r>
              <a:rPr lang="it-IT" b="1" baseline="-250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ymbol" pitchFamily="18" charset="2"/>
              </a:rPr>
              <a:t>p</a:t>
            </a:r>
            <a:r>
              <a:rPr lang="it-IT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= </a:t>
            </a:r>
            <a:r>
              <a:rPr lang="it-IT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(2.5 </a:t>
            </a:r>
            <a:r>
              <a:rPr lang="en-US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± 1.7</a:t>
            </a:r>
            <a:r>
              <a:rPr lang="en-US" b="1" baseline="-250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stat</a:t>
            </a:r>
            <a:r>
              <a:rPr lang="en-US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± 0.6</a:t>
            </a:r>
            <a:r>
              <a:rPr lang="en-US" b="1" baseline="-250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syst</a:t>
            </a:r>
            <a:r>
              <a:rPr lang="it-IT" b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b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· </a:t>
            </a:r>
            <a:r>
              <a:rPr lang="it-IT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r>
              <a:rPr lang="it-IT" b="1" baseline="300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-4</a:t>
            </a:r>
            <a:r>
              <a:rPr lang="it-IT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fm</a:t>
            </a:r>
            <a:r>
              <a:rPr lang="it-IT" b="1" baseline="300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</a:p>
          <a:p>
            <a:pPr algn="ctr">
              <a:buNone/>
            </a:pPr>
            <a:endParaRPr lang="it-IT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accent2"/>
              </a:solidFill>
            </a:endParaRPr>
          </a:p>
          <a:p>
            <a:pPr algn="just"/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preliminary</a:t>
            </a:r>
            <a:r>
              <a:rPr lang="it-IT" dirty="0" smtClean="0"/>
              <a:t> </a:t>
            </a:r>
            <a:r>
              <a:rPr lang="it-IT" dirty="0" err="1" smtClean="0"/>
              <a:t>result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pion</a:t>
            </a:r>
            <a:r>
              <a:rPr lang="it-IT" dirty="0" smtClean="0"/>
              <a:t> </a:t>
            </a:r>
            <a:r>
              <a:rPr lang="it-IT" dirty="0" err="1" smtClean="0"/>
              <a:t>polarizability</a:t>
            </a:r>
            <a:r>
              <a:rPr lang="it-IT" dirty="0" smtClean="0"/>
              <a:t> </a:t>
            </a:r>
            <a:r>
              <a:rPr lang="it-IT" dirty="0" err="1" smtClean="0"/>
              <a:t>measurement</a:t>
            </a:r>
            <a:r>
              <a:rPr lang="it-IT" dirty="0" smtClean="0"/>
              <a:t> at COMPASS, under the </a:t>
            </a:r>
            <a:r>
              <a:rPr lang="it-IT" dirty="0" err="1" smtClean="0"/>
              <a:t>approximation</a:t>
            </a:r>
            <a:r>
              <a:rPr lang="it-IT" dirty="0" smtClean="0"/>
              <a:t> </a:t>
            </a:r>
            <a:r>
              <a:rPr lang="it-IT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ymbol" pitchFamily="18" charset="2"/>
              </a:rPr>
              <a:t>a</a:t>
            </a:r>
            <a:r>
              <a:rPr lang="it-IT" b="1" baseline="-250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ymbol" pitchFamily="18" charset="2"/>
              </a:rPr>
              <a:t>p</a:t>
            </a:r>
            <a:r>
              <a:rPr lang="it-IT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ymbol" pitchFamily="18" charset="2"/>
              </a:rPr>
              <a:t>+b</a:t>
            </a:r>
            <a:r>
              <a:rPr lang="it-IT" b="1" baseline="-250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ymbol" pitchFamily="18" charset="2"/>
              </a:rPr>
              <a:t>p</a:t>
            </a:r>
            <a:r>
              <a:rPr lang="it-IT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= 0</a:t>
            </a:r>
            <a:r>
              <a:rPr lang="it-IT" dirty="0" smtClean="0"/>
              <a:t>, in agreement </a:t>
            </a:r>
            <a:r>
              <a:rPr lang="it-IT" dirty="0" err="1" smtClean="0"/>
              <a:t>with</a:t>
            </a:r>
            <a:r>
              <a:rPr lang="it-IT" dirty="0" smtClean="0"/>
              <a:t> the </a:t>
            </a:r>
            <a:r>
              <a:rPr lang="el-GR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χ</a:t>
            </a:r>
            <a:r>
              <a:rPr lang="en-US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PT </a:t>
            </a:r>
            <a:r>
              <a:rPr lang="en-US" dirty="0" smtClean="0"/>
              <a:t>prediction.</a:t>
            </a:r>
            <a:r>
              <a:rPr lang="it-IT" dirty="0" smtClean="0"/>
              <a:t> </a:t>
            </a:r>
          </a:p>
          <a:p>
            <a:pPr algn="just">
              <a:buNone/>
            </a:pPr>
            <a:endParaRPr lang="en-US" sz="1500" b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just"/>
            <a:r>
              <a:rPr lang="it-IT" dirty="0" err="1" smtClean="0"/>
              <a:t>Present</a:t>
            </a:r>
            <a:r>
              <a:rPr lang="it-IT" dirty="0" smtClean="0"/>
              <a:t> </a:t>
            </a:r>
            <a:r>
              <a:rPr lang="it-IT" dirty="0" err="1" smtClean="0"/>
              <a:t>analysis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based</a:t>
            </a:r>
            <a:r>
              <a:rPr lang="it-IT" dirty="0" smtClean="0"/>
              <a:t> on </a:t>
            </a:r>
            <a:r>
              <a:rPr lang="it-IT" dirty="0" err="1" smtClean="0"/>
              <a:t>only</a:t>
            </a:r>
            <a:r>
              <a:rPr lang="it-IT" dirty="0" smtClean="0"/>
              <a:t> </a:t>
            </a:r>
            <a:r>
              <a:rPr lang="it-IT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 </a:t>
            </a:r>
            <a:r>
              <a:rPr lang="it-IT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days</a:t>
            </a:r>
            <a:r>
              <a:rPr lang="it-IT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of</a:t>
            </a:r>
            <a:r>
              <a:rPr lang="it-IT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data </a:t>
            </a:r>
            <a:r>
              <a:rPr lang="it-IT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taking</a:t>
            </a:r>
            <a:r>
              <a:rPr lang="it-IT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dirty="0" smtClean="0"/>
              <a:t>and </a:t>
            </a:r>
            <a:r>
              <a:rPr lang="it-IT" dirty="0" err="1" smtClean="0"/>
              <a:t>is</a:t>
            </a:r>
            <a:r>
              <a:rPr lang="it-IT" dirty="0" smtClean="0"/>
              <a:t> at the </a:t>
            </a:r>
            <a:r>
              <a:rPr lang="it-IT" dirty="0" err="1" smtClean="0"/>
              <a:t>level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 smtClean="0"/>
              <a:t>previous</a:t>
            </a:r>
            <a:r>
              <a:rPr lang="it-IT" dirty="0" smtClean="0"/>
              <a:t> </a:t>
            </a:r>
            <a:r>
              <a:rPr lang="it-IT" dirty="0" err="1" smtClean="0"/>
              <a:t>measurements</a:t>
            </a:r>
            <a:r>
              <a:rPr lang="it-IT" dirty="0" smtClean="0"/>
              <a:t>;</a:t>
            </a:r>
          </a:p>
          <a:p>
            <a:pPr algn="just">
              <a:buNone/>
            </a:pPr>
            <a:endParaRPr lang="it-IT" sz="1500" dirty="0" smtClean="0"/>
          </a:p>
          <a:p>
            <a:pPr algn="just"/>
            <a:r>
              <a:rPr lang="it-IT" dirty="0" err="1" smtClean="0"/>
              <a:t>Systematic</a:t>
            </a:r>
            <a:r>
              <a:rPr lang="it-IT" dirty="0" smtClean="0"/>
              <a:t> </a:t>
            </a:r>
            <a:r>
              <a:rPr lang="it-IT" dirty="0" err="1" smtClean="0"/>
              <a:t>uncertainties</a:t>
            </a:r>
            <a:r>
              <a:rPr lang="it-IT" dirty="0" smtClean="0"/>
              <a:t> are </a:t>
            </a:r>
            <a:r>
              <a:rPr lang="it-IT" dirty="0" err="1" smtClean="0"/>
              <a:t>understood</a:t>
            </a:r>
            <a:r>
              <a:rPr lang="it-IT" dirty="0" smtClean="0"/>
              <a:t> and </a:t>
            </a:r>
            <a:r>
              <a:rPr lang="it-IT" dirty="0" err="1" smtClean="0"/>
              <a:t>could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further</a:t>
            </a:r>
            <a:r>
              <a:rPr lang="it-IT" dirty="0" smtClean="0"/>
              <a:t> </a:t>
            </a:r>
            <a:r>
              <a:rPr lang="it-IT" dirty="0" err="1" smtClean="0"/>
              <a:t>improved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a </a:t>
            </a:r>
            <a:r>
              <a:rPr lang="it-IT" dirty="0" err="1" smtClean="0"/>
              <a:t>better</a:t>
            </a:r>
            <a:r>
              <a:rPr lang="it-IT" dirty="0" smtClean="0"/>
              <a:t> </a:t>
            </a:r>
            <a:r>
              <a:rPr lang="it-IT" dirty="0" err="1" smtClean="0"/>
              <a:t>statistic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muon</a:t>
            </a:r>
            <a:r>
              <a:rPr lang="it-IT" dirty="0" smtClean="0"/>
              <a:t> </a:t>
            </a:r>
            <a:r>
              <a:rPr lang="it-IT" dirty="0" err="1" smtClean="0"/>
              <a:t>beam</a:t>
            </a:r>
            <a:r>
              <a:rPr lang="it-IT" dirty="0" smtClean="0"/>
              <a:t>;</a:t>
            </a:r>
          </a:p>
          <a:p>
            <a:pPr algn="just"/>
            <a:endParaRPr lang="en-US" sz="1500" dirty="0" smtClean="0"/>
          </a:p>
          <a:p>
            <a:pPr algn="just"/>
            <a:r>
              <a:rPr lang="it-IT" dirty="0" err="1" smtClean="0"/>
              <a:t>Next</a:t>
            </a:r>
            <a:r>
              <a:rPr lang="it-IT" dirty="0" smtClean="0"/>
              <a:t> </a:t>
            </a:r>
            <a:r>
              <a:rPr lang="it-IT" dirty="0" err="1" smtClean="0"/>
              <a:t>step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extract</a:t>
            </a:r>
            <a:r>
              <a:rPr lang="it-IT" dirty="0" smtClean="0"/>
              <a:t> </a:t>
            </a:r>
            <a:r>
              <a:rPr lang="it-IT" dirty="0" err="1" smtClean="0"/>
              <a:t>separately</a:t>
            </a:r>
            <a:r>
              <a:rPr lang="it-IT" dirty="0" smtClean="0"/>
              <a:t> </a:t>
            </a:r>
            <a:r>
              <a:rPr lang="it-IT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ymbol" pitchFamily="18" charset="2"/>
              </a:rPr>
              <a:t>a</a:t>
            </a:r>
            <a:r>
              <a:rPr lang="it-IT" b="1" baseline="-250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ymbol" pitchFamily="18" charset="2"/>
              </a:rPr>
              <a:t>p</a:t>
            </a:r>
            <a:r>
              <a:rPr lang="it-IT" b="1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it-IT" dirty="0" smtClean="0"/>
              <a:t>and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ymbol" pitchFamily="18" charset="2"/>
              </a:rPr>
              <a:t>b</a:t>
            </a:r>
            <a:r>
              <a:rPr lang="it-IT" b="1" baseline="-250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ymbol" pitchFamily="18" charset="2"/>
              </a:rPr>
              <a:t>p</a:t>
            </a:r>
            <a:r>
              <a:rPr lang="it-IT" baseline="-25000" dirty="0" smtClean="0">
                <a:latin typeface="Symbol" pitchFamily="18" charset="2"/>
              </a:rPr>
              <a:t> </a:t>
            </a:r>
          </a:p>
          <a:p>
            <a:endParaRPr lang="en-US" dirty="0" smtClean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791200" y="6492875"/>
            <a:ext cx="3352800" cy="365125"/>
          </a:xfrm>
        </p:spPr>
        <p:txBody>
          <a:bodyPr/>
          <a:lstStyle/>
          <a:p>
            <a:r>
              <a:rPr lang="it-IT" dirty="0" smtClean="0"/>
              <a:t>M. </a:t>
            </a:r>
            <a:r>
              <a:rPr lang="it-IT" dirty="0" err="1" smtClean="0"/>
              <a:t>Colantoni</a:t>
            </a:r>
            <a:r>
              <a:rPr lang="it-IT" dirty="0" smtClean="0"/>
              <a:t> - Menu 2007 </a:t>
            </a:r>
            <a:r>
              <a:rPr lang="it-IT" dirty="0" err="1" smtClean="0"/>
              <a:t>Juelich</a:t>
            </a:r>
            <a:r>
              <a:rPr lang="it-IT" dirty="0" smtClean="0"/>
              <a:t> 10-14 </a:t>
            </a:r>
            <a:r>
              <a:rPr lang="it-IT" dirty="0" err="1" smtClean="0"/>
              <a:t>Sept</a:t>
            </a:r>
            <a:r>
              <a:rPr lang="it-IT" dirty="0" smtClean="0"/>
              <a:t> 2007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857620" y="0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it-IT" dirty="0" smtClean="0"/>
          </a:p>
          <a:p>
            <a:pPr algn="ctr"/>
            <a:endParaRPr lang="it-IT" baseline="30000" dirty="0" smtClean="0">
              <a:solidFill>
                <a:srgbClr val="FF0000"/>
              </a:solidFill>
            </a:endParaRPr>
          </a:p>
          <a:p>
            <a:endParaRPr lang="it-IT" baseline="30000" dirty="0" smtClean="0">
              <a:solidFill>
                <a:srgbClr val="FF0000"/>
              </a:solidFill>
            </a:endParaRPr>
          </a:p>
          <a:p>
            <a:pPr algn="just"/>
            <a:endParaRPr lang="it-IT" dirty="0" smtClean="0"/>
          </a:p>
          <a:p>
            <a:pPr algn="just"/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67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</p:spPr>
      </p:pic>
      <p:sp>
        <p:nvSpPr>
          <p:cNvPr id="22" name="Rettangolo arrotondato 21"/>
          <p:cNvSpPr/>
          <p:nvPr/>
        </p:nvSpPr>
        <p:spPr>
          <a:xfrm>
            <a:off x="5062822" y="341926"/>
            <a:ext cx="2152384" cy="28575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4572000" y="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HADRON program</a:t>
            </a:r>
          </a:p>
          <a:p>
            <a:pPr lvl="1"/>
            <a:r>
              <a:rPr lang="en-US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Pion</a:t>
            </a: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polarizabilities</a:t>
            </a:r>
            <a:endParaRPr lang="en-US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Chiral</a:t>
            </a: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anomaly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Charm </a:t>
            </a:r>
            <a:r>
              <a:rPr lang="en-US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Barions</a:t>
            </a:r>
            <a:endParaRPr lang="en-US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Glueballs</a:t>
            </a: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exotic search</a:t>
            </a:r>
          </a:p>
        </p:txBody>
      </p:sp>
      <p:sp>
        <p:nvSpPr>
          <p:cNvPr id="1526787" name="Line 3"/>
          <p:cNvSpPr>
            <a:spLocks noChangeShapeType="1"/>
          </p:cNvSpPr>
          <p:nvPr/>
        </p:nvSpPr>
        <p:spPr bwMode="auto">
          <a:xfrm flipH="1">
            <a:off x="608013" y="41148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26788" name="AutoShape 4"/>
          <p:cNvSpPr>
            <a:spLocks noChangeArrowheads="1"/>
          </p:cNvSpPr>
          <p:nvPr/>
        </p:nvSpPr>
        <p:spPr bwMode="auto">
          <a:xfrm>
            <a:off x="517525" y="4125913"/>
            <a:ext cx="368300" cy="396875"/>
          </a:xfrm>
          <a:prstGeom prst="roundRect">
            <a:avLst>
              <a:gd name="adj" fmla="val 38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spAutoFit/>
          </a:bodyPr>
          <a:lstStyle/>
          <a:p>
            <a:pPr defTabSz="828675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800" b="1">
                <a:solidFill>
                  <a:srgbClr val="000000"/>
                </a:solidFill>
                <a:latin typeface="Times New Roman" pitchFamily="18" charset="0"/>
              </a:rPr>
              <a:t>N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73100" y="3943350"/>
            <a:ext cx="7316788" cy="2225675"/>
            <a:chOff x="467" y="2738"/>
            <a:chExt cx="5081" cy="1546"/>
          </a:xfrm>
        </p:grpSpPr>
        <p:sp>
          <p:nvSpPr>
            <p:cNvPr id="1526790" name="AutoShape 6"/>
            <p:cNvSpPr>
              <a:spLocks noChangeArrowheads="1"/>
            </p:cNvSpPr>
            <p:nvPr/>
          </p:nvSpPr>
          <p:spPr bwMode="auto">
            <a:xfrm>
              <a:off x="467" y="2738"/>
              <a:ext cx="5082" cy="1547"/>
            </a:xfrm>
            <a:prstGeom prst="roundRect">
              <a:avLst>
                <a:gd name="adj" fmla="val 6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26791" name="Text Box 7"/>
            <p:cNvSpPr txBox="1">
              <a:spLocks noChangeArrowheads="1"/>
            </p:cNvSpPr>
            <p:nvPr/>
          </p:nvSpPr>
          <p:spPr bwMode="auto">
            <a:xfrm>
              <a:off x="467" y="2738"/>
              <a:ext cx="5082" cy="1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6661" tIns="48330" rIns="96661" bIns="48330">
              <a:spAutoFit/>
            </a:bodyPr>
            <a:lstStyle/>
            <a:p>
              <a:pPr marL="296863" indent="-296863" defTabSz="828675" hangingPunct="0">
                <a:lnSpc>
                  <a:spcPct val="95000"/>
                </a:lnSpc>
                <a:spcBef>
                  <a:spcPts val="70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  <a:tab pos="5253038" algn="l"/>
                  <a:tab pos="5910263" algn="l"/>
                  <a:tab pos="6565900" algn="l"/>
                  <a:tab pos="7223125" algn="l"/>
                </a:tabLst>
              </a:pPr>
              <a:endParaRPr lang="en-GB" sz="280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marL="296863" indent="-296863" defTabSz="828675" hangingPunct="0">
                <a:lnSpc>
                  <a:spcPct val="95000"/>
                </a:lnSpc>
                <a:spcBef>
                  <a:spcPts val="70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  <a:tab pos="5253038" algn="l"/>
                  <a:tab pos="5910263" algn="l"/>
                  <a:tab pos="6565900" algn="l"/>
                  <a:tab pos="7223125" algn="l"/>
                </a:tabLst>
              </a:pPr>
              <a:endParaRPr lang="en-GB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526792" name="Text Box 8"/>
          <p:cNvSpPr txBox="1">
            <a:spLocks noChangeArrowheads="1"/>
          </p:cNvSpPr>
          <p:nvPr/>
        </p:nvSpPr>
        <p:spPr bwMode="auto">
          <a:xfrm>
            <a:off x="457200" y="1173163"/>
            <a:ext cx="234950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0" rIns="96661" bIns="48330">
            <a:spAutoFit/>
          </a:bodyPr>
          <a:lstStyle/>
          <a:p>
            <a:pPr defTabSz="828675" hangingPunct="0">
              <a:lnSpc>
                <a:spcPct val="9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GB" sz="2800" b="1" i="1" baseline="30000">
              <a:solidFill>
                <a:srgbClr val="000000"/>
              </a:solidFill>
              <a:latin typeface="WP Greek Helve" pitchFamily="2" charset="2"/>
            </a:endParaRPr>
          </a:p>
          <a:p>
            <a:pPr defTabSz="828675" hangingPunct="0">
              <a:lnSpc>
                <a:spcPct val="9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GB" sz="2800" b="1" i="1" baseline="30000">
              <a:solidFill>
                <a:srgbClr val="000000"/>
              </a:solidFill>
              <a:latin typeface="WP Greek Helve" pitchFamily="2" charset="2"/>
            </a:endParaRPr>
          </a:p>
        </p:txBody>
      </p:sp>
      <p:sp>
        <p:nvSpPr>
          <p:cNvPr id="1526793" name="Line 9"/>
          <p:cNvSpPr>
            <a:spLocks noChangeShapeType="1"/>
          </p:cNvSpPr>
          <p:nvPr/>
        </p:nvSpPr>
        <p:spPr bwMode="auto">
          <a:xfrm>
            <a:off x="3886200" y="2590800"/>
            <a:ext cx="820738" cy="792163"/>
          </a:xfrm>
          <a:prstGeom prst="line">
            <a:avLst/>
          </a:prstGeom>
          <a:noFill/>
          <a:ln w="38160">
            <a:solidFill>
              <a:srgbClr val="FF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526794" name="Text Box 10"/>
          <p:cNvSpPr txBox="1">
            <a:spLocks noChangeArrowheads="1"/>
          </p:cNvSpPr>
          <p:nvPr/>
        </p:nvSpPr>
        <p:spPr bwMode="auto">
          <a:xfrm>
            <a:off x="6723063" y="2833688"/>
            <a:ext cx="1023937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0" rIns="96661" bIns="48330">
            <a:spAutoFit/>
          </a:bodyPr>
          <a:lstStyle/>
          <a:p>
            <a:pPr defTabSz="828675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</a:tabLst>
            </a:pPr>
            <a:r>
              <a:rPr lang="en-GB" sz="1900" b="1">
                <a:solidFill>
                  <a:srgbClr val="FFFF66"/>
                </a:solidFill>
                <a:latin typeface="Times New Roman" pitchFamily="18" charset="0"/>
              </a:rPr>
              <a:t>SPS</a:t>
            </a:r>
          </a:p>
        </p:txBody>
      </p:sp>
      <p:sp>
        <p:nvSpPr>
          <p:cNvPr id="1526795" name="Text Box 11"/>
          <p:cNvSpPr txBox="1">
            <a:spLocks noChangeArrowheads="1"/>
          </p:cNvSpPr>
          <p:nvPr/>
        </p:nvSpPr>
        <p:spPr bwMode="auto">
          <a:xfrm>
            <a:off x="7586663" y="1600200"/>
            <a:ext cx="1557337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0" rIns="96661" bIns="48330">
            <a:spAutoFit/>
          </a:bodyPr>
          <a:lstStyle/>
          <a:p>
            <a:pPr defTabSz="828675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</a:tabLst>
            </a:pPr>
            <a:r>
              <a:rPr lang="en-GB" sz="2100" b="1">
                <a:solidFill>
                  <a:srgbClr val="FFFFFF"/>
                </a:solidFill>
                <a:latin typeface="Times New Roman" pitchFamily="18" charset="0"/>
              </a:rPr>
              <a:t>LHC</a:t>
            </a:r>
          </a:p>
        </p:txBody>
      </p:sp>
      <p:sp>
        <p:nvSpPr>
          <p:cNvPr id="1526796" name="Line 12"/>
          <p:cNvSpPr>
            <a:spLocks noChangeShapeType="1"/>
          </p:cNvSpPr>
          <p:nvPr/>
        </p:nvSpPr>
        <p:spPr bwMode="auto">
          <a:xfrm flipH="1">
            <a:off x="7569200" y="2039938"/>
            <a:ext cx="514350" cy="684212"/>
          </a:xfrm>
          <a:prstGeom prst="line">
            <a:avLst/>
          </a:prstGeom>
          <a:noFill/>
          <a:ln w="38160">
            <a:solidFill>
              <a:srgbClr val="FF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526797" name="Line 13"/>
          <p:cNvSpPr>
            <a:spLocks noChangeShapeType="1"/>
          </p:cNvSpPr>
          <p:nvPr/>
        </p:nvSpPr>
        <p:spPr bwMode="auto">
          <a:xfrm flipH="1">
            <a:off x="6097588" y="3246438"/>
            <a:ext cx="904875" cy="679450"/>
          </a:xfrm>
          <a:prstGeom prst="line">
            <a:avLst/>
          </a:prstGeom>
          <a:noFill/>
          <a:ln w="38160">
            <a:solidFill>
              <a:srgbClr val="FF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graphicFrame>
        <p:nvGraphicFramePr>
          <p:cNvPr id="1526802" name="Object 18"/>
          <p:cNvGraphicFramePr>
            <a:graphicFrameLocks noChangeAspect="1"/>
          </p:cNvGraphicFramePr>
          <p:nvPr/>
        </p:nvGraphicFramePr>
        <p:xfrm>
          <a:off x="3429000" y="2057400"/>
          <a:ext cx="838200" cy="838200"/>
        </p:xfrm>
        <a:graphic>
          <a:graphicData uri="http://schemas.openxmlformats.org/presentationml/2006/ole">
            <p:oleObj spid="_x0000_s1026" name="Clip" r:id="rId5" imgW="2438095" imgH="2438095" progId="">
              <p:embed/>
            </p:oleObj>
          </a:graphicData>
        </a:graphic>
      </p:graphicFrame>
      <p:sp>
        <p:nvSpPr>
          <p:cNvPr id="20" name="Rettangolo 19"/>
          <p:cNvSpPr/>
          <p:nvPr/>
        </p:nvSpPr>
        <p:spPr>
          <a:xfrm>
            <a:off x="0" y="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program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ΔG/G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functions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Exclusive production of vector meson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Λ-physics</a:t>
            </a:r>
          </a:p>
          <a:p>
            <a:pPr lvl="1"/>
            <a:r>
              <a:rPr lang="en-US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Transversity</a:t>
            </a: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TMDs</a:t>
            </a:r>
            <a:endParaRPr lang="it-IT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0" y="6286520"/>
            <a:ext cx="4709431" cy="369332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For a COMPASS review S. </a:t>
            </a:r>
            <a:r>
              <a:rPr lang="en-US" b="1" dirty="0" err="1" smtClean="0">
                <a:solidFill>
                  <a:schemeClr val="bg2"/>
                </a:solidFill>
              </a:rPr>
              <a:t>Platchkov</a:t>
            </a:r>
            <a:r>
              <a:rPr lang="en-US" b="1" dirty="0" smtClean="0">
                <a:solidFill>
                  <a:schemeClr val="bg2"/>
                </a:solidFill>
              </a:rPr>
              <a:t> `s talk</a:t>
            </a:r>
            <a:endParaRPr lang="it-IT" b="1" dirty="0">
              <a:solidFill>
                <a:schemeClr val="bg2"/>
              </a:solidFill>
            </a:endParaRPr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>
          <a:xfrm>
            <a:off x="5791200" y="6492875"/>
            <a:ext cx="3352800" cy="365125"/>
          </a:xfrm>
        </p:spPr>
        <p:txBody>
          <a:bodyPr/>
          <a:lstStyle/>
          <a:p>
            <a:r>
              <a:rPr lang="it-IT" dirty="0" smtClean="0"/>
              <a:t>M. </a:t>
            </a:r>
            <a:r>
              <a:rPr lang="it-IT" dirty="0" err="1" smtClean="0"/>
              <a:t>Colantoni</a:t>
            </a:r>
            <a:r>
              <a:rPr lang="it-IT" dirty="0" smtClean="0"/>
              <a:t> - Menu 2007 </a:t>
            </a:r>
            <a:r>
              <a:rPr lang="it-IT" dirty="0" err="1" smtClean="0"/>
              <a:t>Juelich</a:t>
            </a:r>
            <a:r>
              <a:rPr lang="it-IT" dirty="0" smtClean="0"/>
              <a:t> 10-14 </a:t>
            </a:r>
            <a:r>
              <a:rPr lang="it-IT" dirty="0" err="1" smtClean="0"/>
              <a:t>Sept</a:t>
            </a:r>
            <a:r>
              <a:rPr lang="it-IT" dirty="0" smtClean="0"/>
              <a:t> 2007</a:t>
            </a:r>
            <a:endParaRPr lang="it-IT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2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build="allAtOnce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arrotondato 8"/>
          <p:cNvSpPr/>
          <p:nvPr/>
        </p:nvSpPr>
        <p:spPr>
          <a:xfrm>
            <a:off x="5357818" y="2428868"/>
            <a:ext cx="2714644" cy="42862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18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Hadron</a:t>
            </a:r>
            <a:r>
              <a:rPr lang="en-US" sz="3600" dirty="0" smtClean="0"/>
              <a:t> beam run 2004</a:t>
            </a:r>
            <a:endParaRPr lang="it-IT" sz="3600" dirty="0"/>
          </a:p>
        </p:txBody>
      </p:sp>
      <p:pic>
        <p:nvPicPr>
          <p:cNvPr id="10" name="Segnaposto contenuto 9" descr="compass_hadron_setup_2004_large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628633"/>
            <a:ext cx="9086276" cy="4729193"/>
          </a:xfr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5791200" y="6492875"/>
            <a:ext cx="3352800" cy="365125"/>
          </a:xfrm>
        </p:spPr>
        <p:txBody>
          <a:bodyPr/>
          <a:lstStyle/>
          <a:p>
            <a:r>
              <a:rPr lang="it-IT" dirty="0" smtClean="0"/>
              <a:t>M. </a:t>
            </a:r>
            <a:r>
              <a:rPr lang="it-IT" dirty="0" err="1" smtClean="0"/>
              <a:t>Colantoni</a:t>
            </a:r>
            <a:r>
              <a:rPr lang="it-IT" dirty="0" smtClean="0"/>
              <a:t> - Menu 2007 </a:t>
            </a:r>
            <a:r>
              <a:rPr lang="it-IT" dirty="0" err="1" smtClean="0"/>
              <a:t>Juelich</a:t>
            </a:r>
            <a:r>
              <a:rPr lang="it-IT" dirty="0" smtClean="0"/>
              <a:t> 10-14 </a:t>
            </a:r>
            <a:r>
              <a:rPr lang="it-IT" dirty="0" err="1" smtClean="0"/>
              <a:t>Sept</a:t>
            </a:r>
            <a:r>
              <a:rPr lang="it-IT" dirty="0" smtClean="0"/>
              <a:t> 2007</a:t>
            </a:r>
            <a:endParaRPr lang="it-IT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85720" y="5278485"/>
            <a:ext cx="392909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First Spectrometer: LAS</a:t>
            </a:r>
          </a:p>
          <a:p>
            <a:pPr algn="l"/>
            <a:r>
              <a:rPr lang="en-US" dirty="0" smtClean="0">
                <a:solidFill>
                  <a:schemeClr val="accent1"/>
                </a:solidFill>
                <a:sym typeface="Symbol" pitchFamily="18" charset="2"/>
              </a:rPr>
              <a:t>Gap</a:t>
            </a:r>
            <a:r>
              <a:rPr lang="en-US" dirty="0">
                <a:solidFill>
                  <a:schemeClr val="accent1"/>
                </a:solidFill>
                <a:sym typeface="Symbol" pitchFamily="18" charset="2"/>
              </a:rPr>
              <a:t>: 172  229 cm</a:t>
            </a:r>
            <a:r>
              <a:rPr lang="en-US" baseline="30000" dirty="0">
                <a:solidFill>
                  <a:schemeClr val="accent1"/>
                </a:solidFill>
                <a:sym typeface="Symbol" pitchFamily="18" charset="2"/>
              </a:rPr>
              <a:t>2</a:t>
            </a:r>
            <a:endParaRPr lang="en-US" dirty="0">
              <a:solidFill>
                <a:schemeClr val="accent1"/>
              </a:solidFill>
              <a:sym typeface="Symbol" pitchFamily="18" charset="2"/>
            </a:endParaRPr>
          </a:p>
          <a:p>
            <a:pPr algn="l"/>
            <a:r>
              <a:rPr lang="en-US" dirty="0">
                <a:solidFill>
                  <a:schemeClr val="accent1"/>
                </a:solidFill>
                <a:sym typeface="Symbol" pitchFamily="18" charset="2"/>
              </a:rPr>
              <a:t>Integral field: 1 Tm</a:t>
            </a:r>
          </a:p>
          <a:p>
            <a:pPr algn="l"/>
            <a:r>
              <a:rPr lang="en-US" dirty="0">
                <a:solidFill>
                  <a:schemeClr val="accent1"/>
                </a:solidFill>
                <a:sym typeface="Symbol" pitchFamily="18" charset="2"/>
              </a:rPr>
              <a:t>Analyzed momentum: p&lt;60 </a:t>
            </a:r>
            <a:r>
              <a:rPr lang="en-US" dirty="0" err="1" smtClean="0">
                <a:solidFill>
                  <a:schemeClr val="accent1"/>
                </a:solidFill>
                <a:sym typeface="Symbol" pitchFamily="18" charset="2"/>
              </a:rPr>
              <a:t>GeV</a:t>
            </a:r>
            <a:r>
              <a:rPr lang="en-US" dirty="0" smtClean="0">
                <a:solidFill>
                  <a:schemeClr val="accent1"/>
                </a:solidFill>
                <a:sym typeface="Symbol" pitchFamily="18" charset="2"/>
              </a:rPr>
              <a:t>/c</a:t>
            </a:r>
            <a:endParaRPr lang="en-US" baseline="30000" dirty="0">
              <a:solidFill>
                <a:schemeClr val="accent1"/>
              </a:solidFill>
              <a:sym typeface="Symbol" pitchFamily="18" charset="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04642" y="5268738"/>
            <a:ext cx="423935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Second Spectrometer: SAS</a:t>
            </a:r>
          </a:p>
          <a:p>
            <a:pPr algn="l"/>
            <a:r>
              <a:rPr lang="en-US" smtClean="0">
                <a:solidFill>
                  <a:schemeClr val="accent1"/>
                </a:solidFill>
                <a:sym typeface="Symbol" pitchFamily="18" charset="2"/>
              </a:rPr>
              <a:t>Gap</a:t>
            </a:r>
            <a:r>
              <a:rPr lang="en-US" dirty="0">
                <a:solidFill>
                  <a:schemeClr val="accent1"/>
                </a:solidFill>
                <a:sym typeface="Symbol" pitchFamily="18" charset="2"/>
              </a:rPr>
              <a:t>: 200 100 cm</a:t>
            </a:r>
            <a:r>
              <a:rPr lang="en-US" baseline="30000" dirty="0">
                <a:solidFill>
                  <a:schemeClr val="accent1"/>
                </a:solidFill>
                <a:sym typeface="Symbol" pitchFamily="18" charset="2"/>
              </a:rPr>
              <a:t>2</a:t>
            </a:r>
            <a:endParaRPr lang="en-US" dirty="0">
              <a:solidFill>
                <a:schemeClr val="accent1"/>
              </a:solidFill>
              <a:sym typeface="Symbol" pitchFamily="18" charset="2"/>
            </a:endParaRPr>
          </a:p>
          <a:p>
            <a:pPr algn="l"/>
            <a:r>
              <a:rPr lang="en-US" dirty="0">
                <a:solidFill>
                  <a:schemeClr val="accent1"/>
                </a:solidFill>
                <a:sym typeface="Symbol" pitchFamily="18" charset="2"/>
              </a:rPr>
              <a:t>Integral field: 4.4 Tm</a:t>
            </a:r>
          </a:p>
          <a:p>
            <a:pPr algn="l"/>
            <a:r>
              <a:rPr lang="en-US" dirty="0">
                <a:solidFill>
                  <a:schemeClr val="accent1"/>
                </a:solidFill>
                <a:sym typeface="Symbol" pitchFamily="18" charset="2"/>
              </a:rPr>
              <a:t>Analyzed momentum: p&gt;10 </a:t>
            </a:r>
            <a:r>
              <a:rPr lang="en-US" dirty="0" err="1" smtClean="0">
                <a:solidFill>
                  <a:schemeClr val="accent1"/>
                </a:solidFill>
                <a:sym typeface="Symbol" pitchFamily="18" charset="2"/>
              </a:rPr>
              <a:t>GeV</a:t>
            </a:r>
            <a:r>
              <a:rPr lang="en-US" dirty="0" smtClean="0">
                <a:solidFill>
                  <a:schemeClr val="accent1"/>
                </a:solidFill>
                <a:sym typeface="Symbol" pitchFamily="18" charset="2"/>
              </a:rPr>
              <a:t>/c</a:t>
            </a:r>
            <a:endParaRPr lang="en-US" baseline="30000" dirty="0">
              <a:solidFill>
                <a:schemeClr val="accent1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8177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The </a:t>
            </a:r>
            <a:r>
              <a:rPr lang="en-US" sz="3600" dirty="0" err="1" smtClean="0"/>
              <a:t>polarizabilities</a:t>
            </a:r>
            <a:r>
              <a:rPr lang="en-US" sz="3600" dirty="0" smtClean="0"/>
              <a:t> </a:t>
            </a:r>
            <a:r>
              <a:rPr lang="en-US" sz="2000" dirty="0" smtClean="0"/>
              <a:t>[in 10</a:t>
            </a:r>
            <a:r>
              <a:rPr lang="en-US" sz="2000" baseline="30000" dirty="0" smtClean="0"/>
              <a:t>-4</a:t>
            </a:r>
            <a:r>
              <a:rPr lang="en-US" sz="2000" dirty="0" smtClean="0"/>
              <a:t> fm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]</a:t>
            </a:r>
            <a:endParaRPr lang="it-IT" sz="2000" dirty="0"/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786346"/>
          </a:xfrm>
        </p:spPr>
        <p:txBody>
          <a:bodyPr>
            <a:normAutofit fontScale="85000" lnSpcReduction="20000"/>
          </a:bodyPr>
          <a:lstStyle/>
          <a:p>
            <a:r>
              <a:rPr lang="en-US" sz="2200" dirty="0" smtClean="0"/>
              <a:t>The </a:t>
            </a:r>
            <a:r>
              <a:rPr lang="en-US" sz="2200" dirty="0" err="1" smtClean="0"/>
              <a:t>polarizability</a:t>
            </a:r>
            <a:r>
              <a:rPr lang="en-US" sz="2200" dirty="0" smtClean="0"/>
              <a:t> (electric </a:t>
            </a:r>
            <a:r>
              <a:rPr lang="en-US" sz="2200" dirty="0" smtClean="0">
                <a:sym typeface="Symbol" pitchFamily="18" charset="2"/>
              </a:rPr>
              <a:t> and magnetic ) relates the average dipole (electric p and magnetic  ) moment to an external electromagnetic field, characterizing the rigidity of the quark-</a:t>
            </a:r>
            <a:r>
              <a:rPr lang="en-US" sz="2200" dirty="0" err="1" smtClean="0">
                <a:sym typeface="Symbol" pitchFamily="18" charset="2"/>
              </a:rPr>
              <a:t>antiquark</a:t>
            </a:r>
            <a:r>
              <a:rPr lang="en-US" sz="2200" dirty="0" smtClean="0">
                <a:sym typeface="Symbol" pitchFamily="18" charset="2"/>
              </a:rPr>
              <a:t> system</a:t>
            </a:r>
          </a:p>
          <a:p>
            <a:endParaRPr lang="en-US" sz="2200" dirty="0" smtClean="0">
              <a:sym typeface="Symbol" pitchFamily="18" charset="2"/>
            </a:endParaRPr>
          </a:p>
          <a:p>
            <a:endParaRPr lang="en-US" sz="2200" dirty="0" smtClean="0">
              <a:sym typeface="Symbol" pitchFamily="18" charset="2"/>
            </a:endParaRPr>
          </a:p>
          <a:p>
            <a:pPr>
              <a:buNone/>
            </a:pPr>
            <a:endParaRPr lang="en-US" sz="2200" dirty="0" smtClean="0">
              <a:sym typeface="Symbol" pitchFamily="18" charset="2"/>
            </a:endParaRPr>
          </a:p>
          <a:p>
            <a:pPr>
              <a:buNone/>
            </a:pPr>
            <a:endParaRPr lang="en-US" sz="2200" dirty="0" smtClean="0">
              <a:sym typeface="Symbol" pitchFamily="18" charset="2"/>
            </a:endParaRPr>
          </a:p>
          <a:p>
            <a:pPr>
              <a:buNone/>
            </a:pPr>
            <a:endParaRPr lang="en-US" sz="2200" dirty="0" smtClean="0">
              <a:sym typeface="Symbol" pitchFamily="18" charset="2"/>
            </a:endParaRPr>
          </a:p>
          <a:p>
            <a:pPr algn="just"/>
            <a:r>
              <a:rPr lang="en-US" sz="2200" dirty="0" smtClean="0"/>
              <a:t>The </a:t>
            </a:r>
            <a:r>
              <a:rPr lang="en-US" sz="2200" dirty="0" err="1" smtClean="0"/>
              <a:t>pion</a:t>
            </a:r>
            <a:r>
              <a:rPr lang="en-US" sz="2200" dirty="0" smtClean="0"/>
              <a:t> </a:t>
            </a:r>
            <a:r>
              <a:rPr lang="en-US" sz="2200" dirty="0" err="1" smtClean="0"/>
              <a:t>polarizabilities</a:t>
            </a:r>
            <a:r>
              <a:rPr lang="en-US" sz="2200" dirty="0" smtClean="0"/>
              <a:t> can be described in the framework of the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rgbClr val="008000"/>
                </a:solidFill>
              </a:rPr>
              <a:t>Chiral</a:t>
            </a:r>
            <a:r>
              <a:rPr lang="en-US" sz="2200" dirty="0" smtClean="0">
                <a:solidFill>
                  <a:srgbClr val="008000"/>
                </a:solidFill>
              </a:rPr>
              <a:t> Perturbation Theory (</a:t>
            </a:r>
            <a:r>
              <a:rPr lang="en-US" sz="2200" dirty="0" smtClean="0">
                <a:solidFill>
                  <a:srgbClr val="008000"/>
                </a:solidFill>
                <a:sym typeface="Symbol" pitchFamily="18" charset="2"/>
              </a:rPr>
              <a:t>PT)</a:t>
            </a:r>
            <a:r>
              <a:rPr lang="en-US" sz="22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200" dirty="0" smtClean="0">
                <a:sym typeface="Symbol" pitchFamily="18" charset="2"/>
              </a:rPr>
              <a:t>based on the </a:t>
            </a:r>
            <a:r>
              <a:rPr lang="en-US" sz="2200" dirty="0" err="1" smtClean="0"/>
              <a:t>chiral</a:t>
            </a:r>
            <a:r>
              <a:rPr lang="en-US" sz="2200" dirty="0" smtClean="0"/>
              <a:t> symmetry of QCD and Goldstone theorem using the effective </a:t>
            </a:r>
            <a:r>
              <a:rPr lang="en-US" sz="2200" dirty="0" err="1" smtClean="0"/>
              <a:t>chiral</a:t>
            </a:r>
            <a:r>
              <a:rPr lang="en-US" sz="2200" dirty="0" smtClean="0"/>
              <a:t> </a:t>
            </a:r>
            <a:r>
              <a:rPr lang="en-US" sz="2200" dirty="0" err="1" smtClean="0"/>
              <a:t>lagrangian</a:t>
            </a:r>
            <a:r>
              <a:rPr lang="en-US" sz="2200" dirty="0" smtClean="0"/>
              <a:t> </a:t>
            </a:r>
          </a:p>
          <a:p>
            <a:pPr algn="just">
              <a:buNone/>
            </a:pPr>
            <a:r>
              <a:rPr lang="en-US" sz="2200" dirty="0" smtClean="0">
                <a:sym typeface="Symbol" pitchFamily="18" charset="2"/>
              </a:rPr>
              <a:t>     </a:t>
            </a:r>
            <a:r>
              <a:rPr lang="it-IT" sz="2200" dirty="0" smtClean="0">
                <a:sym typeface="Symbol" pitchFamily="18" charset="2"/>
              </a:rPr>
              <a:t>The </a:t>
            </a:r>
            <a:r>
              <a:rPr lang="it-IT" sz="2200" dirty="0" err="1" smtClean="0">
                <a:sym typeface="Symbol" pitchFamily="18" charset="2"/>
              </a:rPr>
              <a:t>numerical</a:t>
            </a:r>
            <a:r>
              <a:rPr lang="it-IT" sz="2200" dirty="0" smtClean="0">
                <a:sym typeface="Symbol" pitchFamily="18" charset="2"/>
              </a:rPr>
              <a:t> </a:t>
            </a:r>
            <a:r>
              <a:rPr lang="it-IT" sz="2200" dirty="0" err="1" smtClean="0">
                <a:sym typeface="Symbol" pitchFamily="18" charset="2"/>
              </a:rPr>
              <a:t>values</a:t>
            </a:r>
            <a:r>
              <a:rPr lang="it-IT" sz="2200" dirty="0" smtClean="0">
                <a:sym typeface="Symbol" pitchFamily="18" charset="2"/>
              </a:rPr>
              <a:t>  are: </a:t>
            </a:r>
            <a:r>
              <a:rPr lang="it-IT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Symbol" pitchFamily="18" charset="2"/>
              </a:rPr>
              <a:t>(</a:t>
            </a:r>
            <a:r>
              <a:rPr lang="el-GR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Symbol" pitchFamily="18" charset="2"/>
              </a:rPr>
              <a:t>α</a:t>
            </a:r>
            <a:r>
              <a:rPr lang="el-GR" sz="22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Symbol" pitchFamily="18" charset="2"/>
              </a:rPr>
              <a:t>π</a:t>
            </a:r>
            <a:r>
              <a:rPr lang="en-US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Symbol" pitchFamily="18" charset="2"/>
              </a:rPr>
              <a:t>+</a:t>
            </a:r>
            <a:r>
              <a:rPr lang="el-GR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Symbol" pitchFamily="18" charset="2"/>
              </a:rPr>
              <a:t>β</a:t>
            </a:r>
            <a:r>
              <a:rPr lang="el-GR" sz="22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Symbol" pitchFamily="18" charset="2"/>
              </a:rPr>
              <a:t>π</a:t>
            </a:r>
            <a:r>
              <a:rPr lang="en-US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Symbol" pitchFamily="18" charset="2"/>
              </a:rPr>
              <a:t>)= 0.16;  (</a:t>
            </a:r>
            <a:r>
              <a:rPr lang="el-GR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Symbol" pitchFamily="18" charset="2"/>
              </a:rPr>
              <a:t>α</a:t>
            </a:r>
            <a:r>
              <a:rPr lang="el-GR" sz="22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Symbol" pitchFamily="18" charset="2"/>
              </a:rPr>
              <a:t>π</a:t>
            </a:r>
            <a:r>
              <a:rPr lang="en-US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Symbol" pitchFamily="18" charset="2"/>
              </a:rPr>
              <a:t>-</a:t>
            </a:r>
            <a:r>
              <a:rPr lang="el-GR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Symbol" pitchFamily="18" charset="2"/>
              </a:rPr>
              <a:t>β</a:t>
            </a:r>
            <a:r>
              <a:rPr lang="el-GR" sz="22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Symbol" pitchFamily="18" charset="2"/>
              </a:rPr>
              <a:t>π</a:t>
            </a:r>
            <a:r>
              <a:rPr lang="en-US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Symbol" pitchFamily="18" charset="2"/>
              </a:rPr>
              <a:t>)=(5.7±1.0) [1]</a:t>
            </a:r>
            <a:endParaRPr lang="it-IT" sz="2200" b="1" dirty="0" smtClean="0">
              <a:solidFill>
                <a:schemeClr val="accent2"/>
              </a:solidFill>
              <a:sym typeface="Symbol" pitchFamily="18" charset="2"/>
            </a:endParaRPr>
          </a:p>
          <a:p>
            <a:pPr algn="just">
              <a:buNone/>
            </a:pPr>
            <a:endParaRPr lang="it-IT" sz="2200" dirty="0" smtClean="0">
              <a:sym typeface="Symbol" pitchFamily="18" charset="2"/>
            </a:endParaRPr>
          </a:p>
          <a:p>
            <a:pPr algn="just"/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models </a:t>
            </a:r>
            <a:r>
              <a:rPr lang="en-US" sz="2200" dirty="0" smtClean="0"/>
              <a:t>(dispersion sum rules</a:t>
            </a:r>
            <a:r>
              <a:rPr lang="en-US" sz="2200" baseline="30000" dirty="0" smtClean="0"/>
              <a:t>[2]</a:t>
            </a:r>
            <a:r>
              <a:rPr lang="en-US" sz="2200" dirty="0" smtClean="0"/>
              <a:t>, QCD sum rule</a:t>
            </a:r>
            <a:r>
              <a:rPr lang="en-US" sz="2200" baseline="30000" dirty="0" smtClean="0"/>
              <a:t>[3]</a:t>
            </a:r>
            <a:r>
              <a:rPr lang="en-US" sz="2200" dirty="0" smtClean="0"/>
              <a:t>, lattice calculations</a:t>
            </a:r>
            <a:r>
              <a:rPr lang="en-US" sz="2200" baseline="30000" dirty="0" smtClean="0"/>
              <a:t>[4]</a:t>
            </a:r>
            <a:r>
              <a:rPr lang="en-US" sz="2200" dirty="0" smtClean="0"/>
              <a:t>,…)</a:t>
            </a:r>
            <a:r>
              <a:rPr lang="en-US" sz="2200" dirty="0" smtClean="0">
                <a:sym typeface="Symbol" pitchFamily="18" charset="2"/>
              </a:rPr>
              <a:t> predict quite different value for the </a:t>
            </a:r>
            <a:r>
              <a:rPr lang="en-US" sz="2200" dirty="0" err="1" smtClean="0">
                <a:sym typeface="Symbol" pitchFamily="18" charset="2"/>
              </a:rPr>
              <a:t>pion</a:t>
            </a:r>
            <a:r>
              <a:rPr lang="en-US" sz="2200" dirty="0" smtClean="0">
                <a:sym typeface="Symbol" pitchFamily="18" charset="2"/>
              </a:rPr>
              <a:t> </a:t>
            </a:r>
            <a:r>
              <a:rPr lang="en-US" sz="2200" dirty="0" err="1" smtClean="0">
                <a:sym typeface="Symbol" pitchFamily="18" charset="2"/>
              </a:rPr>
              <a:t>polarizabilities</a:t>
            </a:r>
            <a:r>
              <a:rPr lang="en-US" sz="2200" dirty="0" smtClean="0">
                <a:sym typeface="Symbol" pitchFamily="18" charset="2"/>
              </a:rPr>
              <a:t> :</a:t>
            </a:r>
          </a:p>
          <a:p>
            <a:pPr algn="ctr">
              <a:buNone/>
            </a:pPr>
            <a:r>
              <a:rPr lang="it-IT" sz="2200" dirty="0" smtClean="0">
                <a:sym typeface="Symbol" pitchFamily="18" charset="2"/>
              </a:rPr>
              <a:t>      </a:t>
            </a:r>
            <a:r>
              <a:rPr lang="it-IT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Symbol" pitchFamily="18" charset="2"/>
              </a:rPr>
              <a:t>0&lt;(</a:t>
            </a:r>
            <a:r>
              <a:rPr lang="el-GR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Symbol" pitchFamily="18" charset="2"/>
              </a:rPr>
              <a:t>α</a:t>
            </a:r>
            <a:r>
              <a:rPr lang="el-GR" sz="22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Symbol" pitchFamily="18" charset="2"/>
              </a:rPr>
              <a:t>π</a:t>
            </a:r>
            <a:r>
              <a:rPr lang="en-US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Symbol" pitchFamily="18" charset="2"/>
              </a:rPr>
              <a:t>+</a:t>
            </a:r>
            <a:r>
              <a:rPr lang="el-GR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Symbol" pitchFamily="18" charset="2"/>
              </a:rPr>
              <a:t>β</a:t>
            </a:r>
            <a:r>
              <a:rPr lang="el-GR" sz="22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Symbol" pitchFamily="18" charset="2"/>
              </a:rPr>
              <a:t>π</a:t>
            </a:r>
            <a:r>
              <a:rPr lang="en-US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Symbol" pitchFamily="18" charset="2"/>
              </a:rPr>
              <a:t>)&lt;0.39;  3.2&lt;(</a:t>
            </a:r>
            <a:r>
              <a:rPr lang="el-GR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Symbol" pitchFamily="18" charset="2"/>
              </a:rPr>
              <a:t>α</a:t>
            </a:r>
            <a:r>
              <a:rPr lang="el-GR" sz="22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Symbol" pitchFamily="18" charset="2"/>
              </a:rPr>
              <a:t>π</a:t>
            </a:r>
            <a:r>
              <a:rPr lang="en-US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Symbol" pitchFamily="18" charset="2"/>
              </a:rPr>
              <a:t>-</a:t>
            </a:r>
            <a:r>
              <a:rPr lang="el-GR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Symbol" pitchFamily="18" charset="2"/>
              </a:rPr>
              <a:t>β</a:t>
            </a:r>
            <a:r>
              <a:rPr lang="el-GR" sz="22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Symbol" pitchFamily="18" charset="2"/>
              </a:rPr>
              <a:t>π</a:t>
            </a:r>
            <a:r>
              <a:rPr lang="en-US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Symbol" pitchFamily="18" charset="2"/>
              </a:rPr>
              <a:t>)&lt;11.2 [5]</a:t>
            </a:r>
            <a:endParaRPr lang="en-US" sz="2200" dirty="0" smtClean="0">
              <a:solidFill>
                <a:schemeClr val="accent2"/>
              </a:solidFill>
              <a:sym typeface="Symbol" pitchFamily="18" charset="2"/>
            </a:endParaRPr>
          </a:p>
          <a:p>
            <a:pPr>
              <a:buNone/>
            </a:pPr>
            <a:endParaRPr lang="en-US" sz="2000" dirty="0" smtClean="0">
              <a:sym typeface="Symbol" pitchFamily="18" charset="2"/>
            </a:endParaRPr>
          </a:p>
          <a:p>
            <a:endParaRPr lang="en-US" sz="2000" dirty="0" smtClean="0">
              <a:sym typeface="Symbol" pitchFamily="18" charset="2"/>
            </a:endParaRPr>
          </a:p>
          <a:p>
            <a:endParaRPr lang="en-US" sz="2000" dirty="0" smtClean="0">
              <a:sym typeface="Symbol" pitchFamily="18" charset="2"/>
            </a:endParaRPr>
          </a:p>
          <a:p>
            <a:endParaRPr lang="en-US" sz="2000" dirty="0" smtClean="0">
              <a:sym typeface="Symbol" pitchFamily="18" charset="2"/>
            </a:endParaRP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791200" y="6492875"/>
            <a:ext cx="3352800" cy="365125"/>
          </a:xfrm>
        </p:spPr>
        <p:txBody>
          <a:bodyPr/>
          <a:lstStyle/>
          <a:p>
            <a:r>
              <a:rPr lang="it-IT" dirty="0" smtClean="0"/>
              <a:t>M. </a:t>
            </a:r>
            <a:r>
              <a:rPr lang="it-IT" dirty="0" err="1" smtClean="0"/>
              <a:t>Colantoni</a:t>
            </a:r>
            <a:r>
              <a:rPr lang="it-IT" dirty="0" smtClean="0"/>
              <a:t> - Menu 2007 </a:t>
            </a:r>
            <a:r>
              <a:rPr lang="it-IT" dirty="0" err="1" smtClean="0"/>
              <a:t>Juelich</a:t>
            </a:r>
            <a:r>
              <a:rPr lang="it-IT" dirty="0" smtClean="0"/>
              <a:t> 10-14 </a:t>
            </a:r>
            <a:r>
              <a:rPr lang="it-IT" dirty="0" err="1" smtClean="0"/>
              <a:t>Sept</a:t>
            </a:r>
            <a:r>
              <a:rPr lang="it-IT" dirty="0" smtClean="0"/>
              <a:t> 2007</a:t>
            </a:r>
            <a:endParaRPr lang="it-IT" dirty="0"/>
          </a:p>
        </p:txBody>
      </p:sp>
      <p:grpSp>
        <p:nvGrpSpPr>
          <p:cNvPr id="25" name="Gruppo 24"/>
          <p:cNvGrpSpPr/>
          <p:nvPr/>
        </p:nvGrpSpPr>
        <p:grpSpPr>
          <a:xfrm>
            <a:off x="4071934" y="1785926"/>
            <a:ext cx="928694" cy="928694"/>
            <a:chOff x="1571604" y="5357826"/>
            <a:chExt cx="928694" cy="928694"/>
          </a:xfrm>
        </p:grpSpPr>
        <p:sp>
          <p:nvSpPr>
            <p:cNvPr id="14" name="Ovale 13"/>
            <p:cNvSpPr/>
            <p:nvPr/>
          </p:nvSpPr>
          <p:spPr>
            <a:xfrm>
              <a:off x="1571604" y="5357826"/>
              <a:ext cx="928694" cy="92869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Ovale 14"/>
            <p:cNvSpPr/>
            <p:nvPr/>
          </p:nvSpPr>
          <p:spPr>
            <a:xfrm>
              <a:off x="2071670" y="5643578"/>
              <a:ext cx="357190" cy="35719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Ovale 15"/>
            <p:cNvSpPr/>
            <p:nvPr/>
          </p:nvSpPr>
          <p:spPr>
            <a:xfrm>
              <a:off x="1643042" y="5643578"/>
              <a:ext cx="357190" cy="35719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6" name="Gruppo 25"/>
          <p:cNvGrpSpPr/>
          <p:nvPr/>
        </p:nvGrpSpPr>
        <p:grpSpPr>
          <a:xfrm>
            <a:off x="1000100" y="2000240"/>
            <a:ext cx="1944687" cy="503237"/>
            <a:chOff x="5053031" y="5643578"/>
            <a:chExt cx="1944687" cy="503237"/>
          </a:xfrm>
        </p:grpSpPr>
        <p:sp>
          <p:nvSpPr>
            <p:cNvPr id="20" name="Freeform 35"/>
            <p:cNvSpPr>
              <a:spLocks/>
            </p:cNvSpPr>
            <p:nvPr/>
          </p:nvSpPr>
          <p:spPr bwMode="auto">
            <a:xfrm>
              <a:off x="5053031" y="5643578"/>
              <a:ext cx="1584325" cy="503237"/>
            </a:xfrm>
            <a:custGeom>
              <a:avLst/>
              <a:gdLst/>
              <a:ahLst/>
              <a:cxnLst>
                <a:cxn ang="0">
                  <a:pos x="0" y="628"/>
                </a:cxn>
                <a:cxn ang="0">
                  <a:pos x="589" y="38"/>
                </a:cxn>
                <a:cxn ang="0">
                  <a:pos x="1179" y="628"/>
                </a:cxn>
                <a:cxn ang="0">
                  <a:pos x="1769" y="38"/>
                </a:cxn>
                <a:cxn ang="0">
                  <a:pos x="2358" y="628"/>
                </a:cxn>
                <a:cxn ang="0">
                  <a:pos x="2948" y="38"/>
                </a:cxn>
                <a:cxn ang="0">
                  <a:pos x="3538" y="628"/>
                </a:cxn>
                <a:cxn ang="0">
                  <a:pos x="4127" y="38"/>
                </a:cxn>
                <a:cxn ang="0">
                  <a:pos x="4717" y="628"/>
                </a:cxn>
                <a:cxn ang="0">
                  <a:pos x="5307" y="38"/>
                </a:cxn>
                <a:cxn ang="0">
                  <a:pos x="5670" y="401"/>
                </a:cxn>
                <a:cxn ang="0">
                  <a:pos x="5680" y="405"/>
                </a:cxn>
              </a:cxnLst>
              <a:rect l="0" t="0" r="r" b="b"/>
              <a:pathLst>
                <a:path w="5732" h="628">
                  <a:moveTo>
                    <a:pt x="0" y="628"/>
                  </a:moveTo>
                  <a:cubicBezTo>
                    <a:pt x="196" y="333"/>
                    <a:pt x="393" y="38"/>
                    <a:pt x="589" y="38"/>
                  </a:cubicBezTo>
                  <a:cubicBezTo>
                    <a:pt x="785" y="38"/>
                    <a:pt x="982" y="628"/>
                    <a:pt x="1179" y="628"/>
                  </a:cubicBezTo>
                  <a:cubicBezTo>
                    <a:pt x="1376" y="628"/>
                    <a:pt x="1573" y="38"/>
                    <a:pt x="1769" y="38"/>
                  </a:cubicBezTo>
                  <a:cubicBezTo>
                    <a:pt x="1965" y="38"/>
                    <a:pt x="2162" y="628"/>
                    <a:pt x="2358" y="628"/>
                  </a:cubicBezTo>
                  <a:cubicBezTo>
                    <a:pt x="2554" y="628"/>
                    <a:pt x="2751" y="38"/>
                    <a:pt x="2948" y="38"/>
                  </a:cubicBezTo>
                  <a:cubicBezTo>
                    <a:pt x="3145" y="38"/>
                    <a:pt x="3342" y="628"/>
                    <a:pt x="3538" y="628"/>
                  </a:cubicBezTo>
                  <a:cubicBezTo>
                    <a:pt x="3734" y="628"/>
                    <a:pt x="3931" y="38"/>
                    <a:pt x="4127" y="38"/>
                  </a:cubicBezTo>
                  <a:cubicBezTo>
                    <a:pt x="4323" y="38"/>
                    <a:pt x="4520" y="628"/>
                    <a:pt x="4717" y="628"/>
                  </a:cubicBezTo>
                  <a:cubicBezTo>
                    <a:pt x="4914" y="628"/>
                    <a:pt x="5148" y="76"/>
                    <a:pt x="5307" y="38"/>
                  </a:cubicBezTo>
                  <a:cubicBezTo>
                    <a:pt x="5466" y="0"/>
                    <a:pt x="5608" y="340"/>
                    <a:pt x="5670" y="401"/>
                  </a:cubicBezTo>
                  <a:cubicBezTo>
                    <a:pt x="5732" y="462"/>
                    <a:pt x="5678" y="404"/>
                    <a:pt x="5680" y="405"/>
                  </a:cubicBezTo>
                </a:path>
              </a:pathLst>
            </a:custGeom>
            <a:noFill/>
            <a:ln w="25400" cap="flat" cmpd="sng">
              <a:solidFill>
                <a:srgbClr val="FFCC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21" name="Line 36"/>
            <p:cNvSpPr>
              <a:spLocks noChangeShapeType="1"/>
            </p:cNvSpPr>
            <p:nvPr/>
          </p:nvSpPr>
          <p:spPr bwMode="auto">
            <a:xfrm>
              <a:off x="6637356" y="6003940"/>
              <a:ext cx="360362" cy="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</p:grp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0" y="5643579"/>
            <a:ext cx="6643702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[1] </a:t>
            </a:r>
            <a:r>
              <a:rPr lang="en-US" sz="1400" dirty="0" smtClean="0">
                <a:solidFill>
                  <a:schemeClr val="tx2"/>
                </a:solidFill>
              </a:rPr>
              <a:t>J. Gasser et al., </a:t>
            </a:r>
            <a:r>
              <a:rPr lang="en-US" sz="1400" dirty="0" err="1" smtClean="0">
                <a:solidFill>
                  <a:schemeClr val="tx2"/>
                </a:solidFill>
              </a:rPr>
              <a:t>Nucl.Phys</a:t>
            </a:r>
            <a:r>
              <a:rPr lang="en-US" sz="1400" dirty="0" smtClean="0">
                <a:solidFill>
                  <a:schemeClr val="tx2"/>
                </a:solidFill>
              </a:rPr>
              <a:t> B 745 (2006) 84-108 </a:t>
            </a:r>
            <a:endParaRPr lang="it-IT" sz="1400" dirty="0" smtClean="0">
              <a:solidFill>
                <a:schemeClr val="tx2"/>
              </a:solidFill>
            </a:endParaRPr>
          </a:p>
          <a:p>
            <a:pPr algn="l"/>
            <a:r>
              <a:rPr lang="en-US" sz="1400" dirty="0" smtClean="0">
                <a:solidFill>
                  <a:schemeClr val="tx2"/>
                </a:solidFill>
              </a:rPr>
              <a:t>[</a:t>
            </a:r>
            <a:r>
              <a:rPr lang="en-US" sz="1400" dirty="0">
                <a:solidFill>
                  <a:schemeClr val="tx2"/>
                </a:solidFill>
              </a:rPr>
              <a:t>2] </a:t>
            </a:r>
            <a:r>
              <a:rPr lang="en-US" sz="1400" dirty="0" smtClean="0">
                <a:solidFill>
                  <a:schemeClr val="tx2"/>
                </a:solidFill>
              </a:rPr>
              <a:t>L.V. </a:t>
            </a:r>
            <a:r>
              <a:rPr lang="en-US" sz="1400" dirty="0" err="1">
                <a:solidFill>
                  <a:schemeClr val="tx2"/>
                </a:solidFill>
              </a:rPr>
              <a:t>Fil’kov</a:t>
            </a:r>
            <a:r>
              <a:rPr lang="en-US" sz="1400" dirty="0">
                <a:solidFill>
                  <a:schemeClr val="tx2"/>
                </a:solidFill>
              </a:rPr>
              <a:t> et al., Eur. Phys. J. A5 (1999) 285</a:t>
            </a:r>
          </a:p>
          <a:p>
            <a:pPr algn="l"/>
            <a:r>
              <a:rPr lang="en-US" sz="1400" dirty="0">
                <a:solidFill>
                  <a:schemeClr val="tx2"/>
                </a:solidFill>
              </a:rPr>
              <a:t>[3] M.J. Lavelle et al., Phys. </a:t>
            </a:r>
            <a:r>
              <a:rPr lang="en-US" sz="1400" dirty="0" err="1">
                <a:solidFill>
                  <a:schemeClr val="tx2"/>
                </a:solidFill>
              </a:rPr>
              <a:t>Lett</a:t>
            </a:r>
            <a:r>
              <a:rPr lang="en-US" sz="1400" dirty="0">
                <a:solidFill>
                  <a:schemeClr val="tx2"/>
                </a:solidFill>
              </a:rPr>
              <a:t>. B 335 (1994) 211</a:t>
            </a:r>
          </a:p>
          <a:p>
            <a:pPr algn="l"/>
            <a:r>
              <a:rPr lang="en-US" sz="1400" dirty="0">
                <a:solidFill>
                  <a:schemeClr val="tx2"/>
                </a:solidFill>
              </a:rPr>
              <a:t>[4] W. </a:t>
            </a:r>
            <a:r>
              <a:rPr lang="en-US" sz="1400" dirty="0" smtClean="0">
                <a:solidFill>
                  <a:schemeClr val="tx2"/>
                </a:solidFill>
              </a:rPr>
              <a:t>Wilcox</a:t>
            </a:r>
            <a:r>
              <a:rPr lang="en-US" sz="1400" dirty="0">
                <a:solidFill>
                  <a:schemeClr val="tx2"/>
                </a:solidFill>
              </a:rPr>
              <a:t>., Phys. Rev D 57 (1998) </a:t>
            </a:r>
            <a:r>
              <a:rPr lang="en-US" sz="1400" dirty="0" smtClean="0">
                <a:solidFill>
                  <a:schemeClr val="tx2"/>
                </a:solidFill>
              </a:rPr>
              <a:t>6731</a:t>
            </a:r>
          </a:p>
          <a:p>
            <a:pPr algn="l"/>
            <a:r>
              <a:rPr lang="en-US" sz="1400" dirty="0" smtClean="0">
                <a:solidFill>
                  <a:schemeClr val="tx2"/>
                </a:solidFill>
              </a:rPr>
              <a:t>[5] A. Wilmot et al., Phys. Rev. C 65 (2002) 035206</a:t>
            </a:r>
            <a:endParaRPr lang="it-IT" sz="1400" dirty="0">
              <a:solidFill>
                <a:schemeClr val="tx2"/>
              </a:solidFill>
            </a:endParaRPr>
          </a:p>
        </p:txBody>
      </p:sp>
      <p:grpSp>
        <p:nvGrpSpPr>
          <p:cNvPr id="29" name="Gruppo 28"/>
          <p:cNvGrpSpPr/>
          <p:nvPr/>
        </p:nvGrpSpPr>
        <p:grpSpPr>
          <a:xfrm>
            <a:off x="4071934" y="1928802"/>
            <a:ext cx="1214446" cy="700933"/>
            <a:chOff x="1571604" y="5357826"/>
            <a:chExt cx="928694" cy="928694"/>
          </a:xfrm>
        </p:grpSpPr>
        <p:sp>
          <p:nvSpPr>
            <p:cNvPr id="30" name="Ovale 29"/>
            <p:cNvSpPr/>
            <p:nvPr/>
          </p:nvSpPr>
          <p:spPr>
            <a:xfrm>
              <a:off x="1571604" y="5357826"/>
              <a:ext cx="928694" cy="92869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Ovale 30"/>
            <p:cNvSpPr/>
            <p:nvPr/>
          </p:nvSpPr>
          <p:spPr>
            <a:xfrm>
              <a:off x="2071670" y="5643578"/>
              <a:ext cx="357190" cy="35719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Ovale 31"/>
            <p:cNvSpPr/>
            <p:nvPr/>
          </p:nvSpPr>
          <p:spPr>
            <a:xfrm>
              <a:off x="1643042" y="5643578"/>
              <a:ext cx="357190" cy="35719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571472" y="1714488"/>
          <a:ext cx="796925" cy="898525"/>
        </p:xfrm>
        <a:graphic>
          <a:graphicData uri="http://schemas.openxmlformats.org/presentationml/2006/ole">
            <p:oleObj spid="_x0000_s21508" name="Equazione" r:id="rId4" imgW="52056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96 -0.00648 L 0.23733 -0.0064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99 0.00394 L 0.55799 0.0039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4601" name="Group 297"/>
          <p:cNvGraphicFramePr>
            <a:graphicFrameLocks noGrp="1"/>
          </p:cNvGraphicFramePr>
          <p:nvPr>
            <p:ph sz="half" idx="4294967295"/>
          </p:nvPr>
        </p:nvGraphicFramePr>
        <p:xfrm>
          <a:off x="99754" y="1082675"/>
          <a:ext cx="4101609" cy="2683178"/>
        </p:xfrm>
        <a:graphic>
          <a:graphicData uri="http://schemas.openxmlformats.org/drawingml/2006/table">
            <a:tbl>
              <a:tblPr/>
              <a:tblGrid>
                <a:gridCol w="1386966"/>
                <a:gridCol w="1143008"/>
                <a:gridCol w="1571635"/>
              </a:tblGrid>
              <a:tr h="4886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Experiment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Reaction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 [10</a:t>
                      </a:r>
                      <a:r>
                        <a:rPr kumimoji="0" lang="it-IT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-4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 fm</a:t>
                      </a:r>
                      <a:r>
                        <a:rPr kumimoji="0" lang="it-IT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3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]      </a:t>
                      </a:r>
                    </a:p>
                  </a:txBody>
                  <a:tcPr marL="84406" marR="84406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639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Lebedev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→γπ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20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Arial" charset="0"/>
                        </a:rPr>
                        <a:t>±12</a:t>
                      </a:r>
                    </a:p>
                  </a:txBody>
                  <a:tcPr marL="84406" marR="8440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652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PLUTO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γγ→π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l-GR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Arial" charset="0"/>
                        </a:rPr>
                        <a:t>19.1±4.8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±5.7</a:t>
                      </a:r>
                    </a:p>
                  </a:txBody>
                  <a:tcPr marL="84406" marR="8440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639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DM1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γγ→π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Arial" charset="0"/>
                        </a:rPr>
                        <a:t>17.2±4.6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4406" marR="8440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645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DM2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γγ→π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Arial" charset="0"/>
                        </a:rPr>
                        <a:t>26.3±7.4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4406" marR="8440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639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MARK II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γγ→π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Arial" charset="0"/>
                        </a:rPr>
                        <a:t>2.2±1.6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4406" marR="8440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235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Serpukhov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→π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</a:t>
                      </a:r>
                    </a:p>
                  </a:txBody>
                  <a:tcPr marL="84406" marR="844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6.8 ± 1.4± 1.2</a:t>
                      </a:r>
                    </a:p>
                  </a:txBody>
                  <a:tcPr marL="84406" marR="8440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8305800" cy="642918"/>
          </a:xfrm>
        </p:spPr>
        <p:txBody>
          <a:bodyPr>
            <a:normAutofit/>
          </a:bodyPr>
          <a:lstStyle/>
          <a:p>
            <a:r>
              <a:rPr lang="en-US" sz="3600" dirty="0"/>
              <a:t>Experimental values</a:t>
            </a:r>
            <a:endParaRPr lang="it-IT" sz="3600" dirty="0"/>
          </a:p>
        </p:txBody>
      </p:sp>
      <p:graphicFrame>
        <p:nvGraphicFramePr>
          <p:cNvPr id="354598" name="Group 294"/>
          <p:cNvGraphicFramePr>
            <a:graphicFrameLocks noGrp="1"/>
          </p:cNvGraphicFramePr>
          <p:nvPr>
            <p:ph sz="quarter" idx="4294967295"/>
          </p:nvPr>
        </p:nvGraphicFramePr>
        <p:xfrm>
          <a:off x="102502" y="3907647"/>
          <a:ext cx="4683812" cy="2649855"/>
        </p:xfrm>
        <a:graphic>
          <a:graphicData uri="http://schemas.openxmlformats.org/drawingml/2006/table">
            <a:tbl>
              <a:tblPr/>
              <a:tblGrid>
                <a:gridCol w="1534352"/>
                <a:gridCol w="1292086"/>
                <a:gridCol w="1857374"/>
              </a:tblGrid>
              <a:tr h="4579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Experiment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Reaction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(+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Symbol" pitchFamily="18" charset="2"/>
                        </a:rPr>
                        <a:t>β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Symbol" pitchFamily="18" charset="2"/>
                        </a:rPr>
                        <a:t>)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[10</a:t>
                      </a:r>
                      <a:r>
                        <a:rPr kumimoji="0" lang="it-IT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-4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 fm</a:t>
                      </a:r>
                      <a:r>
                        <a:rPr kumimoji="0" lang="it-IT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3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] 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marL="84406" marR="84406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24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Serpukhov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→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</a:t>
                      </a:r>
                    </a:p>
                  </a:txBody>
                  <a:tcPr marL="84406" marR="844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1.4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± 3.1±2.8</a:t>
                      </a:r>
                    </a:p>
                  </a:txBody>
                  <a:tcPr marL="84406" marR="8440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24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Experiment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Reaction 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(-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Symbol" pitchFamily="18" charset="2"/>
                        </a:rPr>
                        <a:t>β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Symbol" pitchFamily="18" charset="2"/>
                        </a:rPr>
                        <a:t>)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Symbol" pitchFamily="18" charset="2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[10</a:t>
                      </a:r>
                      <a:r>
                        <a:rPr kumimoji="0" lang="it-IT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-4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 fm</a:t>
                      </a:r>
                      <a:r>
                        <a:rPr kumimoji="0" lang="it-IT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3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] 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marL="84406" marR="8440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24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Serpukhov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→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</a:t>
                      </a:r>
                    </a:p>
                  </a:txBody>
                  <a:tcPr marL="84406" marR="844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13.6 ± 2.8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sym typeface="Symbol" pitchFamily="18" charset="2"/>
                      </a:endParaRPr>
                    </a:p>
                  </a:txBody>
                  <a:tcPr marL="84406" marR="8440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18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MAMI-A2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→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γπ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11.6±1.5±3.0±0.5</a:t>
                      </a:r>
                    </a:p>
                  </a:txBody>
                  <a:tcPr marL="84406" marR="8440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54600" name="Text Box 296"/>
          <p:cNvSpPr txBox="1">
            <a:spLocks noChangeArrowheads="1"/>
          </p:cNvSpPr>
          <p:nvPr/>
        </p:nvSpPr>
        <p:spPr bwMode="auto">
          <a:xfrm>
            <a:off x="4812323" y="4857760"/>
            <a:ext cx="433167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dirty="0">
                <a:solidFill>
                  <a:schemeClr val="tx2"/>
                </a:solidFill>
              </a:rPr>
              <a:t>The </a:t>
            </a:r>
            <a:r>
              <a:rPr lang="en-US" sz="2400" dirty="0" smtClean="0">
                <a:solidFill>
                  <a:schemeClr val="tx2"/>
                </a:solidFill>
              </a:rPr>
              <a:t>experiments </a:t>
            </a:r>
            <a:r>
              <a:rPr lang="en-US" sz="2400" dirty="0">
                <a:solidFill>
                  <a:schemeClr val="tx2"/>
                </a:solidFill>
              </a:rPr>
              <a:t>are </a:t>
            </a:r>
            <a:r>
              <a:rPr lang="en-US" sz="2400" dirty="0" smtClean="0">
                <a:solidFill>
                  <a:schemeClr val="tx2"/>
                </a:solidFill>
              </a:rPr>
              <a:t>affected </a:t>
            </a:r>
            <a:r>
              <a:rPr lang="en-US" sz="2400" dirty="0">
                <a:solidFill>
                  <a:schemeClr val="tx2"/>
                </a:solidFill>
              </a:rPr>
              <a:t>by too large statistical and/or systematic </a:t>
            </a:r>
            <a:r>
              <a:rPr lang="en-US" sz="2400" dirty="0" smtClean="0">
                <a:solidFill>
                  <a:schemeClr val="tx2"/>
                </a:solidFill>
              </a:rPr>
              <a:t>errors</a:t>
            </a:r>
            <a:endParaRPr lang="it-IT" sz="2400" dirty="0">
              <a:solidFill>
                <a:schemeClr val="tx2"/>
              </a:solidFill>
            </a:endParaRPr>
          </a:p>
        </p:txBody>
      </p:sp>
      <p:pic>
        <p:nvPicPr>
          <p:cNvPr id="15" name="Picture 1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6286" y="928670"/>
            <a:ext cx="4557714" cy="35201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5791200" y="6492875"/>
            <a:ext cx="3352800" cy="365125"/>
          </a:xfrm>
        </p:spPr>
        <p:txBody>
          <a:bodyPr/>
          <a:lstStyle/>
          <a:p>
            <a:r>
              <a:rPr lang="it-IT" dirty="0" smtClean="0"/>
              <a:t>M. </a:t>
            </a:r>
            <a:r>
              <a:rPr lang="it-IT" dirty="0" err="1" smtClean="0"/>
              <a:t>Colantoni</a:t>
            </a:r>
            <a:r>
              <a:rPr lang="it-IT" dirty="0" smtClean="0"/>
              <a:t> - Menu 2007 </a:t>
            </a:r>
            <a:r>
              <a:rPr lang="it-IT" dirty="0" err="1" smtClean="0"/>
              <a:t>Juelich</a:t>
            </a:r>
            <a:r>
              <a:rPr lang="it-IT" dirty="0" smtClean="0"/>
              <a:t> 10-14 </a:t>
            </a:r>
            <a:r>
              <a:rPr lang="it-IT" dirty="0" err="1" smtClean="0"/>
              <a:t>Sept</a:t>
            </a:r>
            <a:r>
              <a:rPr lang="it-IT" dirty="0" smtClean="0"/>
              <a:t> 2007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305800" cy="57148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</a:rPr>
              <a:t>The </a:t>
            </a:r>
            <a:r>
              <a:rPr lang="en-US" sz="3600" dirty="0" err="1" smtClean="0">
                <a:latin typeface="Times New Roman" pitchFamily="18" charset="0"/>
              </a:rPr>
              <a:t>Primakoff</a:t>
            </a:r>
            <a:r>
              <a:rPr lang="en-US" sz="3600" dirty="0" smtClean="0">
                <a:latin typeface="Times New Roman" pitchFamily="18" charset="0"/>
              </a:rPr>
              <a:t> reaction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 + Z  ’ + Z + </a:t>
            </a:r>
            <a:endParaRPr lang="it-I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791200" y="6492875"/>
            <a:ext cx="3352800" cy="365125"/>
          </a:xfrm>
        </p:spPr>
        <p:txBody>
          <a:bodyPr/>
          <a:lstStyle/>
          <a:p>
            <a:r>
              <a:rPr lang="it-IT" dirty="0" smtClean="0"/>
              <a:t>M. </a:t>
            </a:r>
            <a:r>
              <a:rPr lang="it-IT" dirty="0" err="1" smtClean="0"/>
              <a:t>Colantoni</a:t>
            </a:r>
            <a:r>
              <a:rPr lang="it-IT" dirty="0" smtClean="0"/>
              <a:t> - Menu 2007 </a:t>
            </a:r>
            <a:r>
              <a:rPr lang="it-IT" dirty="0" err="1" smtClean="0"/>
              <a:t>Juelich</a:t>
            </a:r>
            <a:r>
              <a:rPr lang="it-IT" dirty="0" smtClean="0"/>
              <a:t> 10-14 </a:t>
            </a:r>
            <a:r>
              <a:rPr lang="it-IT" dirty="0" err="1" smtClean="0"/>
              <a:t>Sept</a:t>
            </a:r>
            <a:r>
              <a:rPr lang="it-IT" dirty="0" smtClean="0"/>
              <a:t> 2007</a:t>
            </a:r>
            <a:endParaRPr lang="it-IT" dirty="0"/>
          </a:p>
        </p:txBody>
      </p:sp>
      <p:graphicFrame>
        <p:nvGraphicFramePr>
          <p:cNvPr id="34910" name="Object 94"/>
          <p:cNvGraphicFramePr>
            <a:graphicFrameLocks noChangeAspect="1"/>
          </p:cNvGraphicFramePr>
          <p:nvPr/>
        </p:nvGraphicFramePr>
        <p:xfrm>
          <a:off x="4519246" y="3321050"/>
          <a:ext cx="105508" cy="215900"/>
        </p:xfrm>
        <a:graphic>
          <a:graphicData uri="http://schemas.openxmlformats.org/presentationml/2006/ole">
            <p:oleObj spid="_x0000_s3077" name="Equation" r:id="rId4" imgW="114120" imgH="215640" progId="Equation.3">
              <p:embed/>
            </p:oleObj>
          </a:graphicData>
        </a:graphic>
      </p:graphicFrame>
      <p:grpSp>
        <p:nvGrpSpPr>
          <p:cNvPr id="70" name="Gruppo 69"/>
          <p:cNvGrpSpPr/>
          <p:nvPr/>
        </p:nvGrpSpPr>
        <p:grpSpPr>
          <a:xfrm>
            <a:off x="6500826" y="571480"/>
            <a:ext cx="2643174" cy="1767314"/>
            <a:chOff x="6500826" y="571480"/>
            <a:chExt cx="2643174" cy="1767314"/>
          </a:xfrm>
        </p:grpSpPr>
        <p:sp>
          <p:nvSpPr>
            <p:cNvPr id="34882" name="Line 66"/>
            <p:cNvSpPr>
              <a:spLocks noChangeShapeType="1"/>
            </p:cNvSpPr>
            <p:nvPr/>
          </p:nvSpPr>
          <p:spPr bwMode="auto">
            <a:xfrm>
              <a:off x="6715140" y="928670"/>
              <a:ext cx="1214446" cy="28575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63" name="Figura a mano libera 62"/>
            <p:cNvSpPr/>
            <p:nvPr/>
          </p:nvSpPr>
          <p:spPr>
            <a:xfrm>
              <a:off x="7715272" y="1428736"/>
              <a:ext cx="387724" cy="244288"/>
            </a:xfrm>
            <a:custGeom>
              <a:avLst/>
              <a:gdLst>
                <a:gd name="connsiteX0" fmla="*/ 0 w 387724"/>
                <a:gd name="connsiteY0" fmla="*/ 179294 h 244288"/>
                <a:gd name="connsiteX1" fmla="*/ 295836 w 387724"/>
                <a:gd name="connsiteY1" fmla="*/ 219635 h 244288"/>
                <a:gd name="connsiteX2" fmla="*/ 376518 w 387724"/>
                <a:gd name="connsiteY2" fmla="*/ 31376 h 244288"/>
                <a:gd name="connsiteX3" fmla="*/ 363071 w 387724"/>
                <a:gd name="connsiteY3" fmla="*/ 31376 h 24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7724" h="244288">
                  <a:moveTo>
                    <a:pt x="0" y="179294"/>
                  </a:moveTo>
                  <a:cubicBezTo>
                    <a:pt x="116541" y="211791"/>
                    <a:pt x="233083" y="244288"/>
                    <a:pt x="295836" y="219635"/>
                  </a:cubicBezTo>
                  <a:cubicBezTo>
                    <a:pt x="358589" y="194982"/>
                    <a:pt x="365312" y="62752"/>
                    <a:pt x="376518" y="31376"/>
                  </a:cubicBezTo>
                  <a:cubicBezTo>
                    <a:pt x="387724" y="0"/>
                    <a:pt x="375397" y="15688"/>
                    <a:pt x="363071" y="31376"/>
                  </a:cubicBezTo>
                </a:path>
              </a:pathLst>
            </a:custGeom>
            <a:ln w="254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69" name="Gruppo 68"/>
            <p:cNvGrpSpPr/>
            <p:nvPr/>
          </p:nvGrpSpPr>
          <p:grpSpPr>
            <a:xfrm>
              <a:off x="6500826" y="571480"/>
              <a:ext cx="2643174" cy="1767314"/>
              <a:chOff x="6500826" y="285728"/>
              <a:chExt cx="2643174" cy="1767314"/>
            </a:xfrm>
          </p:grpSpPr>
          <p:sp>
            <p:nvSpPr>
              <p:cNvPr id="34883" name="Line 67"/>
              <p:cNvSpPr>
                <a:spLocks noChangeShapeType="1"/>
              </p:cNvSpPr>
              <p:nvPr/>
            </p:nvSpPr>
            <p:spPr bwMode="auto">
              <a:xfrm flipH="1">
                <a:off x="7929586" y="642918"/>
                <a:ext cx="1000132" cy="272305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stealth"/>
                <a:tailEnd type="none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4884" name="Oval 68"/>
              <p:cNvSpPr>
                <a:spLocks noChangeArrowheads="1"/>
              </p:cNvSpPr>
              <p:nvPr/>
            </p:nvSpPr>
            <p:spPr bwMode="auto">
              <a:xfrm>
                <a:off x="6500826" y="500042"/>
                <a:ext cx="242886" cy="23812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0">
                    <a:schemeClr val="accent1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4885" name="Freeform 69"/>
              <p:cNvSpPr>
                <a:spLocks/>
              </p:cNvSpPr>
              <p:nvPr/>
            </p:nvSpPr>
            <p:spPr bwMode="auto">
              <a:xfrm rot="1449760">
                <a:off x="7877597" y="1004890"/>
                <a:ext cx="1143227" cy="33972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75" y="202"/>
                  </a:cxn>
                  <a:cxn ang="0">
                    <a:pos x="156" y="0"/>
                  </a:cxn>
                  <a:cxn ang="0">
                    <a:pos x="225" y="202"/>
                  </a:cxn>
                  <a:cxn ang="0">
                    <a:pos x="306" y="0"/>
                  </a:cxn>
                  <a:cxn ang="0">
                    <a:pos x="387" y="202"/>
                  </a:cxn>
                  <a:cxn ang="0">
                    <a:pos x="456" y="0"/>
                  </a:cxn>
                  <a:cxn ang="0">
                    <a:pos x="537" y="202"/>
                  </a:cxn>
                  <a:cxn ang="0">
                    <a:pos x="618" y="0"/>
                  </a:cxn>
                  <a:cxn ang="0">
                    <a:pos x="688" y="202"/>
                  </a:cxn>
                  <a:cxn ang="0">
                    <a:pos x="769" y="0"/>
                  </a:cxn>
                  <a:cxn ang="0">
                    <a:pos x="850" y="202"/>
                  </a:cxn>
                  <a:cxn ang="0">
                    <a:pos x="919" y="0"/>
                  </a:cxn>
                  <a:cxn ang="0">
                    <a:pos x="1000" y="202"/>
                  </a:cxn>
                </a:cxnLst>
                <a:rect l="0" t="0" r="r" b="b"/>
                <a:pathLst>
                  <a:path w="1000" h="214">
                    <a:moveTo>
                      <a:pt x="0" y="75"/>
                    </a:moveTo>
                    <a:cubicBezTo>
                      <a:pt x="11" y="96"/>
                      <a:pt x="49" y="214"/>
                      <a:pt x="75" y="202"/>
                    </a:cubicBezTo>
                    <a:cubicBezTo>
                      <a:pt x="101" y="190"/>
                      <a:pt x="131" y="0"/>
                      <a:pt x="156" y="0"/>
                    </a:cubicBezTo>
                    <a:cubicBezTo>
                      <a:pt x="181" y="0"/>
                      <a:pt x="200" y="202"/>
                      <a:pt x="225" y="202"/>
                    </a:cubicBezTo>
                    <a:cubicBezTo>
                      <a:pt x="250" y="202"/>
                      <a:pt x="279" y="0"/>
                      <a:pt x="306" y="0"/>
                    </a:cubicBezTo>
                    <a:cubicBezTo>
                      <a:pt x="333" y="0"/>
                      <a:pt x="362" y="202"/>
                      <a:pt x="387" y="202"/>
                    </a:cubicBezTo>
                    <a:cubicBezTo>
                      <a:pt x="412" y="202"/>
                      <a:pt x="431" y="0"/>
                      <a:pt x="456" y="0"/>
                    </a:cubicBezTo>
                    <a:cubicBezTo>
                      <a:pt x="481" y="0"/>
                      <a:pt x="510" y="202"/>
                      <a:pt x="537" y="202"/>
                    </a:cubicBezTo>
                    <a:cubicBezTo>
                      <a:pt x="564" y="202"/>
                      <a:pt x="593" y="0"/>
                      <a:pt x="618" y="0"/>
                    </a:cubicBezTo>
                    <a:cubicBezTo>
                      <a:pt x="643" y="0"/>
                      <a:pt x="663" y="202"/>
                      <a:pt x="688" y="202"/>
                    </a:cubicBezTo>
                    <a:cubicBezTo>
                      <a:pt x="713" y="202"/>
                      <a:pt x="742" y="0"/>
                      <a:pt x="769" y="0"/>
                    </a:cubicBezTo>
                    <a:cubicBezTo>
                      <a:pt x="796" y="0"/>
                      <a:pt x="825" y="202"/>
                      <a:pt x="850" y="202"/>
                    </a:cubicBezTo>
                    <a:cubicBezTo>
                      <a:pt x="875" y="202"/>
                      <a:pt x="894" y="0"/>
                      <a:pt x="919" y="0"/>
                    </a:cubicBezTo>
                    <a:cubicBezTo>
                      <a:pt x="944" y="0"/>
                      <a:pt x="987" y="168"/>
                      <a:pt x="1000" y="202"/>
                    </a:cubicBezTo>
                  </a:path>
                </a:pathLst>
              </a:cu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4890" name="Text Box 74"/>
              <p:cNvSpPr txBox="1">
                <a:spLocks noChangeArrowheads="1"/>
              </p:cNvSpPr>
              <p:nvPr/>
            </p:nvSpPr>
            <p:spPr bwMode="auto">
              <a:xfrm>
                <a:off x="6858016" y="357166"/>
                <a:ext cx="39716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it-IT" sz="2000" b="1" dirty="0" smtClean="0">
                    <a:solidFill>
                      <a:srgbClr val="000099"/>
                    </a:solidFill>
                    <a:sym typeface="Symbol" pitchFamily="18" charset="2"/>
                  </a:rPr>
                  <a:t></a:t>
                </a:r>
                <a:endParaRPr lang="it-IT" sz="20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34896" name="Text Box 80"/>
              <p:cNvSpPr txBox="1">
                <a:spLocks noChangeArrowheads="1"/>
              </p:cNvSpPr>
              <p:nvPr/>
            </p:nvSpPr>
            <p:spPr bwMode="auto">
              <a:xfrm>
                <a:off x="7143768" y="1714488"/>
                <a:ext cx="502061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99"/>
                    </a:solidFill>
                    <a:sym typeface="Symbol" pitchFamily="18" charset="2"/>
                  </a:rPr>
                  <a:t>Z,A</a:t>
                </a:r>
                <a:endParaRPr lang="it-IT" sz="16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34909" name="Text Box 93"/>
              <p:cNvSpPr txBox="1">
                <a:spLocks noChangeArrowheads="1"/>
              </p:cNvSpPr>
              <p:nvPr/>
            </p:nvSpPr>
            <p:spPr bwMode="auto">
              <a:xfrm>
                <a:off x="8143900" y="1428736"/>
                <a:ext cx="29206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it-IT" sz="1600" b="1" dirty="0">
                    <a:solidFill>
                      <a:srgbClr val="000099"/>
                    </a:solidFill>
                    <a:sym typeface="Symbol" pitchFamily="18" charset="2"/>
                  </a:rPr>
                  <a:t></a:t>
                </a:r>
                <a:endParaRPr lang="it-IT" sz="16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43" name="Ovale 42"/>
              <p:cNvSpPr/>
              <p:nvPr/>
            </p:nvSpPr>
            <p:spPr>
              <a:xfrm>
                <a:off x="6500826" y="1071546"/>
                <a:ext cx="714380" cy="78581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75000"/>
                    </a:schemeClr>
                  </a:gs>
                  <a:gs pos="39999">
                    <a:schemeClr val="accent5">
                      <a:lumMod val="75000"/>
                    </a:schemeClr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1" name="Figura a mano libera 60"/>
              <p:cNvSpPr/>
              <p:nvPr/>
            </p:nvSpPr>
            <p:spPr>
              <a:xfrm>
                <a:off x="7215206" y="928670"/>
                <a:ext cx="738935" cy="706430"/>
              </a:xfrm>
              <a:custGeom>
                <a:avLst/>
                <a:gdLst>
                  <a:gd name="connsiteX0" fmla="*/ 955675 w 955675"/>
                  <a:gd name="connsiteY0" fmla="*/ 46037 h 1012824"/>
                  <a:gd name="connsiteX1" fmla="*/ 717550 w 955675"/>
                  <a:gd name="connsiteY1" fmla="*/ 74612 h 1012824"/>
                  <a:gd name="connsiteX2" fmla="*/ 898525 w 955675"/>
                  <a:gd name="connsiteY2" fmla="*/ 493712 h 1012824"/>
                  <a:gd name="connsiteX3" fmla="*/ 508000 w 955675"/>
                  <a:gd name="connsiteY3" fmla="*/ 255587 h 1012824"/>
                  <a:gd name="connsiteX4" fmla="*/ 688975 w 955675"/>
                  <a:gd name="connsiteY4" fmla="*/ 655637 h 1012824"/>
                  <a:gd name="connsiteX5" fmla="*/ 288925 w 955675"/>
                  <a:gd name="connsiteY5" fmla="*/ 398462 h 1012824"/>
                  <a:gd name="connsiteX6" fmla="*/ 469900 w 955675"/>
                  <a:gd name="connsiteY6" fmla="*/ 808037 h 1012824"/>
                  <a:gd name="connsiteX7" fmla="*/ 98425 w 955675"/>
                  <a:gd name="connsiteY7" fmla="*/ 569912 h 1012824"/>
                  <a:gd name="connsiteX8" fmla="*/ 269875 w 955675"/>
                  <a:gd name="connsiteY8" fmla="*/ 960437 h 1012824"/>
                  <a:gd name="connsiteX9" fmla="*/ 41275 w 955675"/>
                  <a:gd name="connsiteY9" fmla="*/ 884237 h 1012824"/>
                  <a:gd name="connsiteX10" fmla="*/ 22225 w 955675"/>
                  <a:gd name="connsiteY10" fmla="*/ 865187 h 1012824"/>
                  <a:gd name="connsiteX11" fmla="*/ 22225 w 955675"/>
                  <a:gd name="connsiteY11" fmla="*/ 865187 h 1012824"/>
                  <a:gd name="connsiteX0" fmla="*/ 955675 w 990601"/>
                  <a:gd name="connsiteY0" fmla="*/ 45244 h 1012031"/>
                  <a:gd name="connsiteX1" fmla="*/ 950913 w 990601"/>
                  <a:gd name="connsiteY1" fmla="*/ 50007 h 1012031"/>
                  <a:gd name="connsiteX2" fmla="*/ 717550 w 990601"/>
                  <a:gd name="connsiteY2" fmla="*/ 73819 h 1012031"/>
                  <a:gd name="connsiteX3" fmla="*/ 898525 w 990601"/>
                  <a:gd name="connsiteY3" fmla="*/ 492919 h 1012031"/>
                  <a:gd name="connsiteX4" fmla="*/ 508000 w 990601"/>
                  <a:gd name="connsiteY4" fmla="*/ 254794 h 1012031"/>
                  <a:gd name="connsiteX5" fmla="*/ 688975 w 990601"/>
                  <a:gd name="connsiteY5" fmla="*/ 654844 h 1012031"/>
                  <a:gd name="connsiteX6" fmla="*/ 288925 w 990601"/>
                  <a:gd name="connsiteY6" fmla="*/ 397669 h 1012031"/>
                  <a:gd name="connsiteX7" fmla="*/ 469900 w 990601"/>
                  <a:gd name="connsiteY7" fmla="*/ 807244 h 1012031"/>
                  <a:gd name="connsiteX8" fmla="*/ 98425 w 990601"/>
                  <a:gd name="connsiteY8" fmla="*/ 569119 h 1012031"/>
                  <a:gd name="connsiteX9" fmla="*/ 269875 w 990601"/>
                  <a:gd name="connsiteY9" fmla="*/ 959644 h 1012031"/>
                  <a:gd name="connsiteX10" fmla="*/ 41275 w 990601"/>
                  <a:gd name="connsiteY10" fmla="*/ 883444 h 1012031"/>
                  <a:gd name="connsiteX11" fmla="*/ 22225 w 990601"/>
                  <a:gd name="connsiteY11" fmla="*/ 864394 h 1012031"/>
                  <a:gd name="connsiteX12" fmla="*/ 22225 w 990601"/>
                  <a:gd name="connsiteY12" fmla="*/ 864394 h 1012031"/>
                  <a:gd name="connsiteX0" fmla="*/ 955675 w 1023113"/>
                  <a:gd name="connsiteY0" fmla="*/ 11116 h 977903"/>
                  <a:gd name="connsiteX1" fmla="*/ 950913 w 1023113"/>
                  <a:gd name="connsiteY1" fmla="*/ 15879 h 977903"/>
                  <a:gd name="connsiteX2" fmla="*/ 984219 w 1023113"/>
                  <a:gd name="connsiteY2" fmla="*/ 220644 h 977903"/>
                  <a:gd name="connsiteX3" fmla="*/ 717550 w 1023113"/>
                  <a:gd name="connsiteY3" fmla="*/ 39691 h 977903"/>
                  <a:gd name="connsiteX4" fmla="*/ 898525 w 1023113"/>
                  <a:gd name="connsiteY4" fmla="*/ 458791 h 977903"/>
                  <a:gd name="connsiteX5" fmla="*/ 508000 w 1023113"/>
                  <a:gd name="connsiteY5" fmla="*/ 220666 h 977903"/>
                  <a:gd name="connsiteX6" fmla="*/ 688975 w 1023113"/>
                  <a:gd name="connsiteY6" fmla="*/ 620716 h 977903"/>
                  <a:gd name="connsiteX7" fmla="*/ 288925 w 1023113"/>
                  <a:gd name="connsiteY7" fmla="*/ 363541 h 977903"/>
                  <a:gd name="connsiteX8" fmla="*/ 469900 w 1023113"/>
                  <a:gd name="connsiteY8" fmla="*/ 773116 h 977903"/>
                  <a:gd name="connsiteX9" fmla="*/ 98425 w 1023113"/>
                  <a:gd name="connsiteY9" fmla="*/ 534991 h 977903"/>
                  <a:gd name="connsiteX10" fmla="*/ 269875 w 1023113"/>
                  <a:gd name="connsiteY10" fmla="*/ 925516 h 977903"/>
                  <a:gd name="connsiteX11" fmla="*/ 41275 w 1023113"/>
                  <a:gd name="connsiteY11" fmla="*/ 849316 h 977903"/>
                  <a:gd name="connsiteX12" fmla="*/ 22225 w 1023113"/>
                  <a:gd name="connsiteY12" fmla="*/ 830266 h 977903"/>
                  <a:gd name="connsiteX13" fmla="*/ 22225 w 1023113"/>
                  <a:gd name="connsiteY13" fmla="*/ 830266 h 97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23113" h="977903">
                    <a:moveTo>
                      <a:pt x="955675" y="11116"/>
                    </a:moveTo>
                    <a:cubicBezTo>
                      <a:pt x="954881" y="11910"/>
                      <a:pt x="990601" y="11117"/>
                      <a:pt x="950913" y="15879"/>
                    </a:cubicBezTo>
                    <a:cubicBezTo>
                      <a:pt x="931863" y="15085"/>
                      <a:pt x="1023113" y="216675"/>
                      <a:pt x="984219" y="220644"/>
                    </a:cubicBezTo>
                    <a:cubicBezTo>
                      <a:pt x="945325" y="224613"/>
                      <a:pt x="731832" y="0"/>
                      <a:pt x="717550" y="39691"/>
                    </a:cubicBezTo>
                    <a:cubicBezTo>
                      <a:pt x="703268" y="79382"/>
                      <a:pt x="933450" y="428629"/>
                      <a:pt x="898525" y="458791"/>
                    </a:cubicBezTo>
                    <a:cubicBezTo>
                      <a:pt x="863600" y="488954"/>
                      <a:pt x="542925" y="193679"/>
                      <a:pt x="508000" y="220666"/>
                    </a:cubicBezTo>
                    <a:cubicBezTo>
                      <a:pt x="473075" y="247654"/>
                      <a:pt x="725487" y="596904"/>
                      <a:pt x="688975" y="620716"/>
                    </a:cubicBezTo>
                    <a:cubicBezTo>
                      <a:pt x="652463" y="644528"/>
                      <a:pt x="325437" y="338141"/>
                      <a:pt x="288925" y="363541"/>
                    </a:cubicBezTo>
                    <a:cubicBezTo>
                      <a:pt x="252413" y="388941"/>
                      <a:pt x="501650" y="744541"/>
                      <a:pt x="469900" y="773116"/>
                    </a:cubicBezTo>
                    <a:cubicBezTo>
                      <a:pt x="438150" y="801691"/>
                      <a:pt x="131762" y="509591"/>
                      <a:pt x="98425" y="534991"/>
                    </a:cubicBezTo>
                    <a:cubicBezTo>
                      <a:pt x="65088" y="560391"/>
                      <a:pt x="279400" y="873129"/>
                      <a:pt x="269875" y="925516"/>
                    </a:cubicBezTo>
                    <a:cubicBezTo>
                      <a:pt x="260350" y="977903"/>
                      <a:pt x="82550" y="865191"/>
                      <a:pt x="41275" y="849316"/>
                    </a:cubicBezTo>
                    <a:cubicBezTo>
                      <a:pt x="0" y="833441"/>
                      <a:pt x="22225" y="830266"/>
                      <a:pt x="22225" y="830266"/>
                    </a:cubicBezTo>
                    <a:lnTo>
                      <a:pt x="22225" y="830266"/>
                    </a:lnTo>
                  </a:path>
                </a:pathLst>
              </a:cu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4" name="Text Box 74"/>
              <p:cNvSpPr txBox="1">
                <a:spLocks noChangeArrowheads="1"/>
              </p:cNvSpPr>
              <p:nvPr/>
            </p:nvSpPr>
            <p:spPr bwMode="auto">
              <a:xfrm>
                <a:off x="8746832" y="285728"/>
                <a:ext cx="39716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it-IT" sz="2000" b="1" dirty="0" smtClean="0">
                    <a:solidFill>
                      <a:srgbClr val="000099"/>
                    </a:solidFill>
                    <a:sym typeface="Symbol" pitchFamily="18" charset="2"/>
                  </a:rPr>
                  <a:t>’</a:t>
                </a:r>
                <a:endParaRPr lang="it-IT" sz="2000" b="1" dirty="0">
                  <a:solidFill>
                    <a:srgbClr val="000099"/>
                  </a:solidFill>
                </a:endParaRPr>
              </a:p>
            </p:txBody>
          </p:sp>
        </p:grpSp>
      </p:grpSp>
      <p:sp>
        <p:nvSpPr>
          <p:cNvPr id="65" name="CasellaDiTesto 64"/>
          <p:cNvSpPr txBox="1"/>
          <p:nvPr/>
        </p:nvSpPr>
        <p:spPr>
          <a:xfrm>
            <a:off x="214282" y="1285860"/>
            <a:ext cx="6529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Inverse kinematics for the Compton scattering: </a:t>
            </a:r>
            <a:r>
              <a:rPr lang="el-GR" sz="2000" dirty="0" smtClean="0"/>
              <a:t>γ</a:t>
            </a:r>
            <a:r>
              <a:rPr lang="en-US" sz="2000" dirty="0" smtClean="0"/>
              <a:t>*</a:t>
            </a:r>
            <a:r>
              <a:rPr lang="el-GR" sz="2000" dirty="0" smtClean="0"/>
              <a:t>π→γπ</a:t>
            </a:r>
            <a:r>
              <a:rPr lang="en-US" sz="2000" dirty="0" smtClean="0"/>
              <a:t>’</a:t>
            </a:r>
          </a:p>
          <a:p>
            <a:r>
              <a:rPr lang="en-US" sz="2000" dirty="0" smtClean="0"/>
              <a:t>In the incoming </a:t>
            </a:r>
            <a:r>
              <a:rPr lang="en-US" sz="2000" dirty="0" err="1" smtClean="0"/>
              <a:t>pion</a:t>
            </a:r>
            <a:r>
              <a:rPr lang="en-US" sz="2000" dirty="0" smtClean="0"/>
              <a:t> rest frame (</a:t>
            </a:r>
            <a:r>
              <a:rPr lang="en-US" sz="2000" dirty="0" smtClean="0">
                <a:solidFill>
                  <a:srgbClr val="FF0000"/>
                </a:solidFill>
              </a:rPr>
              <a:t>Anti-laboratory system</a:t>
            </a:r>
            <a:r>
              <a:rPr lang="en-US" sz="2000" dirty="0" smtClean="0"/>
              <a:t>)</a:t>
            </a:r>
            <a:r>
              <a:rPr lang="en-US" sz="2000" dirty="0" smtClean="0">
                <a:latin typeface="Constantia" pitchFamily="18" charset="0"/>
              </a:rPr>
              <a:t>  </a:t>
            </a:r>
            <a:endParaRPr lang="it-IT" sz="2000" dirty="0">
              <a:latin typeface="Constantia" pitchFamily="18" charset="0"/>
            </a:endParaRPr>
          </a:p>
        </p:txBody>
      </p:sp>
      <p:sp>
        <p:nvSpPr>
          <p:cNvPr id="71" name="CasellaDiTesto 70"/>
          <p:cNvSpPr txBox="1"/>
          <p:nvPr/>
        </p:nvSpPr>
        <p:spPr>
          <a:xfrm>
            <a:off x="214282" y="3714752"/>
            <a:ext cx="5368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Assuming </a:t>
            </a:r>
            <a:r>
              <a:rPr lang="it-IT" sz="2000" dirty="0" smtClean="0">
                <a:solidFill>
                  <a:srgbClr val="FF0000"/>
                </a:solidFill>
                <a:sym typeface="Symbol" pitchFamily="18" charset="2"/>
              </a:rPr>
              <a:t>(</a:t>
            </a:r>
            <a:r>
              <a:rPr lang="el-GR" sz="2000" dirty="0" smtClean="0">
                <a:solidFill>
                  <a:srgbClr val="FF0000"/>
                </a:solidFill>
                <a:sym typeface="Symbol" pitchFamily="18" charset="2"/>
              </a:rPr>
              <a:t>α</a:t>
            </a:r>
            <a:r>
              <a:rPr lang="el-GR" sz="2000" baseline="-25000" dirty="0" smtClean="0">
                <a:solidFill>
                  <a:srgbClr val="FF0000"/>
                </a:solidFill>
                <a:sym typeface="Symbol" pitchFamily="18" charset="2"/>
              </a:rPr>
              <a:t>π</a:t>
            </a:r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+</a:t>
            </a:r>
            <a:r>
              <a:rPr lang="el-GR" sz="2000" dirty="0" smtClean="0">
                <a:solidFill>
                  <a:srgbClr val="FF0000"/>
                </a:solidFill>
                <a:sym typeface="Symbol" pitchFamily="18" charset="2"/>
              </a:rPr>
              <a:t>β</a:t>
            </a:r>
            <a:r>
              <a:rPr lang="el-GR" sz="2000" baseline="-25000" dirty="0" smtClean="0">
                <a:solidFill>
                  <a:srgbClr val="FF0000"/>
                </a:solidFill>
                <a:sym typeface="Symbol" pitchFamily="18" charset="2"/>
              </a:rPr>
              <a:t>π</a:t>
            </a:r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)= 0 </a:t>
            </a:r>
            <a:r>
              <a:rPr lang="en-US" sz="2000" dirty="0" smtClean="0">
                <a:sym typeface="Symbol" pitchFamily="18" charset="2"/>
              </a:rPr>
              <a:t>in the </a:t>
            </a:r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Laboratory system</a:t>
            </a:r>
            <a:r>
              <a:rPr lang="en-US" sz="2000" dirty="0" smtClean="0">
                <a:sym typeface="Symbol" pitchFamily="18" charset="2"/>
              </a:rPr>
              <a:t>:</a:t>
            </a:r>
            <a:endParaRPr lang="it-IT" sz="2000" dirty="0"/>
          </a:p>
        </p:txBody>
      </p:sp>
      <p:graphicFrame>
        <p:nvGraphicFramePr>
          <p:cNvPr id="73" name="Oggetto 72"/>
          <p:cNvGraphicFramePr>
            <a:graphicFrameLocks noChangeAspect="1"/>
          </p:cNvGraphicFramePr>
          <p:nvPr/>
        </p:nvGraphicFramePr>
        <p:xfrm>
          <a:off x="214282" y="5143512"/>
          <a:ext cx="2928937" cy="900113"/>
        </p:xfrm>
        <a:graphic>
          <a:graphicData uri="http://schemas.openxmlformats.org/presentationml/2006/ole">
            <p:oleObj spid="_x0000_s3081" name="Equazione" r:id="rId5" imgW="1777680" imgH="545760" progId="Equation.3">
              <p:embed/>
            </p:oleObj>
          </a:graphicData>
        </a:graphic>
      </p:graphicFrame>
      <p:sp>
        <p:nvSpPr>
          <p:cNvPr id="75" name="CasellaDiTesto 74"/>
          <p:cNvSpPr txBox="1"/>
          <p:nvPr/>
        </p:nvSpPr>
        <p:spPr>
          <a:xfrm>
            <a:off x="3428992" y="5398167"/>
            <a:ext cx="39352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</a:t>
            </a:r>
            <a:r>
              <a:rPr lang="en-US" sz="2000" baseline="30000" dirty="0" smtClean="0"/>
              <a:t>2</a:t>
            </a:r>
            <a:r>
              <a:rPr lang="en-US" sz="2000" baseline="-25000" dirty="0" smtClean="0"/>
              <a:t>max </a:t>
            </a:r>
            <a:r>
              <a:rPr lang="en-US" sz="2000" dirty="0" smtClean="0"/>
              <a:t>depends on analysis cut</a:t>
            </a:r>
          </a:p>
          <a:p>
            <a:r>
              <a:rPr lang="en-US" sz="2000" dirty="0" smtClean="0"/>
              <a:t>E</a:t>
            </a:r>
            <a:r>
              <a:rPr lang="el-GR" sz="2000" baseline="-25000" dirty="0" smtClean="0"/>
              <a:t>γ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is the energy of the real photon</a:t>
            </a:r>
            <a:endParaRPr lang="it-IT" sz="2000" dirty="0"/>
          </a:p>
        </p:txBody>
      </p:sp>
      <p:grpSp>
        <p:nvGrpSpPr>
          <p:cNvPr id="81" name="Gruppo 80"/>
          <p:cNvGrpSpPr/>
          <p:nvPr/>
        </p:nvGrpSpPr>
        <p:grpSpPr>
          <a:xfrm>
            <a:off x="50800" y="2170113"/>
            <a:ext cx="5851525" cy="900112"/>
            <a:chOff x="50800" y="2170113"/>
            <a:chExt cx="5851525" cy="900112"/>
          </a:xfrm>
        </p:grpSpPr>
        <p:graphicFrame>
          <p:nvGraphicFramePr>
            <p:cNvPr id="67" name="Oggetto 66"/>
            <p:cNvGraphicFramePr>
              <a:graphicFrameLocks noChangeAspect="1"/>
            </p:cNvGraphicFramePr>
            <p:nvPr/>
          </p:nvGraphicFramePr>
          <p:xfrm>
            <a:off x="50800" y="2170113"/>
            <a:ext cx="5851525" cy="900112"/>
          </p:xfrm>
          <a:graphic>
            <a:graphicData uri="http://schemas.openxmlformats.org/presentationml/2006/ole">
              <p:oleObj spid="_x0000_s3079" name="Equazione" r:id="rId6" imgW="3632040" imgH="558720" progId="Equation.3">
                <p:embed/>
              </p:oleObj>
            </a:graphicData>
          </a:graphic>
        </p:graphicFrame>
        <p:sp>
          <p:nvSpPr>
            <p:cNvPr id="76" name="Ovale 75"/>
            <p:cNvSpPr/>
            <p:nvPr/>
          </p:nvSpPr>
          <p:spPr>
            <a:xfrm>
              <a:off x="3143052" y="2357430"/>
              <a:ext cx="357190" cy="28575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8" name="Ovale 77"/>
            <p:cNvSpPr/>
            <p:nvPr/>
          </p:nvSpPr>
          <p:spPr>
            <a:xfrm rot="5664495">
              <a:off x="4881798" y="2325967"/>
              <a:ext cx="357190" cy="28247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82" name="Gruppo 81"/>
          <p:cNvGrpSpPr/>
          <p:nvPr/>
        </p:nvGrpSpPr>
        <p:grpSpPr>
          <a:xfrm>
            <a:off x="214282" y="4286256"/>
            <a:ext cx="6337300" cy="900112"/>
            <a:chOff x="214282" y="4286256"/>
            <a:chExt cx="6337300" cy="900112"/>
          </a:xfrm>
        </p:grpSpPr>
        <p:graphicFrame>
          <p:nvGraphicFramePr>
            <p:cNvPr id="72" name="Oggetto 71"/>
            <p:cNvGraphicFramePr>
              <a:graphicFrameLocks noChangeAspect="1"/>
            </p:cNvGraphicFramePr>
            <p:nvPr/>
          </p:nvGraphicFramePr>
          <p:xfrm>
            <a:off x="214282" y="4286256"/>
            <a:ext cx="6337300" cy="900112"/>
          </p:xfrm>
          <a:graphic>
            <a:graphicData uri="http://schemas.openxmlformats.org/presentationml/2006/ole">
              <p:oleObj spid="_x0000_s3080" name="Equazione" r:id="rId7" imgW="3759120" imgH="533160" progId="Equation.3">
                <p:embed/>
              </p:oleObj>
            </a:graphicData>
          </a:graphic>
        </p:graphicFrame>
        <p:sp>
          <p:nvSpPr>
            <p:cNvPr id="79" name="Ovale 78"/>
            <p:cNvSpPr/>
            <p:nvPr/>
          </p:nvSpPr>
          <p:spPr>
            <a:xfrm rot="5400000">
              <a:off x="3536149" y="4607727"/>
              <a:ext cx="357190" cy="28575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0" name="CasellaDiTesto 79"/>
          <p:cNvSpPr txBox="1"/>
          <p:nvPr/>
        </p:nvSpPr>
        <p:spPr>
          <a:xfrm>
            <a:off x="214282" y="3214686"/>
            <a:ext cx="7088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ω</a:t>
            </a:r>
            <a:r>
              <a:rPr lang="en-US" sz="2000" dirty="0" smtClean="0"/>
              <a:t> is the energy of the virtual photon in the anti-laboratory sys. </a:t>
            </a:r>
            <a:endParaRPr lang="it-IT" sz="2000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6000760" y="2500306"/>
            <a:ext cx="2676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el-GR" sz="2000" b="1" baseline="-25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l-GR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el-GR" sz="2000" b="1" baseline="-25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independently</a:t>
            </a:r>
            <a:endParaRPr lang="it-IT" sz="2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7215206" y="4572008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el-GR" sz="2000" b="1" baseline="-25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endParaRPr lang="it-IT" sz="2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 Box 74"/>
          <p:cNvSpPr txBox="1">
            <a:spLocks noChangeArrowheads="1"/>
          </p:cNvSpPr>
          <p:nvPr/>
        </p:nvSpPr>
        <p:spPr bwMode="auto">
          <a:xfrm>
            <a:off x="7143768" y="1142984"/>
            <a:ext cx="3971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γ</a:t>
            </a:r>
            <a:r>
              <a:rPr lang="it-IT" sz="20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*</a:t>
            </a:r>
            <a:endParaRPr lang="it-IT" sz="2000" b="1" baseline="30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74"/>
          <p:cNvSpPr txBox="1">
            <a:spLocks noChangeArrowheads="1"/>
          </p:cNvSpPr>
          <p:nvPr/>
        </p:nvSpPr>
        <p:spPr bwMode="auto">
          <a:xfrm>
            <a:off x="8675426" y="1071546"/>
            <a:ext cx="3971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γ</a:t>
            </a:r>
            <a:endParaRPr lang="it-IT" sz="2000" b="1" baseline="30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1" grpId="0"/>
      <p:bldP spid="75" grpId="0"/>
      <p:bldP spid="80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Trigg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893370"/>
            <a:ext cx="8643966" cy="2760099"/>
          </a:xfrm>
          <a:prstGeom prst="rect">
            <a:avLst/>
          </a:prstGeom>
        </p:spPr>
      </p:pic>
      <p:sp>
        <p:nvSpPr>
          <p:cNvPr id="245764" name="Text Box 4"/>
          <p:cNvSpPr txBox="1">
            <a:spLocks noChangeArrowheads="1"/>
          </p:cNvSpPr>
          <p:nvPr/>
        </p:nvSpPr>
        <p:spPr bwMode="auto">
          <a:xfrm>
            <a:off x="312127" y="99060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it-IT" sz="2400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57148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Times New Roman" pitchFamily="18" charset="0"/>
              </a:rPr>
              <a:t>Trigger</a:t>
            </a:r>
            <a:endParaRPr lang="it-IT" sz="3600" dirty="0">
              <a:latin typeface="Times New Roman" pitchFamily="18" charset="0"/>
            </a:endParaRPr>
          </a:p>
        </p:txBody>
      </p:sp>
      <p:sp>
        <p:nvSpPr>
          <p:cNvPr id="245789" name="Text Box 29"/>
          <p:cNvSpPr txBox="1">
            <a:spLocks noChangeArrowheads="1"/>
          </p:cNvSpPr>
          <p:nvPr/>
        </p:nvSpPr>
        <p:spPr bwMode="auto">
          <a:xfrm>
            <a:off x="357158" y="3714752"/>
            <a:ext cx="799367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chemeClr val="accent1"/>
                </a:solidFill>
              </a:rPr>
              <a:t>Experimental conditions during the  2004 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hadron</a:t>
            </a:r>
            <a:r>
              <a:rPr lang="en-US" dirty="0">
                <a:solidFill>
                  <a:schemeClr val="accent1"/>
                </a:solidFill>
              </a:rPr>
              <a:t> run (7 days)</a:t>
            </a:r>
          </a:p>
          <a:p>
            <a:pPr algn="l">
              <a:buFontTx/>
              <a:buChar char="•"/>
            </a:pP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</a:t>
            </a:r>
            <a:r>
              <a:rPr lang="en-US" dirty="0">
                <a:solidFill>
                  <a:schemeClr val="accent1"/>
                </a:solidFill>
              </a:rPr>
              <a:t>: 190 </a:t>
            </a:r>
            <a:r>
              <a:rPr lang="en-US" dirty="0" err="1">
                <a:solidFill>
                  <a:schemeClr val="accent1"/>
                </a:solidFill>
              </a:rPr>
              <a:t>GeV</a:t>
            </a:r>
            <a:r>
              <a:rPr lang="en-US" dirty="0">
                <a:solidFill>
                  <a:schemeClr val="accent1"/>
                </a:solidFill>
              </a:rPr>
              <a:t>/c; </a:t>
            </a:r>
            <a:r>
              <a:rPr lang="en-US" dirty="0">
                <a:solidFill>
                  <a:schemeClr val="accent1"/>
                </a:solidFill>
                <a:cs typeface="Times New Roman" pitchFamily="18" charset="0"/>
              </a:rPr>
              <a:t>~10</a:t>
            </a:r>
            <a:r>
              <a:rPr lang="en-US" baseline="30000" dirty="0">
                <a:solidFill>
                  <a:schemeClr val="accent1"/>
                </a:solidFill>
                <a:cs typeface="Times New Roman" pitchFamily="18" charset="0"/>
              </a:rPr>
              <a:t>6</a:t>
            </a:r>
            <a:r>
              <a:rPr lang="en-US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l-GR" dirty="0">
                <a:solidFill>
                  <a:srgbClr val="FF0000"/>
                </a:solidFill>
                <a:cs typeface="Times New Roman" pitchFamily="18" charset="0"/>
              </a:rPr>
              <a:t>π</a:t>
            </a:r>
            <a:r>
              <a:rPr lang="en-US" dirty="0">
                <a:solidFill>
                  <a:schemeClr val="accent1"/>
                </a:solidFill>
                <a:cs typeface="Times New Roman" pitchFamily="18" charset="0"/>
              </a:rPr>
              <a:t>/s, </a:t>
            </a:r>
            <a:r>
              <a:rPr lang="en-US" dirty="0" smtClean="0">
                <a:solidFill>
                  <a:schemeClr val="accent1"/>
                </a:solidFill>
                <a:cs typeface="Times New Roman" pitchFamily="18" charset="0"/>
              </a:rPr>
              <a:t>   4.8 </a:t>
            </a:r>
            <a:r>
              <a:rPr lang="en-US" dirty="0">
                <a:solidFill>
                  <a:schemeClr val="accent1"/>
                </a:solidFill>
                <a:cs typeface="Times New Roman" pitchFamily="18" charset="0"/>
              </a:rPr>
              <a:t>s / 16 s </a:t>
            </a:r>
            <a:r>
              <a:rPr lang="en-US">
                <a:solidFill>
                  <a:schemeClr val="accent1"/>
                </a:solidFill>
                <a:cs typeface="Times New Roman" pitchFamily="18" charset="0"/>
              </a:rPr>
              <a:t>spill </a:t>
            </a:r>
            <a:r>
              <a:rPr lang="en-US" smtClean="0">
                <a:solidFill>
                  <a:schemeClr val="accent1"/>
                </a:solidFill>
                <a:cs typeface="Times New Roman" pitchFamily="18" charset="0"/>
              </a:rPr>
              <a:t>structure</a:t>
            </a:r>
            <a:endParaRPr lang="en-US" dirty="0" smtClean="0">
              <a:solidFill>
                <a:schemeClr val="accent1"/>
              </a:solidFill>
              <a:cs typeface="Times New Roman" pitchFamily="18" charset="0"/>
            </a:endParaRPr>
          </a:p>
          <a:p>
            <a:pPr lvl="1"/>
            <a:r>
              <a:rPr lang="en-US" dirty="0" smtClean="0">
                <a:solidFill>
                  <a:schemeClr val="accent1"/>
                </a:solidFill>
                <a:cs typeface="Times New Roman" pitchFamily="18" charset="0"/>
              </a:rPr>
              <a:t>      190 </a:t>
            </a:r>
            <a:r>
              <a:rPr lang="en-US" dirty="0" err="1">
                <a:solidFill>
                  <a:schemeClr val="accent1"/>
                </a:solidFill>
                <a:cs typeface="Times New Roman" pitchFamily="18" charset="0"/>
              </a:rPr>
              <a:t>GeV</a:t>
            </a:r>
            <a:r>
              <a:rPr lang="en-US" dirty="0">
                <a:solidFill>
                  <a:schemeClr val="accent1"/>
                </a:solidFill>
                <a:cs typeface="Times New Roman" pitchFamily="18" charset="0"/>
              </a:rPr>
              <a:t>/c; ~10</a:t>
            </a:r>
            <a:r>
              <a:rPr lang="en-US" baseline="30000" dirty="0">
                <a:solidFill>
                  <a:schemeClr val="accent1"/>
                </a:solidFill>
                <a:cs typeface="Times New Roman" pitchFamily="18" charset="0"/>
              </a:rPr>
              <a:t>8</a:t>
            </a:r>
            <a:r>
              <a:rPr lang="en-US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l-GR" dirty="0">
                <a:solidFill>
                  <a:srgbClr val="FF0000"/>
                </a:solidFill>
                <a:cs typeface="Times New Roman" pitchFamily="18" charset="0"/>
              </a:rPr>
              <a:t>μ</a:t>
            </a:r>
            <a:r>
              <a:rPr lang="en-US" dirty="0">
                <a:solidFill>
                  <a:schemeClr val="accent1"/>
                </a:solidFill>
                <a:cs typeface="Times New Roman" pitchFamily="18" charset="0"/>
              </a:rPr>
              <a:t>/s </a:t>
            </a:r>
            <a:endParaRPr lang="en-US" dirty="0" smtClean="0">
              <a:solidFill>
                <a:schemeClr val="accent1"/>
              </a:solidFill>
              <a:cs typeface="Times New Roman" pitchFamily="18" charset="0"/>
            </a:endParaRPr>
          </a:p>
          <a:p>
            <a:pPr lvl="1"/>
            <a:endParaRPr lang="el-GR" dirty="0">
              <a:solidFill>
                <a:srgbClr val="000099"/>
              </a:solidFill>
              <a:cs typeface="Times New Roman" pitchFamily="18" charset="0"/>
            </a:endParaRPr>
          </a:p>
          <a:p>
            <a:pPr algn="l">
              <a:buFontTx/>
              <a:buChar char="•"/>
            </a:pPr>
            <a:r>
              <a:rPr lang="en-US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Targets</a:t>
            </a:r>
            <a:r>
              <a:rPr lang="en-US" dirty="0">
                <a:solidFill>
                  <a:schemeClr val="accent1"/>
                </a:solidFill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chemeClr val="accent1"/>
                </a:solidFill>
                <a:cs typeface="Times New Roman" pitchFamily="18" charset="0"/>
              </a:rPr>
              <a:t> 1.6 – (2+1) - 3 mm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Pb</a:t>
            </a:r>
            <a:r>
              <a:rPr lang="en-US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1"/>
                </a:solidFill>
                <a:cs typeface="Times New Roman" pitchFamily="18" charset="0"/>
              </a:rPr>
              <a:t>, </a:t>
            </a:r>
            <a:r>
              <a:rPr lang="en-US" dirty="0">
                <a:solidFill>
                  <a:schemeClr val="accent1"/>
                </a:solidFill>
                <a:cs typeface="Times New Roman" pitchFamily="18" charset="0"/>
              </a:rPr>
              <a:t>7 mm 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Cu</a:t>
            </a:r>
            <a:r>
              <a:rPr lang="en-US" dirty="0">
                <a:solidFill>
                  <a:schemeClr val="accent1"/>
                </a:solidFill>
                <a:cs typeface="Times New Roman" pitchFamily="18" charset="0"/>
              </a:rPr>
              <a:t>, 23 mm 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C</a:t>
            </a:r>
          </a:p>
          <a:p>
            <a:pPr algn="l"/>
            <a:endParaRPr lang="en-US" dirty="0">
              <a:solidFill>
                <a:schemeClr val="accent1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Triggers:</a:t>
            </a:r>
          </a:p>
          <a:p>
            <a:pPr lvl="1">
              <a:buClr>
                <a:schemeClr val="accent1"/>
              </a:buClr>
              <a:buFontTx/>
              <a:buChar char="•"/>
            </a:pP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Primakoff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1 </a:t>
            </a:r>
            <a:r>
              <a:rPr lang="en-US" dirty="0" smtClean="0">
                <a:solidFill>
                  <a:schemeClr val="accent1"/>
                </a:solidFill>
                <a:cs typeface="Times New Roman" pitchFamily="18" charset="0"/>
              </a:rPr>
              <a:t> =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Hodoscope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hit  </a:t>
            </a:r>
            <a:r>
              <a:rPr lang="en-US" dirty="0" smtClean="0">
                <a:solidFill>
                  <a:schemeClr val="accent1"/>
                </a:solidFill>
                <a:cs typeface="Times New Roman" pitchFamily="18" charset="0"/>
              </a:rPr>
              <a:t>x </a:t>
            </a:r>
            <a:r>
              <a:rPr lang="en-US" dirty="0" smtClean="0">
                <a:solidFill>
                  <a:srgbClr val="FF0000"/>
                </a:solidFill>
              </a:rPr>
              <a:t>ECal2</a:t>
            </a:r>
            <a:r>
              <a:rPr lang="en-US" dirty="0" smtClean="0">
                <a:solidFill>
                  <a:schemeClr val="accent1"/>
                </a:solidFill>
              </a:rPr>
              <a:t> (E&gt;50 </a:t>
            </a:r>
            <a:r>
              <a:rPr lang="en-US" dirty="0" err="1" smtClean="0">
                <a:solidFill>
                  <a:schemeClr val="accent1"/>
                </a:solidFill>
              </a:rPr>
              <a:t>GeV</a:t>
            </a:r>
            <a:r>
              <a:rPr lang="en-US" dirty="0" smtClean="0">
                <a:solidFill>
                  <a:schemeClr val="accent1"/>
                </a:solidFill>
              </a:rPr>
              <a:t>) x </a:t>
            </a:r>
            <a:r>
              <a:rPr lang="en-US" dirty="0" smtClean="0">
                <a:solidFill>
                  <a:srgbClr val="FF0000"/>
                </a:solidFill>
              </a:rPr>
              <a:t>HCal2</a:t>
            </a:r>
            <a:r>
              <a:rPr lang="en-US" dirty="0" smtClean="0">
                <a:solidFill>
                  <a:schemeClr val="accent1"/>
                </a:solidFill>
              </a:rPr>
              <a:t> (E&gt;18 </a:t>
            </a:r>
            <a:r>
              <a:rPr lang="en-US" dirty="0" err="1" smtClean="0">
                <a:solidFill>
                  <a:schemeClr val="accent1"/>
                </a:solidFill>
              </a:rPr>
              <a:t>GeV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</a:p>
          <a:p>
            <a:pPr lvl="1">
              <a:buFontTx/>
              <a:buChar char="•"/>
            </a:pPr>
            <a:r>
              <a:rPr lang="en-US" dirty="0" smtClean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Primakoff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2</a:t>
            </a:r>
            <a:r>
              <a:rPr lang="en-US" dirty="0" smtClean="0">
                <a:solidFill>
                  <a:schemeClr val="accent1"/>
                </a:solidFill>
                <a:cs typeface="Times New Roman" pitchFamily="18" charset="0"/>
              </a:rPr>
              <a:t> = </a:t>
            </a:r>
            <a:r>
              <a:rPr lang="en-US" dirty="0" smtClean="0">
                <a:solidFill>
                  <a:srgbClr val="FF0000"/>
                </a:solidFill>
              </a:rPr>
              <a:t>ECal2</a:t>
            </a:r>
            <a:r>
              <a:rPr lang="en-US" dirty="0" smtClean="0">
                <a:solidFill>
                  <a:schemeClr val="accent1"/>
                </a:solidFill>
              </a:rPr>
              <a:t> (E&gt;100 </a:t>
            </a:r>
            <a:r>
              <a:rPr lang="en-US" dirty="0" err="1" smtClean="0">
                <a:solidFill>
                  <a:schemeClr val="accent1"/>
                </a:solidFill>
              </a:rPr>
              <a:t>GeV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  <a:endParaRPr lang="en-US" dirty="0" smtClean="0">
              <a:solidFill>
                <a:schemeClr val="accent1"/>
              </a:solidFill>
              <a:cs typeface="Times New Roman" pitchFamily="18" charset="0"/>
            </a:endParaRPr>
          </a:p>
          <a:p>
            <a:pPr marL="0" lvl="1">
              <a:buFontTx/>
              <a:buChar char="•"/>
            </a:pP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Saturated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trigger</a:t>
            </a:r>
            <a:r>
              <a:rPr lang="de-DE" dirty="0" smtClean="0">
                <a:solidFill>
                  <a:schemeClr val="accent1"/>
                </a:solidFill>
              </a:rPr>
              <a:t> rate (40-50k/</a:t>
            </a:r>
            <a:r>
              <a:rPr lang="de-DE" dirty="0" err="1" smtClean="0">
                <a:solidFill>
                  <a:schemeClr val="accent1"/>
                </a:solidFill>
              </a:rPr>
              <a:t>spill</a:t>
            </a:r>
            <a:r>
              <a:rPr lang="de-DE" dirty="0" smtClean="0">
                <a:solidFill>
                  <a:schemeClr val="accent1"/>
                </a:solidFill>
              </a:rPr>
              <a:t>)</a:t>
            </a:r>
            <a:endParaRPr lang="en-US" dirty="0" smtClean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5791200" y="6492875"/>
            <a:ext cx="3352800" cy="365125"/>
          </a:xfrm>
        </p:spPr>
        <p:txBody>
          <a:bodyPr/>
          <a:lstStyle/>
          <a:p>
            <a:r>
              <a:rPr lang="it-IT" dirty="0" smtClean="0"/>
              <a:t>M. </a:t>
            </a:r>
            <a:r>
              <a:rPr lang="it-IT" dirty="0" err="1" smtClean="0"/>
              <a:t>Colantoni</a:t>
            </a:r>
            <a:r>
              <a:rPr lang="it-IT" dirty="0" smtClean="0"/>
              <a:t> - Menu 2007 </a:t>
            </a:r>
            <a:r>
              <a:rPr lang="it-IT" dirty="0" err="1" smtClean="0"/>
              <a:t>Juelich</a:t>
            </a:r>
            <a:r>
              <a:rPr lang="it-IT" dirty="0" smtClean="0"/>
              <a:t> 10-14 </a:t>
            </a:r>
            <a:r>
              <a:rPr lang="it-IT" dirty="0" err="1" smtClean="0"/>
              <a:t>Sept</a:t>
            </a:r>
            <a:r>
              <a:rPr lang="it-IT" dirty="0" smtClean="0"/>
              <a:t> 2007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00034" y="1"/>
            <a:ext cx="7086600" cy="642918"/>
          </a:xfrm>
        </p:spPr>
        <p:txBody>
          <a:bodyPr>
            <a:normAutofit/>
          </a:bodyPr>
          <a:lstStyle/>
          <a:p>
            <a:r>
              <a:rPr lang="en-US" sz="3600" dirty="0"/>
              <a:t>Typical reconstructed event: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endParaRPr lang="it-IT" sz="3600" dirty="0">
              <a:solidFill>
                <a:srgbClr val="000066"/>
              </a:solidFill>
            </a:endParaRPr>
          </a:p>
        </p:txBody>
      </p:sp>
      <p:pic>
        <p:nvPicPr>
          <p:cNvPr id="214019" name="Picture 1027" descr="ev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936626"/>
            <a:ext cx="8382000" cy="5489575"/>
          </a:xfrm>
          <a:prstGeom prst="rect">
            <a:avLst/>
          </a:prstGeom>
          <a:noFill/>
        </p:spPr>
      </p:pic>
      <p:graphicFrame>
        <p:nvGraphicFramePr>
          <p:cNvPr id="214020" name="Object 1028"/>
          <p:cNvGraphicFramePr>
            <a:graphicFrameLocks noChangeAspect="1"/>
          </p:cNvGraphicFramePr>
          <p:nvPr/>
        </p:nvGraphicFramePr>
        <p:xfrm>
          <a:off x="714348" y="1071546"/>
          <a:ext cx="2671396" cy="522306"/>
        </p:xfrm>
        <a:graphic>
          <a:graphicData uri="http://schemas.openxmlformats.org/presentationml/2006/ole">
            <p:oleObj spid="_x0000_s2050" name="Equation" r:id="rId5" imgW="1422360" imgH="228600" progId="Equation.3">
              <p:embed/>
            </p:oleObj>
          </a:graphicData>
        </a:graphic>
      </p:graphicFrame>
      <p:sp>
        <p:nvSpPr>
          <p:cNvPr id="214022" name="Text Box 1030"/>
          <p:cNvSpPr txBox="1">
            <a:spLocks noChangeArrowheads="1"/>
          </p:cNvSpPr>
          <p:nvPr/>
        </p:nvSpPr>
        <p:spPr bwMode="auto">
          <a:xfrm>
            <a:off x="7631723" y="5715000"/>
            <a:ext cx="7159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ECal2</a:t>
            </a:r>
            <a:endParaRPr lang="it-IT" sz="1600" b="1">
              <a:solidFill>
                <a:schemeClr val="bg1"/>
              </a:solidFill>
            </a:endParaRPr>
          </a:p>
        </p:txBody>
      </p:sp>
      <p:sp>
        <p:nvSpPr>
          <p:cNvPr id="214023" name="AutoShape 1031"/>
          <p:cNvSpPr>
            <a:spLocks noChangeArrowheads="1"/>
          </p:cNvSpPr>
          <p:nvPr/>
        </p:nvSpPr>
        <p:spPr bwMode="auto">
          <a:xfrm rot="5400000">
            <a:off x="7661272" y="3339562"/>
            <a:ext cx="576000" cy="612000"/>
          </a:xfrm>
          <a:custGeom>
            <a:avLst/>
            <a:gdLst>
              <a:gd name="G0" fmla="+- 9781 0 0"/>
              <a:gd name="G1" fmla="+- 21600 0 9781"/>
              <a:gd name="G2" fmla="*/ 9781 1 2"/>
              <a:gd name="G3" fmla="+- 21600 0 G2"/>
              <a:gd name="G4" fmla="+/ 9781 21600 2"/>
              <a:gd name="G5" fmla="+/ G1 0 2"/>
              <a:gd name="G6" fmla="*/ 21600 21600 9781"/>
              <a:gd name="G7" fmla="*/ G6 1 2"/>
              <a:gd name="G8" fmla="+- 21600 0 G7"/>
              <a:gd name="G9" fmla="*/ 21600 1 2"/>
              <a:gd name="G10" fmla="+- 9781 0 G9"/>
              <a:gd name="G11" fmla="?: G10 G8 0"/>
              <a:gd name="G12" fmla="?: G10 G7 21600"/>
              <a:gd name="T0" fmla="*/ 16709 w 21600"/>
              <a:gd name="T1" fmla="*/ 10800 h 21600"/>
              <a:gd name="T2" fmla="*/ 10800 w 21600"/>
              <a:gd name="T3" fmla="*/ 21600 h 21600"/>
              <a:gd name="T4" fmla="*/ 4891 w 21600"/>
              <a:gd name="T5" fmla="*/ 10800 h 21600"/>
              <a:gd name="T6" fmla="*/ 10800 w 21600"/>
              <a:gd name="T7" fmla="*/ 0 h 21600"/>
              <a:gd name="T8" fmla="*/ 6691 w 21600"/>
              <a:gd name="T9" fmla="*/ 6691 h 21600"/>
              <a:gd name="T10" fmla="*/ 14909 w 21600"/>
              <a:gd name="T11" fmla="*/ 1490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9781" y="21600"/>
                </a:lnTo>
                <a:lnTo>
                  <a:pt x="11819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it-IT"/>
          </a:p>
        </p:txBody>
      </p:sp>
      <p:sp>
        <p:nvSpPr>
          <p:cNvPr id="214026" name="Line 1034"/>
          <p:cNvSpPr>
            <a:spLocks noChangeShapeType="1"/>
          </p:cNvSpPr>
          <p:nvPr/>
        </p:nvSpPr>
        <p:spPr bwMode="auto">
          <a:xfrm flipV="1">
            <a:off x="1248508" y="4005264"/>
            <a:ext cx="6314343" cy="71437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214027" name="Line 1035"/>
          <p:cNvSpPr>
            <a:spLocks noChangeShapeType="1"/>
          </p:cNvSpPr>
          <p:nvPr/>
        </p:nvSpPr>
        <p:spPr bwMode="auto">
          <a:xfrm flipV="1">
            <a:off x="1381859" y="3644900"/>
            <a:ext cx="6314342" cy="184150"/>
          </a:xfrm>
          <a:prstGeom prst="line">
            <a:avLst/>
          </a:prstGeom>
          <a:noFill/>
          <a:ln w="19050">
            <a:solidFill>
              <a:srgbClr val="339966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14028" name="Text Box 1036"/>
          <p:cNvSpPr txBox="1">
            <a:spLocks noChangeArrowheads="1"/>
          </p:cNvSpPr>
          <p:nvPr/>
        </p:nvSpPr>
        <p:spPr bwMode="auto">
          <a:xfrm>
            <a:off x="6699739" y="3573464"/>
            <a:ext cx="29046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>
                <a:solidFill>
                  <a:srgbClr val="008000"/>
                </a:solidFill>
                <a:cs typeface="Times New Roman" pitchFamily="18" charset="0"/>
              </a:rPr>
              <a:t>γ</a:t>
            </a: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>
          <a:xfrm>
            <a:off x="5791200" y="6492875"/>
            <a:ext cx="3352800" cy="365125"/>
          </a:xfrm>
        </p:spPr>
        <p:txBody>
          <a:bodyPr/>
          <a:lstStyle/>
          <a:p>
            <a:r>
              <a:rPr lang="it-IT" dirty="0" smtClean="0"/>
              <a:t>M. </a:t>
            </a:r>
            <a:r>
              <a:rPr lang="it-IT" dirty="0" err="1" smtClean="0"/>
              <a:t>Colantoni</a:t>
            </a:r>
            <a:r>
              <a:rPr lang="it-IT" dirty="0" smtClean="0"/>
              <a:t> - Menu 2007 </a:t>
            </a:r>
            <a:r>
              <a:rPr lang="it-IT" dirty="0" err="1" smtClean="0"/>
              <a:t>Juelich</a:t>
            </a:r>
            <a:r>
              <a:rPr lang="it-IT" dirty="0" smtClean="0"/>
              <a:t> 10-14 </a:t>
            </a:r>
            <a:r>
              <a:rPr lang="it-IT" dirty="0" err="1" smtClean="0"/>
              <a:t>Sept</a:t>
            </a:r>
            <a:r>
              <a:rPr lang="it-IT" dirty="0" smtClean="0"/>
              <a:t> 2007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81772"/>
          </a:xfrm>
        </p:spPr>
        <p:txBody>
          <a:bodyPr>
            <a:noAutofit/>
          </a:bodyPr>
          <a:lstStyle/>
          <a:p>
            <a:r>
              <a:rPr lang="en-US" sz="3600" dirty="0" smtClean="0"/>
              <a:t>Event selections:</a:t>
            </a:r>
            <a:endParaRPr lang="it-IT" sz="3600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500034" y="726607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Data set : </a:t>
            </a:r>
          </a:p>
          <a:p>
            <a:pPr lvl="1"/>
            <a:r>
              <a:rPr lang="en-US" dirty="0" err="1" smtClean="0"/>
              <a:t>Pb</a:t>
            </a:r>
            <a:r>
              <a:rPr lang="en-US" dirty="0" smtClean="0"/>
              <a:t> (2+1)mm target (3 days of </a:t>
            </a:r>
            <a:r>
              <a:rPr lang="en-US" smtClean="0"/>
              <a:t>data taking) </a:t>
            </a:r>
            <a:endParaRPr lang="en-US" dirty="0" smtClean="0"/>
          </a:p>
          <a:p>
            <a:pPr lvl="1"/>
            <a:r>
              <a:rPr lang="en-US" dirty="0" smtClean="0"/>
              <a:t> Primakoff2 trigger  </a:t>
            </a:r>
          </a:p>
          <a:p>
            <a:r>
              <a:rPr lang="el-GR" dirty="0" smtClean="0"/>
              <a:t>π</a:t>
            </a:r>
            <a:r>
              <a:rPr lang="en-US" dirty="0" smtClean="0"/>
              <a:t> + </a:t>
            </a:r>
            <a:r>
              <a:rPr lang="el-GR" dirty="0" smtClean="0"/>
              <a:t>γ</a:t>
            </a:r>
            <a:r>
              <a:rPr lang="en-US" dirty="0" smtClean="0"/>
              <a:t> in the final state</a:t>
            </a:r>
          </a:p>
          <a:p>
            <a:r>
              <a:rPr lang="en-US" dirty="0" smtClean="0"/>
              <a:t>primary vertex near the target nominal position</a:t>
            </a:r>
          </a:p>
          <a:p>
            <a:r>
              <a:rPr lang="en-US" dirty="0" smtClean="0"/>
              <a:t>invariant mass cut M</a:t>
            </a:r>
            <a:r>
              <a:rPr lang="el-GR" baseline="-25000" dirty="0" smtClean="0"/>
              <a:t>π</a:t>
            </a:r>
            <a:r>
              <a:rPr lang="en-US" baseline="-25000" dirty="0" smtClean="0"/>
              <a:t> </a:t>
            </a:r>
            <a:r>
              <a:rPr lang="el-GR" baseline="-25000" dirty="0" smtClean="0"/>
              <a:t>γ</a:t>
            </a:r>
            <a:r>
              <a:rPr lang="en-US" dirty="0" smtClean="0"/>
              <a:t> &lt;3.75 m</a:t>
            </a:r>
            <a:r>
              <a:rPr lang="el-GR" baseline="-25000" dirty="0" smtClean="0"/>
              <a:t>π</a:t>
            </a:r>
            <a:r>
              <a:rPr lang="en-US" dirty="0" smtClean="0"/>
              <a:t> </a:t>
            </a:r>
          </a:p>
          <a:p>
            <a:r>
              <a:rPr lang="en-US" dirty="0" smtClean="0"/>
              <a:t>|E</a:t>
            </a:r>
            <a:r>
              <a:rPr lang="el-GR" baseline="-25000" dirty="0" smtClean="0"/>
              <a:t> γ</a:t>
            </a:r>
            <a:r>
              <a:rPr lang="en-US" dirty="0" smtClean="0"/>
              <a:t>+E</a:t>
            </a:r>
            <a:r>
              <a:rPr lang="el-GR" baseline="-25000" dirty="0" smtClean="0"/>
              <a:t>π</a:t>
            </a:r>
            <a:r>
              <a:rPr lang="en-US" dirty="0" smtClean="0"/>
              <a:t>-</a:t>
            </a:r>
            <a:r>
              <a:rPr lang="en-US" dirty="0" err="1" smtClean="0"/>
              <a:t>E</a:t>
            </a:r>
            <a:r>
              <a:rPr lang="en-US" baseline="-25000" dirty="0" err="1" smtClean="0"/>
              <a:t>beam</a:t>
            </a:r>
            <a:r>
              <a:rPr lang="en-US" dirty="0" smtClean="0"/>
              <a:t>|&lt;25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P</a:t>
            </a:r>
            <a:r>
              <a:rPr lang="en-US" baseline="-25000" dirty="0" smtClean="0"/>
              <a:t>T</a:t>
            </a:r>
            <a:r>
              <a:rPr lang="en-US" dirty="0" smtClean="0"/>
              <a:t> &gt; 45 </a:t>
            </a:r>
            <a:r>
              <a:rPr lang="en-US" dirty="0" err="1" smtClean="0"/>
              <a:t>MeV</a:t>
            </a:r>
            <a:r>
              <a:rPr lang="en-US" dirty="0" smtClean="0"/>
              <a:t>/c</a:t>
            </a:r>
          </a:p>
          <a:p>
            <a:r>
              <a:rPr lang="en-US" dirty="0" smtClean="0"/>
              <a:t>0.5&lt;E</a:t>
            </a:r>
            <a:r>
              <a:rPr lang="el-GR" baseline="-25000" dirty="0" smtClean="0"/>
              <a:t>γ</a:t>
            </a:r>
            <a:r>
              <a:rPr lang="en-US" dirty="0" smtClean="0"/>
              <a:t>/</a:t>
            </a:r>
            <a:r>
              <a:rPr lang="en-US" dirty="0" err="1" smtClean="0"/>
              <a:t>E</a:t>
            </a:r>
            <a:r>
              <a:rPr lang="en-US" baseline="-25000" dirty="0" err="1" smtClean="0"/>
              <a:t>beam</a:t>
            </a:r>
            <a:r>
              <a:rPr lang="en-US" dirty="0" smtClean="0"/>
              <a:t>&lt;0.9</a:t>
            </a:r>
          </a:p>
          <a:p>
            <a:r>
              <a:rPr lang="en-US" dirty="0" smtClean="0"/>
              <a:t>Q</a:t>
            </a:r>
            <a:r>
              <a:rPr lang="en-US" baseline="30000" dirty="0" smtClean="0"/>
              <a:t>2</a:t>
            </a:r>
            <a:r>
              <a:rPr lang="en-US" dirty="0" smtClean="0"/>
              <a:t>&lt;7.5·10</a:t>
            </a:r>
            <a:r>
              <a:rPr lang="en-US" baseline="30000" dirty="0" smtClean="0"/>
              <a:t>-3 </a:t>
            </a:r>
            <a:r>
              <a:rPr lang="en-US" dirty="0" smtClean="0"/>
              <a:t>(</a:t>
            </a:r>
            <a:r>
              <a:rPr lang="en-US" dirty="0" err="1" smtClean="0"/>
              <a:t>GeV</a:t>
            </a:r>
            <a:r>
              <a:rPr lang="en-US" dirty="0" smtClean="0"/>
              <a:t>/c)</a:t>
            </a:r>
            <a:r>
              <a:rPr lang="en-US" baseline="30000" dirty="0" smtClean="0"/>
              <a:t>2</a:t>
            </a:r>
            <a:endParaRPr lang="it-IT" baseline="3000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5791200" y="6492875"/>
            <a:ext cx="3352800" cy="365125"/>
          </a:xfrm>
        </p:spPr>
        <p:txBody>
          <a:bodyPr/>
          <a:lstStyle/>
          <a:p>
            <a:r>
              <a:rPr lang="it-IT" dirty="0" smtClean="0"/>
              <a:t>M. </a:t>
            </a:r>
            <a:r>
              <a:rPr lang="it-IT" dirty="0" err="1" smtClean="0"/>
              <a:t>Colantoni</a:t>
            </a:r>
            <a:r>
              <a:rPr lang="it-IT" dirty="0" smtClean="0"/>
              <a:t> - Menu 2007 </a:t>
            </a:r>
            <a:r>
              <a:rPr lang="it-IT" dirty="0" err="1" smtClean="0"/>
              <a:t>Juelich</a:t>
            </a:r>
            <a:r>
              <a:rPr lang="it-IT" dirty="0" smtClean="0"/>
              <a:t> 10-14 </a:t>
            </a:r>
            <a:r>
              <a:rPr lang="it-IT" dirty="0" err="1" smtClean="0"/>
              <a:t>Sept</a:t>
            </a:r>
            <a:r>
              <a:rPr lang="it-IT" dirty="0" smtClean="0"/>
              <a:t> 2007</a:t>
            </a:r>
            <a:endParaRPr lang="it-IT" dirty="0"/>
          </a:p>
        </p:txBody>
      </p:sp>
      <p:pic>
        <p:nvPicPr>
          <p:cNvPr id="9" name="Immagine 8" descr="z_thet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2950048"/>
            <a:ext cx="5400675" cy="3895725"/>
          </a:xfrm>
          <a:prstGeom prst="rect">
            <a:avLst/>
          </a:prstGeom>
        </p:spPr>
      </p:pic>
      <p:grpSp>
        <p:nvGrpSpPr>
          <p:cNvPr id="13" name="Gruppo 12"/>
          <p:cNvGrpSpPr/>
          <p:nvPr/>
        </p:nvGrpSpPr>
        <p:grpSpPr>
          <a:xfrm>
            <a:off x="4786314" y="3643314"/>
            <a:ext cx="3978275" cy="2716213"/>
            <a:chOff x="4786314" y="3643314"/>
            <a:chExt cx="3978275" cy="2716213"/>
          </a:xfrm>
        </p:grpSpPr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4786314" y="3643314"/>
              <a:ext cx="3978275" cy="2716213"/>
              <a:chOff x="476" y="1311"/>
              <a:chExt cx="2506" cy="1711"/>
            </a:xfrm>
          </p:grpSpPr>
          <p:pic>
            <p:nvPicPr>
              <p:cNvPr id="7" name="Picture 1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76" y="1311"/>
                <a:ext cx="2506" cy="17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" name="Text Box 13"/>
              <p:cNvSpPr txBox="1">
                <a:spLocks noChangeArrowheads="1"/>
              </p:cNvSpPr>
              <p:nvPr/>
            </p:nvSpPr>
            <p:spPr bwMode="auto">
              <a:xfrm>
                <a:off x="962" y="1446"/>
                <a:ext cx="112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Arial" pitchFamily="34" charset="0"/>
                  </a:rPr>
                  <a:t>total energy</a:t>
                </a:r>
              </a:p>
            </p:txBody>
          </p:sp>
        </p:grpSp>
        <p:cxnSp>
          <p:nvCxnSpPr>
            <p:cNvPr id="11" name="Connettore 1 10"/>
            <p:cNvCxnSpPr/>
            <p:nvPr/>
          </p:nvCxnSpPr>
          <p:spPr>
            <a:xfrm rot="5400000">
              <a:off x="6669895" y="5312581"/>
              <a:ext cx="1500198" cy="1588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>
            <a:xfrm rot="5400000">
              <a:off x="7366024" y="5307031"/>
              <a:ext cx="1500198" cy="1588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1816</TotalTime>
  <Words>1281</Words>
  <Application>Microsoft Office PowerPoint</Application>
  <PresentationFormat>Presentazione su schermo (4:3)</PresentationFormat>
  <Paragraphs>238</Paragraphs>
  <Slides>17</Slides>
  <Notes>17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17</vt:i4>
      </vt:variant>
    </vt:vector>
  </HeadingPairs>
  <TitlesOfParts>
    <vt:vector size="21" baseType="lpstr">
      <vt:lpstr>Equinozio</vt:lpstr>
      <vt:lpstr>Clip</vt:lpstr>
      <vt:lpstr>Equazione</vt:lpstr>
      <vt:lpstr>Equation</vt:lpstr>
      <vt:lpstr>First results on pion polarizabilities @ COMPASS</vt:lpstr>
      <vt:lpstr>Diapositiva 2</vt:lpstr>
      <vt:lpstr>Hadron beam run 2004</vt:lpstr>
      <vt:lpstr>The polarizabilities [in 10-4 fm3]</vt:lpstr>
      <vt:lpstr>Experimental values</vt:lpstr>
      <vt:lpstr>The Primakoff reaction  + Z  ’ + Z + </vt:lpstr>
      <vt:lpstr>Trigger</vt:lpstr>
      <vt:lpstr>Typical reconstructed event: </vt:lpstr>
      <vt:lpstr>Event selections:</vt:lpstr>
      <vt:lpstr>Analysis procedure:</vt:lpstr>
      <vt:lpstr>Comparison with different target:</vt:lpstr>
      <vt:lpstr>Monte Carlo simulation</vt:lpstr>
      <vt:lpstr>Analysis of the data (2+1)mm Pb</vt:lpstr>
      <vt:lpstr>Radiative corrections</vt:lpstr>
      <vt:lpstr>Preliminary results</vt:lpstr>
      <vt:lpstr>Preliminary results</vt:lpstr>
      <vt:lpstr>Summary: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results on pion polarizabilities @ Compass</dc:title>
  <dc:creator>Utente Windows</dc:creator>
  <cp:lastModifiedBy>Utente Windows</cp:lastModifiedBy>
  <cp:revision>175</cp:revision>
  <dcterms:created xsi:type="dcterms:W3CDTF">2007-08-23T14:10:45Z</dcterms:created>
  <dcterms:modified xsi:type="dcterms:W3CDTF">2007-09-13T10:18:18Z</dcterms:modified>
</cp:coreProperties>
</file>